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3"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26EA2D-0985-4D57-B914-B506196A84B1}" v="1" dt="2023-07-18T15:47:32.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 Benson" userId="6b544255-00ec-4fa1-950f-6b0ce0496042" providerId="ADAL" clId="{9726EA2D-0985-4D57-B914-B506196A84B1}"/>
    <pc:docChg chg="addSld modSld">
      <pc:chgData name="J Benson" userId="6b544255-00ec-4fa1-950f-6b0ce0496042" providerId="ADAL" clId="{9726EA2D-0985-4D57-B914-B506196A84B1}" dt="2023-07-18T15:47:32.058" v="0"/>
      <pc:docMkLst>
        <pc:docMk/>
      </pc:docMkLst>
      <pc:sldChg chg="add">
        <pc:chgData name="J Benson" userId="6b544255-00ec-4fa1-950f-6b0ce0496042" providerId="ADAL" clId="{9726EA2D-0985-4D57-B914-B506196A84B1}" dt="2023-07-18T15:47:32.058" v="0"/>
        <pc:sldMkLst>
          <pc:docMk/>
          <pc:sldMk cId="1440232514"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61284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74769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16974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8602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2BA81-ED61-408E-A383-38A0A5E4D249}"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62765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2BA81-ED61-408E-A383-38A0A5E4D249}"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723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2BA81-ED61-408E-A383-38A0A5E4D249}" type="datetimeFigureOut">
              <a:rPr lang="en-GB" smtClean="0"/>
              <a:t>18/07/2023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88001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2BA81-ED61-408E-A383-38A0A5E4D249}" type="datetimeFigureOut">
              <a:rPr lang="en-GB" smtClean="0"/>
              <a:t>18/07/2023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43852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2BA81-ED61-408E-A383-38A0A5E4D249}" type="datetimeFigureOut">
              <a:rPr lang="en-GB" smtClean="0"/>
              <a:t>18/07/2023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63503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71043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44884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2BA81-ED61-408E-A383-38A0A5E4D249}" type="datetimeFigureOut">
              <a:rPr lang="en-GB" smtClean="0"/>
              <a:t>18/07/2023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E28E-EFD7-4719-9E2D-06124B86D18F}" type="slidenum">
              <a:rPr lang="en-GB" smtClean="0"/>
              <a:t>‹#›</a:t>
            </a:fld>
            <a:endParaRPr lang="en-GB"/>
          </a:p>
        </p:txBody>
      </p:sp>
    </p:spTree>
    <p:extLst>
      <p:ext uri="{BB962C8B-B14F-4D97-AF65-F5344CB8AC3E}">
        <p14:creationId xmlns:p14="http://schemas.microsoft.com/office/powerpoint/2010/main" val="243906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history/british/modern/" TargetMode="External"/><Relationship Id="rId2" Type="http://schemas.openxmlformats.org/officeDocument/2006/relationships/hyperlink" Target="https://www.dailymotion.com/video/x600wmx"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Kazuo_Ishigur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3987"/>
            <a:ext cx="6841718" cy="400110"/>
          </a:xfrm>
          <a:prstGeom prst="rect">
            <a:avLst/>
          </a:prstGeom>
          <a:noFill/>
        </p:spPr>
        <p:txBody>
          <a:bodyPr wrap="square" rtlCol="0">
            <a:spAutoFit/>
          </a:bodyPr>
          <a:lstStyle/>
          <a:p>
            <a:r>
              <a:rPr lang="en-GB" sz="2000" b="1" dirty="0">
                <a:solidFill>
                  <a:srgbClr val="00B050"/>
                </a:solidFill>
              </a:rPr>
              <a:t>History  A level preparation – Britain 1951 – 2007 Mr Hall </a:t>
            </a:r>
          </a:p>
        </p:txBody>
      </p:sp>
      <p:graphicFrame>
        <p:nvGraphicFramePr>
          <p:cNvPr id="5" name="Table 4"/>
          <p:cNvGraphicFramePr>
            <a:graphicFrameLocks noGrp="1"/>
          </p:cNvGraphicFramePr>
          <p:nvPr>
            <p:extLst>
              <p:ext uri="{D42A27DB-BD31-4B8C-83A1-F6EECF244321}">
                <p14:modId xmlns:p14="http://schemas.microsoft.com/office/powerpoint/2010/main" val="3353937268"/>
              </p:ext>
            </p:extLst>
          </p:nvPr>
        </p:nvGraphicFramePr>
        <p:xfrm>
          <a:off x="254099" y="830310"/>
          <a:ext cx="3597821" cy="3901440"/>
        </p:xfrm>
        <a:graphic>
          <a:graphicData uri="http://schemas.openxmlformats.org/drawingml/2006/table">
            <a:tbl>
              <a:tblPr firstRow="1" bandRow="1">
                <a:tableStyleId>{5940675A-B579-460E-94D1-54222C63F5DA}</a:tableStyleId>
              </a:tblPr>
              <a:tblGrid>
                <a:gridCol w="1904442">
                  <a:extLst>
                    <a:ext uri="{9D8B030D-6E8A-4147-A177-3AD203B41FA5}">
                      <a16:colId xmlns:a16="http://schemas.microsoft.com/office/drawing/2014/main" val="20000"/>
                    </a:ext>
                  </a:extLst>
                </a:gridCol>
                <a:gridCol w="1693379">
                  <a:extLst>
                    <a:ext uri="{9D8B030D-6E8A-4147-A177-3AD203B41FA5}">
                      <a16:colId xmlns:a16="http://schemas.microsoft.com/office/drawing/2014/main" val="20001"/>
                    </a:ext>
                  </a:extLst>
                </a:gridCol>
              </a:tblGrid>
              <a:tr h="370840">
                <a:tc>
                  <a:txBody>
                    <a:bodyPr/>
                    <a:lstStyle/>
                    <a:p>
                      <a:r>
                        <a:rPr lang="en-GB" sz="1400" dirty="0"/>
                        <a:t>Book</a:t>
                      </a:r>
                      <a:r>
                        <a:rPr lang="en-GB" sz="1400" baseline="0" dirty="0"/>
                        <a:t> </a:t>
                      </a:r>
                    </a:p>
                    <a:p>
                      <a:endParaRPr lang="en-GB" sz="1400" dirty="0"/>
                    </a:p>
                  </a:txBody>
                  <a:tcPr/>
                </a:tc>
                <a:tc>
                  <a:txBody>
                    <a:bodyPr/>
                    <a:lstStyle/>
                    <a:p>
                      <a:r>
                        <a:rPr lang="en-GB" sz="1400" dirty="0"/>
                        <a:t>The History of Modern Britain, 2017</a:t>
                      </a:r>
                    </a:p>
                  </a:txBody>
                  <a:tcPr/>
                </a:tc>
                <a:extLst>
                  <a:ext uri="{0D108BD9-81ED-4DB2-BD59-A6C34878D82A}">
                    <a16:rowId xmlns:a16="http://schemas.microsoft.com/office/drawing/2014/main" val="10000"/>
                  </a:ext>
                </a:extLst>
              </a:tr>
              <a:tr h="370840">
                <a:tc>
                  <a:txBody>
                    <a:bodyPr/>
                    <a:lstStyle/>
                    <a:p>
                      <a:r>
                        <a:rPr lang="en-GB" sz="1400" dirty="0"/>
                        <a:t>Video</a:t>
                      </a:r>
                      <a:r>
                        <a:rPr lang="en-GB" sz="1400" baseline="0" dirty="0"/>
                        <a:t> Clips</a:t>
                      </a:r>
                    </a:p>
                    <a:p>
                      <a:endParaRPr lang="en-GB" sz="1400" baseline="0" dirty="0"/>
                    </a:p>
                    <a:p>
                      <a:endParaRPr lang="en-GB" sz="1400" dirty="0"/>
                    </a:p>
                  </a:txBody>
                  <a:tcPr/>
                </a:tc>
                <a:tc>
                  <a:txBody>
                    <a:bodyPr/>
                    <a:lstStyle/>
                    <a:p>
                      <a:r>
                        <a:rPr lang="en-GB" sz="1400" dirty="0"/>
                        <a:t>Andrew Marr. History of Modern Britain</a:t>
                      </a:r>
                      <a:endParaRPr lang="en-GB" sz="1400" baseline="0" dirty="0"/>
                    </a:p>
                    <a:p>
                      <a:r>
                        <a:rPr lang="en-GB" sz="1400" dirty="0">
                          <a:hlinkClick r:id="rId2"/>
                        </a:rPr>
                        <a:t>History Of Modern Britain - 01 Advance Britannia 1945–1955 PART 1 - video Dailymotion</a:t>
                      </a:r>
                      <a:r>
                        <a:rPr lang="en-GB" sz="1400" dirty="0"/>
                        <a:t> (first episode – follow the links for subsequent episodes</a:t>
                      </a:r>
                    </a:p>
                  </a:txBody>
                  <a:tcPr/>
                </a:tc>
                <a:extLst>
                  <a:ext uri="{0D108BD9-81ED-4DB2-BD59-A6C34878D82A}">
                    <a16:rowId xmlns:a16="http://schemas.microsoft.com/office/drawing/2014/main" val="10001"/>
                  </a:ext>
                </a:extLst>
              </a:tr>
              <a:tr h="370840">
                <a:tc>
                  <a:txBody>
                    <a:bodyPr/>
                    <a:lstStyle/>
                    <a:p>
                      <a:r>
                        <a:rPr lang="en-GB" sz="1400" dirty="0"/>
                        <a:t>Websites</a:t>
                      </a:r>
                    </a:p>
                    <a:p>
                      <a:endParaRPr lang="en-GB" sz="1400" dirty="0"/>
                    </a:p>
                    <a:p>
                      <a:endParaRPr lang="en-GB" sz="1400" dirty="0"/>
                    </a:p>
                  </a:txBody>
                  <a:tcPr/>
                </a:tc>
                <a:tc>
                  <a:txBody>
                    <a:bodyPr/>
                    <a:lstStyle/>
                    <a:p>
                      <a:r>
                        <a:rPr lang="en-GB" sz="1400" dirty="0">
                          <a:hlinkClick r:id="rId3"/>
                        </a:rPr>
                        <a:t>BBC - History: The Making of Modern Britain</a:t>
                      </a:r>
                      <a:endParaRPr lang="en-GB" sz="1400" dirty="0"/>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251520" y="460978"/>
            <a:ext cx="3312368" cy="369332"/>
          </a:xfrm>
          <a:prstGeom prst="rect">
            <a:avLst/>
          </a:prstGeom>
          <a:noFill/>
        </p:spPr>
        <p:txBody>
          <a:bodyPr wrap="square" rtlCol="0">
            <a:spAutoFit/>
          </a:bodyPr>
          <a:lstStyle/>
          <a:p>
            <a:r>
              <a:rPr lang="en-GB" b="1" dirty="0">
                <a:solidFill>
                  <a:srgbClr val="00B050"/>
                </a:solidFill>
              </a:rPr>
              <a:t>Curious about History</a:t>
            </a:r>
          </a:p>
        </p:txBody>
      </p:sp>
      <p:sp>
        <p:nvSpPr>
          <p:cNvPr id="7" name="TextBox 6"/>
          <p:cNvSpPr txBox="1"/>
          <p:nvPr/>
        </p:nvSpPr>
        <p:spPr>
          <a:xfrm>
            <a:off x="3923928" y="830310"/>
            <a:ext cx="4823578" cy="5355312"/>
          </a:xfrm>
          <a:prstGeom prst="rect">
            <a:avLst/>
          </a:prstGeom>
          <a:noFill/>
        </p:spPr>
        <p:txBody>
          <a:bodyPr wrap="square" rtlCol="0">
            <a:spAutoFit/>
          </a:bodyPr>
          <a:lstStyle/>
          <a:p>
            <a:r>
              <a:rPr lang="en-GB" b="1" dirty="0">
                <a:solidFill>
                  <a:srgbClr val="00B050"/>
                </a:solidFill>
              </a:rPr>
              <a:t>Summer Task 1:</a:t>
            </a:r>
            <a:endParaRPr lang="en-GB" dirty="0"/>
          </a:p>
          <a:p>
            <a:r>
              <a:rPr lang="en-GB" dirty="0"/>
              <a:t>Watch the documentary linked or scan </a:t>
            </a:r>
          </a:p>
          <a:p>
            <a:r>
              <a:rPr lang="en-GB" dirty="0"/>
              <a:t>this code. Answer the questions on the </a:t>
            </a:r>
          </a:p>
          <a:p>
            <a:r>
              <a:rPr lang="en-GB" dirty="0"/>
              <a:t>Following slides </a:t>
            </a:r>
          </a:p>
          <a:p>
            <a:endParaRPr lang="en-GB" dirty="0"/>
          </a:p>
          <a:p>
            <a:r>
              <a:rPr lang="en-GB" b="1" dirty="0">
                <a:solidFill>
                  <a:srgbClr val="00B050"/>
                </a:solidFill>
              </a:rPr>
              <a:t>Summer Task 2:</a:t>
            </a:r>
          </a:p>
          <a:p>
            <a:r>
              <a:rPr lang="en-GB" dirty="0"/>
              <a:t>Use the website address given. Compile two lists:</a:t>
            </a:r>
          </a:p>
          <a:p>
            <a:pPr marL="342900" indent="-342900">
              <a:buAutoNum type="arabicPeriod"/>
            </a:pPr>
            <a:r>
              <a:rPr lang="en-GB" dirty="0"/>
              <a:t>What was ‘Modern’ about Britain in 1945?</a:t>
            </a:r>
          </a:p>
          <a:p>
            <a:pPr marL="342900" indent="-342900">
              <a:buAutoNum type="arabicPeriod"/>
            </a:pPr>
            <a:r>
              <a:rPr lang="en-GB" dirty="0"/>
              <a:t>What was not ‘Modern’ about Britain in 1900?</a:t>
            </a:r>
          </a:p>
          <a:p>
            <a:endParaRPr lang="en-GB" b="1" dirty="0">
              <a:solidFill>
                <a:srgbClr val="00B050"/>
              </a:solidFill>
            </a:endParaRPr>
          </a:p>
          <a:p>
            <a:r>
              <a:rPr lang="en-GB" b="1" dirty="0">
                <a:solidFill>
                  <a:srgbClr val="00B050"/>
                </a:solidFill>
              </a:rPr>
              <a:t>EBI:</a:t>
            </a:r>
          </a:p>
          <a:p>
            <a:r>
              <a:rPr lang="en-GB" dirty="0"/>
              <a:t>Get a copy of </a:t>
            </a:r>
          </a:p>
          <a:p>
            <a:r>
              <a:rPr lang="en-GB" dirty="0"/>
              <a:t>‘Never had it so Good’, Dominic </a:t>
            </a:r>
            <a:r>
              <a:rPr lang="en-GB" dirty="0" err="1"/>
              <a:t>Sandbrooke</a:t>
            </a:r>
            <a:r>
              <a:rPr lang="en-GB" dirty="0"/>
              <a:t>. Read the Preface, Chapter 1&amp;2. </a:t>
            </a:r>
          </a:p>
          <a:p>
            <a:endParaRPr lang="en-GB" dirty="0"/>
          </a:p>
          <a:p>
            <a:endParaRPr lang="en-GB" dirty="0"/>
          </a:p>
          <a:p>
            <a:endParaRPr lang="en-GB" dirty="0"/>
          </a:p>
          <a:p>
            <a:endParaRPr lang="en-GB" dirty="0"/>
          </a:p>
        </p:txBody>
      </p:sp>
      <p:pic>
        <p:nvPicPr>
          <p:cNvPr id="8" name="Picture 7">
            <a:extLst>
              <a:ext uri="{FF2B5EF4-FFF2-40B4-BE49-F238E27FC236}">
                <a16:creationId xmlns:a16="http://schemas.microsoft.com/office/drawing/2014/main" id="{5FBB5F6D-9F1C-4B9F-AD13-8FD61EE805C7}"/>
              </a:ext>
            </a:extLst>
          </p:cNvPr>
          <p:cNvPicPr>
            <a:picLocks noChangeAspect="1"/>
          </p:cNvPicPr>
          <p:nvPr/>
        </p:nvPicPr>
        <p:blipFill>
          <a:blip r:embed="rId4"/>
          <a:stretch>
            <a:fillRect/>
          </a:stretch>
        </p:blipFill>
        <p:spPr>
          <a:xfrm>
            <a:off x="7865989" y="1052736"/>
            <a:ext cx="824028" cy="762107"/>
          </a:xfrm>
          <a:prstGeom prst="rect">
            <a:avLst/>
          </a:prstGeom>
        </p:spPr>
      </p:pic>
    </p:spTree>
    <p:extLst>
      <p:ext uri="{BB962C8B-B14F-4D97-AF65-F5344CB8AC3E}">
        <p14:creationId xmlns:p14="http://schemas.microsoft.com/office/powerpoint/2010/main" val="284740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3605EC-9435-4C9D-B991-7F23C61539F0}"/>
              </a:ext>
            </a:extLst>
          </p:cNvPr>
          <p:cNvSpPr txBox="1"/>
          <p:nvPr/>
        </p:nvSpPr>
        <p:spPr>
          <a:xfrm>
            <a:off x="0" y="0"/>
            <a:ext cx="9144000" cy="7817525"/>
          </a:xfrm>
          <a:prstGeom prst="rect">
            <a:avLst/>
          </a:prstGeom>
          <a:noFill/>
        </p:spPr>
        <p:txBody>
          <a:bodyPr wrap="square" rtlCol="0">
            <a:spAutoFit/>
          </a:bodyPr>
          <a:lstStyle/>
          <a:p>
            <a:r>
              <a:rPr lang="en-US" sz="1600" b="1" dirty="0"/>
              <a:t>Homework – watch this documentary (part one and two </a:t>
            </a:r>
          </a:p>
          <a:p>
            <a:r>
              <a:rPr lang="en-US" sz="1600" b="1" dirty="0"/>
              <a:t>and complete the questions.</a:t>
            </a:r>
          </a:p>
          <a:p>
            <a:r>
              <a:rPr lang="en-US" sz="1600" b="1" dirty="0"/>
              <a:t>Link on teams or here: </a:t>
            </a:r>
          </a:p>
          <a:p>
            <a:pPr algn="ctr"/>
            <a:endParaRPr lang="en-US" sz="1600" b="1" dirty="0"/>
          </a:p>
          <a:p>
            <a:pPr algn="ctr"/>
            <a:r>
              <a:rPr lang="en-US" sz="1600" b="1" u="sng" dirty="0"/>
              <a:t>Andrew’s Marr’s History of Modern Britain - Episode 1 ‘ ’Advance Britannia’</a:t>
            </a:r>
          </a:p>
          <a:p>
            <a:pPr marL="342900" indent="-342900">
              <a:buFont typeface="+mj-lt"/>
              <a:buAutoNum type="arabicPeriod"/>
            </a:pPr>
            <a:endParaRPr lang="en-US" sz="1400" u="sng" dirty="0"/>
          </a:p>
          <a:p>
            <a:pPr marL="342900" indent="-342900">
              <a:buFont typeface="+mj-lt"/>
              <a:buAutoNum type="arabicPeriod"/>
            </a:pPr>
            <a:r>
              <a:rPr lang="en-US" sz="1400" u="sng" dirty="0"/>
              <a:t>How many people were in the British Empire in 1945?</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r>
              <a:rPr lang="en-US" sz="1400" u="sng" dirty="0"/>
              <a:t>How many homes had been destroyed during the war?</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r>
              <a:rPr lang="en-US" sz="1400" u="sng" dirty="0"/>
              <a:t>Who did Attlee promise to take care of?</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r>
              <a:rPr lang="en-US" sz="1400" u="sng" dirty="0"/>
              <a:t>What did the Beveridge report say?</a:t>
            </a:r>
            <a:br>
              <a:rPr lang="en-US" sz="1400" u="sng" dirty="0"/>
            </a:br>
            <a:br>
              <a:rPr lang="en-US" sz="1400" u="sng" dirty="0"/>
            </a:br>
            <a:endParaRPr lang="en-US" sz="1400" u="sng" dirty="0"/>
          </a:p>
          <a:p>
            <a:pPr marL="342900" indent="-342900">
              <a:buFont typeface="+mj-lt"/>
              <a:buAutoNum type="arabicPeriod"/>
            </a:pPr>
            <a:r>
              <a:rPr lang="en-US" sz="1400" u="sng" dirty="0"/>
              <a:t>How was the Beveridge report spread across Europe?</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r>
              <a:rPr lang="en-US" sz="1400" u="sng" dirty="0"/>
              <a:t>How much did Britain owe to other countries?</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r>
              <a:rPr lang="en-US" sz="1400" u="sng" dirty="0"/>
              <a:t>List the food ration for a whole week:</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r>
              <a:rPr lang="en-US" sz="1400" u="sng" dirty="0"/>
              <a:t>Which speech did Churchill said was the most important of his life?</a:t>
            </a:r>
          </a:p>
          <a:p>
            <a:pPr marL="342900" indent="-342900">
              <a:buFont typeface="+mj-lt"/>
              <a:buAutoNum type="arabicPeriod"/>
            </a:pPr>
            <a:endParaRPr lang="en-US" sz="1400" u="sng" dirty="0"/>
          </a:p>
          <a:p>
            <a:pPr marL="342900" indent="-342900">
              <a:buFont typeface="+mj-lt"/>
              <a:buAutoNum type="arabicPeriod"/>
            </a:pPr>
            <a:endParaRPr lang="en-US" sz="1400" u="sng" dirty="0"/>
          </a:p>
          <a:p>
            <a:pPr marL="342900" indent="-342900">
              <a:buFont typeface="+mj-lt"/>
              <a:buAutoNum type="arabicPeriod"/>
            </a:pPr>
            <a:endParaRPr lang="en-US" sz="1400" u="sng" dirty="0"/>
          </a:p>
          <a:p>
            <a:endParaRPr lang="en-US" sz="1400" dirty="0"/>
          </a:p>
          <a:p>
            <a:endParaRPr lang="en-US" sz="1400" dirty="0"/>
          </a:p>
          <a:p>
            <a:pPr marL="342900" indent="-342900">
              <a:buAutoNum type="arabicPeriod" startAt="9"/>
            </a:pPr>
            <a:endParaRPr lang="en-US" sz="1400" u="sng" dirty="0"/>
          </a:p>
          <a:p>
            <a:pPr marL="342900" indent="-342900">
              <a:buAutoNum type="arabicPeriod" startAt="9"/>
            </a:pPr>
            <a:endParaRPr lang="en-US" sz="1600" dirty="0"/>
          </a:p>
        </p:txBody>
      </p:sp>
    </p:spTree>
    <p:extLst>
      <p:ext uri="{BB962C8B-B14F-4D97-AF65-F5344CB8AC3E}">
        <p14:creationId xmlns:p14="http://schemas.microsoft.com/office/powerpoint/2010/main" val="1296153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0CE248-1733-4727-A3A1-E13FE3389B1A}"/>
              </a:ext>
            </a:extLst>
          </p:cNvPr>
          <p:cNvSpPr/>
          <p:nvPr/>
        </p:nvSpPr>
        <p:spPr>
          <a:xfrm>
            <a:off x="251520" y="332656"/>
            <a:ext cx="6400800" cy="3416320"/>
          </a:xfrm>
          <a:prstGeom prst="rect">
            <a:avLst/>
          </a:prstGeom>
        </p:spPr>
        <p:txBody>
          <a:bodyPr wrap="square">
            <a:spAutoFit/>
          </a:bodyPr>
          <a:lstStyle/>
          <a:p>
            <a:pPr marL="342900" indent="-342900">
              <a:buFont typeface="+mj-lt"/>
              <a:buAutoNum type="arabicPeriod"/>
            </a:pPr>
            <a:r>
              <a:rPr lang="en-US" u="sng" dirty="0"/>
              <a:t>What has been one of the most important things for Britain to learn in the modern world?</a:t>
            </a:r>
          </a:p>
          <a:p>
            <a:pPr marL="342900" indent="-342900">
              <a:buFont typeface="+mj-lt"/>
              <a:buAutoNum type="arabicPeriod"/>
            </a:pPr>
            <a:endParaRPr lang="en-US" u="sng" dirty="0"/>
          </a:p>
          <a:p>
            <a:pPr marL="342900" indent="-342900">
              <a:buFont typeface="+mj-lt"/>
              <a:buAutoNum type="arabicPeriod"/>
            </a:pPr>
            <a:endParaRPr lang="en-US" u="sng" dirty="0"/>
          </a:p>
          <a:p>
            <a:pPr marL="342900" indent="-342900">
              <a:buFont typeface="+mj-lt"/>
              <a:buAutoNum type="arabicPeriod"/>
            </a:pPr>
            <a:endParaRPr lang="en-US" u="sng" dirty="0"/>
          </a:p>
          <a:p>
            <a:pPr marL="342900" indent="-342900">
              <a:buFont typeface="+mj-lt"/>
              <a:buAutoNum type="arabicPeriod"/>
            </a:pPr>
            <a:r>
              <a:rPr lang="en-US" u="sng" dirty="0"/>
              <a:t>What date did India become independent?</a:t>
            </a:r>
          </a:p>
          <a:p>
            <a:pPr marL="342900" indent="-342900">
              <a:buFont typeface="+mj-lt"/>
              <a:buAutoNum type="arabicPeriod"/>
            </a:pPr>
            <a:endParaRPr lang="en-US" u="sng" dirty="0"/>
          </a:p>
          <a:p>
            <a:pPr marL="342900" indent="-342900">
              <a:buFont typeface="+mj-lt"/>
              <a:buAutoNum type="arabicPeriod"/>
            </a:pPr>
            <a:endParaRPr lang="en-US" u="sng" dirty="0"/>
          </a:p>
          <a:p>
            <a:pPr marL="342900" indent="-342900">
              <a:buFont typeface="+mj-lt"/>
              <a:buAutoNum type="arabicPeriod"/>
            </a:pPr>
            <a:r>
              <a:rPr lang="en-US" u="sng" dirty="0"/>
              <a:t>How was India partitioned (split?)</a:t>
            </a:r>
          </a:p>
          <a:p>
            <a:pPr marL="342900" indent="-342900">
              <a:buFont typeface="+mj-lt"/>
              <a:buAutoNum type="arabicPeriod"/>
            </a:pPr>
            <a:endParaRPr lang="en-US" u="sng" dirty="0"/>
          </a:p>
          <a:p>
            <a:pPr marL="342900" indent="-342900">
              <a:buFont typeface="+mj-lt"/>
              <a:buAutoNum type="arabicPeriod"/>
            </a:pPr>
            <a:endParaRPr lang="en-US" u="sng" dirty="0"/>
          </a:p>
          <a:p>
            <a:pPr marL="342900" indent="-342900">
              <a:buFont typeface="+mj-lt"/>
              <a:buAutoNum type="arabicPeriod"/>
            </a:pPr>
            <a:r>
              <a:rPr lang="en-US" u="sng" dirty="0"/>
              <a:t>What did the British Nationality Act do?</a:t>
            </a:r>
          </a:p>
        </p:txBody>
      </p:sp>
    </p:spTree>
    <p:extLst>
      <p:ext uri="{BB962C8B-B14F-4D97-AF65-F5344CB8AC3E}">
        <p14:creationId xmlns:p14="http://schemas.microsoft.com/office/powerpoint/2010/main" val="494553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A298F-E508-4E84-BE3F-25280E10A9B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43F82FB-C37D-4EDA-9F7A-DDD6CDDBBF7A}"/>
              </a:ext>
            </a:extLst>
          </p:cNvPr>
          <p:cNvSpPr>
            <a:spLocks noGrp="1"/>
          </p:cNvSpPr>
          <p:nvPr>
            <p:ph idx="1"/>
          </p:nvPr>
        </p:nvSpPr>
        <p:spPr/>
        <p:txBody>
          <a:bodyPr/>
          <a:lstStyle/>
          <a:p>
            <a:endParaRPr lang="en-GB"/>
          </a:p>
        </p:txBody>
      </p:sp>
      <p:sp>
        <p:nvSpPr>
          <p:cNvPr id="4" name="TextBox 3">
            <a:extLst>
              <a:ext uri="{FF2B5EF4-FFF2-40B4-BE49-F238E27FC236}">
                <a16:creationId xmlns:a16="http://schemas.microsoft.com/office/drawing/2014/main" id="{497C1962-964D-4BDD-97E3-0295C9348215}"/>
              </a:ext>
            </a:extLst>
          </p:cNvPr>
          <p:cNvSpPr txBox="1"/>
          <p:nvPr/>
        </p:nvSpPr>
        <p:spPr>
          <a:xfrm>
            <a:off x="0" y="0"/>
            <a:ext cx="6858000" cy="7417415"/>
          </a:xfrm>
          <a:prstGeom prst="rect">
            <a:avLst/>
          </a:prstGeom>
          <a:noFill/>
        </p:spPr>
        <p:txBody>
          <a:bodyPr wrap="square" rtlCol="0">
            <a:spAutoFit/>
          </a:bodyPr>
          <a:lstStyle/>
          <a:p>
            <a:pPr marL="342900" indent="-342900">
              <a:buFont typeface="+mj-lt"/>
              <a:buAutoNum type="arabicPeriod" startAt="13"/>
            </a:pPr>
            <a:r>
              <a:rPr lang="en-US" sz="1400" u="sng" dirty="0"/>
              <a:t>What did people not imagine about people from Africa and the West Indies?</a:t>
            </a:r>
          </a:p>
          <a:p>
            <a:pPr marL="342900" indent="-342900">
              <a:buFont typeface="+mj-lt"/>
              <a:buAutoNum type="arabicPeriod" startAt="13"/>
            </a:pPr>
            <a:endParaRPr lang="en-US" sz="1400" u="sng" dirty="0"/>
          </a:p>
          <a:p>
            <a:pPr marL="342900" indent="-342900">
              <a:buFont typeface="+mj-lt"/>
              <a:buAutoNum type="arabicPeriod" startAt="13"/>
            </a:pPr>
            <a:endParaRPr lang="en-US" sz="1400" dirty="0"/>
          </a:p>
          <a:p>
            <a:pPr marL="342900" indent="-342900">
              <a:buFont typeface="+mj-lt"/>
              <a:buAutoNum type="arabicPeriod" startAt="13"/>
            </a:pPr>
            <a:endParaRPr lang="en-US" sz="1400" dirty="0"/>
          </a:p>
          <a:p>
            <a:pPr marL="342900" indent="-342900">
              <a:buFont typeface="+mj-lt"/>
              <a:buAutoNum type="arabicPeriod" startAt="13"/>
            </a:pPr>
            <a:endParaRPr lang="en-US" sz="1400" dirty="0"/>
          </a:p>
          <a:p>
            <a:pPr marL="342900" indent="-342900">
              <a:buFont typeface="+mj-lt"/>
              <a:buAutoNum type="arabicPeriod" startAt="13"/>
            </a:pPr>
            <a:r>
              <a:rPr lang="en-US" sz="1400" u="sng" dirty="0"/>
              <a:t>Describe what happened when Britain was invited to join the European Coal and Steel Community over the telephone.</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r>
              <a:rPr lang="en-US" sz="1400" u="sng" dirty="0"/>
              <a:t>Which infamous fish was imported from South Africa?</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r>
              <a:rPr lang="en-US" sz="1400" u="sng" dirty="0"/>
              <a:t>How many ships were struck off from the Royal Navy?</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r>
              <a:rPr lang="en-US" sz="1400" u="sng" dirty="0"/>
              <a:t>How were old ships disposed of?</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r>
              <a:rPr lang="en-US" sz="1400" u="sng" dirty="0"/>
              <a:t>How many battleships were left in the British Home Fleet?</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r>
              <a:rPr lang="en-US" sz="1400" u="sng" dirty="0"/>
              <a:t>What was the name of the US package of economic aid for Europe? </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r>
              <a:rPr lang="en-US" sz="1400" u="sng" dirty="0"/>
              <a:t>Nye’ Bevan was the architect of which institution? </a:t>
            </a:r>
          </a:p>
          <a:p>
            <a:pPr marL="342900" indent="-342900">
              <a:buFont typeface="+mj-lt"/>
              <a:buAutoNum type="arabicPeriod" startAt="13"/>
            </a:pPr>
            <a:endParaRPr lang="en-US" sz="1400" dirty="0"/>
          </a:p>
          <a:p>
            <a:pPr marL="342900" indent="-342900">
              <a:buFont typeface="+mj-lt"/>
              <a:buAutoNum type="arabicPeriod" startAt="13"/>
            </a:pPr>
            <a:endParaRPr lang="en-US" sz="1400" dirty="0"/>
          </a:p>
          <a:p>
            <a:pPr marL="342900" indent="-342900">
              <a:buFont typeface="+mj-lt"/>
              <a:buAutoNum type="arabicPeriod" startAt="13"/>
            </a:pPr>
            <a:r>
              <a:rPr lang="en-US" sz="1400" u="sng" dirty="0"/>
              <a:t>Britain sent troops to war – to where, and because who asked?</a:t>
            </a:r>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a:p>
            <a:pPr marL="342900" indent="-342900">
              <a:buFont typeface="+mj-lt"/>
              <a:buAutoNum type="arabicPeriod" startAt="13"/>
            </a:pPr>
            <a:endParaRPr lang="en-US" sz="1400" u="sng" dirty="0"/>
          </a:p>
        </p:txBody>
      </p:sp>
    </p:spTree>
    <p:extLst>
      <p:ext uri="{BB962C8B-B14F-4D97-AF65-F5344CB8AC3E}">
        <p14:creationId xmlns:p14="http://schemas.microsoft.com/office/powerpoint/2010/main" val="62907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5421B7-F7B5-4FC1-85E4-AB2D4A170A26}"/>
              </a:ext>
            </a:extLst>
          </p:cNvPr>
          <p:cNvSpPr/>
          <p:nvPr/>
        </p:nvSpPr>
        <p:spPr>
          <a:xfrm>
            <a:off x="457200" y="12680"/>
            <a:ext cx="4572000" cy="3416320"/>
          </a:xfrm>
          <a:prstGeom prst="rect">
            <a:avLst/>
          </a:prstGeom>
        </p:spPr>
        <p:txBody>
          <a:bodyPr>
            <a:spAutoFit/>
          </a:bodyPr>
          <a:lstStyle/>
          <a:p>
            <a:pPr marL="342900" indent="-342900">
              <a:buFont typeface="+mj-lt"/>
              <a:buAutoNum type="arabicPeriod" startAt="13"/>
            </a:pPr>
            <a:endParaRPr lang="en-US" u="sng" dirty="0"/>
          </a:p>
          <a:p>
            <a:pPr marL="342900" indent="-342900">
              <a:buFont typeface="+mj-lt"/>
              <a:buAutoNum type="arabicPeriod" startAt="13"/>
            </a:pPr>
            <a:r>
              <a:rPr lang="en-US" u="sng" dirty="0"/>
              <a:t>Why was there a split in the </a:t>
            </a:r>
            <a:r>
              <a:rPr lang="en-US" u="sng" dirty="0" err="1"/>
              <a:t>Labour</a:t>
            </a:r>
            <a:r>
              <a:rPr lang="en-US" u="sng" dirty="0"/>
              <a:t> party?</a:t>
            </a:r>
          </a:p>
          <a:p>
            <a:pPr marL="342900" indent="-342900">
              <a:buFont typeface="+mj-lt"/>
              <a:buAutoNum type="arabicPeriod" startAt="13"/>
            </a:pPr>
            <a:endParaRPr lang="en-US" u="sng" dirty="0"/>
          </a:p>
          <a:p>
            <a:pPr marL="342900" indent="-342900">
              <a:buFont typeface="+mj-lt"/>
              <a:buAutoNum type="arabicPeriod" startAt="13"/>
            </a:pPr>
            <a:endParaRPr lang="en-US" u="sng" dirty="0"/>
          </a:p>
          <a:p>
            <a:pPr marL="342900" indent="-342900">
              <a:buFont typeface="+mj-lt"/>
              <a:buAutoNum type="arabicPeriod" startAt="13"/>
            </a:pPr>
            <a:endParaRPr lang="en-US" u="sng" dirty="0"/>
          </a:p>
          <a:p>
            <a:pPr marL="342900" indent="-342900">
              <a:buFont typeface="+mj-lt"/>
              <a:buAutoNum type="arabicPeriod" startAt="13"/>
            </a:pPr>
            <a:r>
              <a:rPr lang="en-US" u="sng" dirty="0"/>
              <a:t>What was the “final trick up the sleeve” of the </a:t>
            </a:r>
            <a:r>
              <a:rPr lang="en-US" u="sng" dirty="0" err="1"/>
              <a:t>Labour</a:t>
            </a:r>
            <a:r>
              <a:rPr lang="en-US" u="sng" dirty="0"/>
              <a:t> government?</a:t>
            </a:r>
          </a:p>
          <a:p>
            <a:pPr marL="342900" indent="-342900">
              <a:buFont typeface="+mj-lt"/>
              <a:buAutoNum type="arabicPeriod" startAt="13"/>
            </a:pPr>
            <a:endParaRPr lang="en-US" dirty="0"/>
          </a:p>
          <a:p>
            <a:pPr marL="342900" indent="-342900">
              <a:buFont typeface="+mj-lt"/>
              <a:buAutoNum type="arabicPeriod" startAt="13"/>
            </a:pPr>
            <a:endParaRPr lang="en-US" dirty="0"/>
          </a:p>
          <a:p>
            <a:pPr marL="342900" indent="-342900">
              <a:buFont typeface="+mj-lt"/>
              <a:buAutoNum type="arabicPeriod" startAt="13"/>
            </a:pPr>
            <a:endParaRPr lang="en-US" dirty="0"/>
          </a:p>
          <a:p>
            <a:pPr marL="342900" indent="-342900">
              <a:buFont typeface="+mj-lt"/>
              <a:buAutoNum type="arabicPeriod" startAt="13"/>
            </a:pPr>
            <a:r>
              <a:rPr lang="en-US" u="sng" dirty="0"/>
              <a:t>Which event kickstarted the growth of television?</a:t>
            </a:r>
            <a:endParaRPr lang="en-US" dirty="0"/>
          </a:p>
        </p:txBody>
      </p:sp>
    </p:spTree>
    <p:extLst>
      <p:ext uri="{BB962C8B-B14F-4D97-AF65-F5344CB8AC3E}">
        <p14:creationId xmlns:p14="http://schemas.microsoft.com/office/powerpoint/2010/main" val="111533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3987"/>
            <a:ext cx="7848872" cy="400110"/>
          </a:xfrm>
          <a:prstGeom prst="rect">
            <a:avLst/>
          </a:prstGeom>
          <a:noFill/>
        </p:spPr>
        <p:txBody>
          <a:bodyPr wrap="square" rtlCol="0">
            <a:spAutoFit/>
          </a:bodyPr>
          <a:lstStyle/>
          <a:p>
            <a:r>
              <a:rPr lang="en-GB" sz="2000" b="1" dirty="0">
                <a:solidFill>
                  <a:srgbClr val="00B050"/>
                </a:solidFill>
              </a:rPr>
              <a:t>History  A level preparation – Tsarist and Communist Russia – Dr Rowe</a:t>
            </a:r>
          </a:p>
        </p:txBody>
      </p:sp>
      <p:graphicFrame>
        <p:nvGraphicFramePr>
          <p:cNvPr id="5" name="Table 4"/>
          <p:cNvGraphicFramePr>
            <a:graphicFrameLocks noGrp="1"/>
          </p:cNvGraphicFramePr>
          <p:nvPr/>
        </p:nvGraphicFramePr>
        <p:xfrm>
          <a:off x="254099" y="830310"/>
          <a:ext cx="3597821" cy="4998720"/>
        </p:xfrm>
        <a:graphic>
          <a:graphicData uri="http://schemas.openxmlformats.org/drawingml/2006/table">
            <a:tbl>
              <a:tblPr firstRow="1" bandRow="1">
                <a:tableStyleId>{5940675A-B579-460E-94D1-54222C63F5DA}</a:tableStyleId>
              </a:tblPr>
              <a:tblGrid>
                <a:gridCol w="789509">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370840">
                <a:tc>
                  <a:txBody>
                    <a:bodyPr/>
                    <a:lstStyle/>
                    <a:p>
                      <a:r>
                        <a:rPr lang="en-GB" sz="1400" dirty="0"/>
                        <a:t>Book</a:t>
                      </a:r>
                      <a:r>
                        <a:rPr lang="en-GB" sz="1400" baseline="0" dirty="0"/>
                        <a:t>s</a:t>
                      </a:r>
                    </a:p>
                    <a:p>
                      <a:endParaRPr lang="en-GB" sz="1400"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Section A </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Kazuo Ishiguro</a:t>
                      </a: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 ‘The Remains of the Day’</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Margaret Atwood – ‘The Handmaid’s Tale’</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Aldous Huxley – ‘Brave New World’</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A.S. Byatt – ‘Possession’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Ian McEwan – ‘Atonement’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George Orwell – ‘1984’</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George Orwell – ‘Animal Farm’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George Orwell – ‘Down and Out in London and Paris’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Section B</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Fyodor Dostoyevsky – ‘Crime and Punishment’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Leo Tolstoy – ‘</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Sevastopol Sketches’</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Leo Tolstoy – ‘War and Peace’</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Anton Chekov</a:t>
                      </a:r>
                      <a:r>
                        <a:rPr kumimoji="0" lang="en-US" altLang="en-US" sz="14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 </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‘Cherry Orchard’</a:t>
                      </a:r>
                      <a:r>
                        <a:rPr kumimoji="0" lang="en-US" altLang="en-US" sz="14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Boris Pasternak – ‘Dr Zhivago’</a:t>
                      </a:r>
                      <a:endParaRPr kumimoji="0" lang="en-US" altLang="en-US" sz="2400" b="0" i="0" u="none" strike="noStrike" cap="none" normalizeH="0" baseline="0" dirty="0">
                        <a:ln>
                          <a:noFill/>
                        </a:ln>
                        <a:solidFill>
                          <a:schemeClr val="tx1"/>
                        </a:solidFill>
                        <a:effectLst/>
                        <a:latin typeface="Arial" panose="020B0604020202020204" pitchFamily="34" charset="0"/>
                      </a:endParaRPr>
                    </a:p>
                    <a:p>
                      <a:endParaRPr lang="en-GB" sz="1400" dirty="0"/>
                    </a:p>
                  </a:txBody>
                  <a:tcPr/>
                </a:tc>
                <a:extLst>
                  <a:ext uri="{0D108BD9-81ED-4DB2-BD59-A6C34878D82A}">
                    <a16:rowId xmlns:a16="http://schemas.microsoft.com/office/drawing/2014/main" val="10000"/>
                  </a:ext>
                </a:extLst>
              </a:tr>
            </a:tbl>
          </a:graphicData>
        </a:graphic>
      </p:graphicFrame>
      <p:sp>
        <p:nvSpPr>
          <p:cNvPr id="6" name="TextBox 5"/>
          <p:cNvSpPr txBox="1"/>
          <p:nvPr/>
        </p:nvSpPr>
        <p:spPr>
          <a:xfrm>
            <a:off x="251520" y="460978"/>
            <a:ext cx="3312368" cy="369332"/>
          </a:xfrm>
          <a:prstGeom prst="rect">
            <a:avLst/>
          </a:prstGeom>
          <a:noFill/>
        </p:spPr>
        <p:txBody>
          <a:bodyPr wrap="square" rtlCol="0">
            <a:spAutoFit/>
          </a:bodyPr>
          <a:lstStyle/>
          <a:p>
            <a:r>
              <a:rPr lang="en-GB" b="1" dirty="0">
                <a:solidFill>
                  <a:srgbClr val="00B050"/>
                </a:solidFill>
              </a:rPr>
              <a:t>Curious about History</a:t>
            </a:r>
          </a:p>
        </p:txBody>
      </p:sp>
      <p:sp>
        <p:nvSpPr>
          <p:cNvPr id="7" name="TextBox 6"/>
          <p:cNvSpPr txBox="1"/>
          <p:nvPr/>
        </p:nvSpPr>
        <p:spPr>
          <a:xfrm>
            <a:off x="3933289" y="652947"/>
            <a:ext cx="4823578" cy="5632311"/>
          </a:xfrm>
          <a:prstGeom prst="rect">
            <a:avLst/>
          </a:prstGeom>
          <a:noFill/>
        </p:spPr>
        <p:txBody>
          <a:bodyPr wrap="square" rtlCol="0">
            <a:spAutoFit/>
          </a:bodyPr>
          <a:lstStyle/>
          <a:p>
            <a:r>
              <a:rPr lang="en-GB" b="1" dirty="0">
                <a:solidFill>
                  <a:srgbClr val="00B050"/>
                </a:solidFill>
                <a:latin typeface="+mj-lt"/>
              </a:rPr>
              <a:t>Summer Reading Task:</a:t>
            </a: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rPr>
              <a:t>This is an interpretations paper. Question 1 requires you to read and analyse historians’ views on a topic. To support your learning, you need to build cultural capital (general knowledge) and literacy skills. </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cs typeface="Calibri" panose="020F0502020204030204" pitchFamily="34" charset="0"/>
              </a:rPr>
              <a:t>1.</a:t>
            </a:r>
            <a:r>
              <a:rPr lang="en-GB" altLang="en-US" sz="1600" dirty="0">
                <a:solidFill>
                  <a:srgbClr val="000000"/>
                </a:solidFill>
                <a:latin typeface="+mj-lt"/>
                <a:ea typeface="Calibri" panose="020F0502020204030204" pitchFamily="34" charset="0"/>
                <a:cs typeface="Times New Roman" panose="02020603050405020304" pitchFamily="18" charset="0"/>
              </a:rPr>
              <a:t>      Please read at least two books. One from each section or something on Russian history.</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rPr>
              <a:t>Weaker readers will find it tough going at first, but persevere, by the second book, words that you stumbled over and could not cope with in the first book will now be part of your vocabulary. </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rPr>
              <a:t>You could buy cheap copies/kindle from Amazon, download from google or email and ask Amy at CBA library or one of the English teachers if there is a copy you could pick up from reception.  If you have Amazon Prime there are a number of free books to download during this crisis. </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cs typeface="Calibri" panose="020F0502020204030204" pitchFamily="34" charset="0"/>
              </a:rPr>
              <a:t>2.</a:t>
            </a:r>
            <a:r>
              <a:rPr lang="en-GB" altLang="en-US" sz="1600" dirty="0">
                <a:solidFill>
                  <a:srgbClr val="000000"/>
                </a:solidFill>
                <a:latin typeface="+mj-lt"/>
                <a:ea typeface="Calibri" panose="020F0502020204030204" pitchFamily="34" charset="0"/>
                <a:cs typeface="Times New Roman" panose="02020603050405020304" pitchFamily="18" charset="0"/>
              </a:rPr>
              <a:t>      You need to write a 500 word summary for each of the books that you have read. </a:t>
            </a:r>
            <a:endParaRPr lang="en-GB" altLang="en-US" sz="1600" dirty="0">
              <a:latin typeface="+mj-lt"/>
              <a:ea typeface="Calibri" panose="020F0502020204030204" pitchFamily="34" charset="0"/>
            </a:endParaRPr>
          </a:p>
          <a:p>
            <a:endParaRPr lang="en-GB" dirty="0">
              <a:latin typeface="+mj-lt"/>
            </a:endParaRPr>
          </a:p>
          <a:p>
            <a:endParaRPr lang="en-GB" dirty="0">
              <a:latin typeface="+mj-lt"/>
            </a:endParaRPr>
          </a:p>
          <a:p>
            <a:endParaRPr lang="en-GB" dirty="0">
              <a:latin typeface="+mj-lt"/>
            </a:endParaRPr>
          </a:p>
        </p:txBody>
      </p:sp>
    </p:spTree>
    <p:extLst>
      <p:ext uri="{BB962C8B-B14F-4D97-AF65-F5344CB8AC3E}">
        <p14:creationId xmlns:p14="http://schemas.microsoft.com/office/powerpoint/2010/main" val="1440232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742</Words>
  <Application>Microsoft Office PowerPoint</Application>
  <PresentationFormat>On-screen Show (4:3)</PresentationFormat>
  <Paragraphs>133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Franklin</dc:creator>
  <cp:lastModifiedBy>J Benson</cp:lastModifiedBy>
  <cp:revision>16</cp:revision>
  <cp:lastPrinted>2019-06-24T12:22:22Z</cp:lastPrinted>
  <dcterms:created xsi:type="dcterms:W3CDTF">2019-06-17T06:30:41Z</dcterms:created>
  <dcterms:modified xsi:type="dcterms:W3CDTF">2023-07-18T15:47:40Z</dcterms:modified>
</cp:coreProperties>
</file>