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4"/>
  </p:sldMasterIdLst>
  <p:notesMasterIdLst>
    <p:notesMasterId r:id="rId12"/>
  </p:notesMasterIdLst>
  <p:sldIdLst>
    <p:sldId id="256" r:id="rId5"/>
    <p:sldId id="278" r:id="rId6"/>
    <p:sldId id="290" r:id="rId7"/>
    <p:sldId id="279" r:id="rId8"/>
    <p:sldId id="291" r:id="rId9"/>
    <p:sldId id="280" r:id="rId10"/>
    <p:sldId id="292" r:id="rId11"/>
  </p:sldIdLst>
  <p:sldSz cx="9906000" cy="6858000" type="A4"/>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737" autoAdjust="0"/>
  </p:normalViewPr>
  <p:slideViewPr>
    <p:cSldViewPr>
      <p:cViewPr varScale="1">
        <p:scale>
          <a:sx n="74" d="100"/>
          <a:sy n="74" d="100"/>
        </p:scale>
        <p:origin x="1086" y="72"/>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157147CE-F51B-45DD-992B-12724DF98E0F}" type="datetimeFigureOut">
              <a:rPr lang="en-US" smtClean="0"/>
              <a:pPr/>
              <a:t>3/19/2020</a:t>
            </a:fld>
            <a:endParaRPr lang="en-GB" dirty="0"/>
          </a:p>
        </p:txBody>
      </p:sp>
      <p:sp>
        <p:nvSpPr>
          <p:cNvPr id="4" name="Slide Image Placeholder 3"/>
          <p:cNvSpPr>
            <a:spLocks noGrp="1" noRot="1" noChangeAspect="1"/>
          </p:cNvSpPr>
          <p:nvPr>
            <p:ph type="sldImg" idx="2"/>
          </p:nvPr>
        </p:nvSpPr>
        <p:spPr>
          <a:xfrm>
            <a:off x="688975" y="746125"/>
            <a:ext cx="5383213" cy="37274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896352DA-A8A2-401D-95B5-788FC6F18E62}" type="slidenum">
              <a:rPr lang="en-GB" smtClean="0"/>
              <a:pPr/>
              <a:t>‹#›</a:t>
            </a:fld>
            <a:endParaRPr lang="en-GB" dirty="0"/>
          </a:p>
        </p:txBody>
      </p:sp>
    </p:spTree>
    <p:extLst>
      <p:ext uri="{BB962C8B-B14F-4D97-AF65-F5344CB8AC3E}">
        <p14:creationId xmlns:p14="http://schemas.microsoft.com/office/powerpoint/2010/main" val="1550840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96352DA-A8A2-401D-95B5-788FC6F18E62}" type="slidenum">
              <a:rPr lang="en-GB" smtClean="0"/>
              <a:pPr/>
              <a:t>2</a:t>
            </a:fld>
            <a:endParaRPr lang="en-GB" dirty="0"/>
          </a:p>
        </p:txBody>
      </p:sp>
    </p:spTree>
    <p:extLst>
      <p:ext uri="{BB962C8B-B14F-4D97-AF65-F5344CB8AC3E}">
        <p14:creationId xmlns:p14="http://schemas.microsoft.com/office/powerpoint/2010/main" val="815229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96352DA-A8A2-401D-95B5-788FC6F18E62}" type="slidenum">
              <a:rPr lang="en-GB" smtClean="0"/>
              <a:pPr/>
              <a:t>6</a:t>
            </a:fld>
            <a:endParaRPr lang="en-GB" dirty="0"/>
          </a:p>
        </p:txBody>
      </p:sp>
    </p:spTree>
    <p:extLst>
      <p:ext uri="{BB962C8B-B14F-4D97-AF65-F5344CB8AC3E}">
        <p14:creationId xmlns:p14="http://schemas.microsoft.com/office/powerpoint/2010/main" val="1235663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C50713D-A5E6-4B2B-99D8-AA50F5C5BE5D}" type="datetimeFigureOut">
              <a:rPr lang="en-US" smtClean="0"/>
              <a:pPr/>
              <a:t>3/19/2020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131180B-CE57-4E99-BF72-A07FB9532744}" type="slidenum">
              <a:rPr lang="en-GB" smtClean="0"/>
              <a:pPr/>
              <a:t>‹#›</a:t>
            </a:fld>
            <a:endParaRPr lang="en-GB" dirty="0"/>
          </a:p>
        </p:txBody>
      </p:sp>
    </p:spTree>
    <p:extLst>
      <p:ext uri="{BB962C8B-B14F-4D97-AF65-F5344CB8AC3E}">
        <p14:creationId xmlns:p14="http://schemas.microsoft.com/office/powerpoint/2010/main" val="2528417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50713D-A5E6-4B2B-99D8-AA50F5C5BE5D}" type="datetimeFigureOut">
              <a:rPr lang="en-US" smtClean="0"/>
              <a:pPr/>
              <a:t>3/19/2020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131180B-CE57-4E99-BF72-A07FB9532744}" type="slidenum">
              <a:rPr lang="en-GB" smtClean="0"/>
              <a:pPr/>
              <a:t>‹#›</a:t>
            </a:fld>
            <a:endParaRPr lang="en-GB" dirty="0"/>
          </a:p>
        </p:txBody>
      </p:sp>
    </p:spTree>
    <p:extLst>
      <p:ext uri="{BB962C8B-B14F-4D97-AF65-F5344CB8AC3E}">
        <p14:creationId xmlns:p14="http://schemas.microsoft.com/office/powerpoint/2010/main" val="545738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50713D-A5E6-4B2B-99D8-AA50F5C5BE5D}" type="datetimeFigureOut">
              <a:rPr lang="en-US" smtClean="0"/>
              <a:pPr/>
              <a:t>3/19/2020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131180B-CE57-4E99-BF72-A07FB9532744}" type="slidenum">
              <a:rPr lang="en-GB" smtClean="0"/>
              <a:pPr/>
              <a:t>‹#›</a:t>
            </a:fld>
            <a:endParaRPr lang="en-GB" dirty="0"/>
          </a:p>
        </p:txBody>
      </p:sp>
    </p:spTree>
    <p:extLst>
      <p:ext uri="{BB962C8B-B14F-4D97-AF65-F5344CB8AC3E}">
        <p14:creationId xmlns:p14="http://schemas.microsoft.com/office/powerpoint/2010/main" val="3222597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24808" y="188640"/>
            <a:ext cx="6179095" cy="1143000"/>
          </a:xfr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50713D-A5E6-4B2B-99D8-AA50F5C5BE5D}" type="datetimeFigureOut">
              <a:rPr lang="en-US" smtClean="0"/>
              <a:pPr/>
              <a:t>3/19/2020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131180B-CE57-4E99-BF72-A07FB9532744}" type="slidenum">
              <a:rPr lang="en-GB" smtClean="0"/>
              <a:pPr/>
              <a:t>‹#›</a:t>
            </a:fld>
            <a:endParaRPr lang="en-GB" dirty="0"/>
          </a:p>
        </p:txBody>
      </p:sp>
    </p:spTree>
    <p:extLst>
      <p:ext uri="{BB962C8B-B14F-4D97-AF65-F5344CB8AC3E}">
        <p14:creationId xmlns:p14="http://schemas.microsoft.com/office/powerpoint/2010/main" val="117269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50713D-A5E6-4B2B-99D8-AA50F5C5BE5D}" type="datetimeFigureOut">
              <a:rPr lang="en-US" smtClean="0"/>
              <a:pPr/>
              <a:t>3/19/2020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131180B-CE57-4E99-BF72-A07FB9532744}" type="slidenum">
              <a:rPr lang="en-GB" smtClean="0"/>
              <a:pPr/>
              <a:t>‹#›</a:t>
            </a:fld>
            <a:endParaRPr lang="en-GB" dirty="0"/>
          </a:p>
        </p:txBody>
      </p:sp>
    </p:spTree>
    <p:extLst>
      <p:ext uri="{BB962C8B-B14F-4D97-AF65-F5344CB8AC3E}">
        <p14:creationId xmlns:p14="http://schemas.microsoft.com/office/powerpoint/2010/main" val="3251057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67658" y="274638"/>
            <a:ext cx="6043042"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C50713D-A5E6-4B2B-99D8-AA50F5C5BE5D}" type="datetimeFigureOut">
              <a:rPr lang="en-US" smtClean="0"/>
              <a:pPr/>
              <a:t>3/19/2020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131180B-CE57-4E99-BF72-A07FB9532744}" type="slidenum">
              <a:rPr lang="en-GB" smtClean="0"/>
              <a:pPr/>
              <a:t>‹#›</a:t>
            </a:fld>
            <a:endParaRPr lang="en-GB" dirty="0"/>
          </a:p>
        </p:txBody>
      </p:sp>
    </p:spTree>
    <p:extLst>
      <p:ext uri="{BB962C8B-B14F-4D97-AF65-F5344CB8AC3E}">
        <p14:creationId xmlns:p14="http://schemas.microsoft.com/office/powerpoint/2010/main" val="1415497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C50713D-A5E6-4B2B-99D8-AA50F5C5BE5D}" type="datetimeFigureOut">
              <a:rPr lang="en-US" smtClean="0"/>
              <a:pPr/>
              <a:t>3/19/2020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131180B-CE57-4E99-BF72-A07FB9532744}" type="slidenum">
              <a:rPr lang="en-GB" smtClean="0"/>
              <a:pPr/>
              <a:t>‹#›</a:t>
            </a:fld>
            <a:endParaRPr lang="en-GB" dirty="0"/>
          </a:p>
        </p:txBody>
      </p:sp>
    </p:spTree>
    <p:extLst>
      <p:ext uri="{BB962C8B-B14F-4D97-AF65-F5344CB8AC3E}">
        <p14:creationId xmlns:p14="http://schemas.microsoft.com/office/powerpoint/2010/main" val="3887168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67658" y="116632"/>
            <a:ext cx="6036246" cy="1143000"/>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C50713D-A5E6-4B2B-99D8-AA50F5C5BE5D}" type="datetimeFigureOut">
              <a:rPr lang="en-US" smtClean="0"/>
              <a:pPr/>
              <a:t>3/19/2020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131180B-CE57-4E99-BF72-A07FB9532744}" type="slidenum">
              <a:rPr lang="en-GB" smtClean="0"/>
              <a:pPr/>
              <a:t>‹#›</a:t>
            </a:fld>
            <a:endParaRPr lang="en-GB" dirty="0"/>
          </a:p>
        </p:txBody>
      </p:sp>
    </p:spTree>
    <p:extLst>
      <p:ext uri="{BB962C8B-B14F-4D97-AF65-F5344CB8AC3E}">
        <p14:creationId xmlns:p14="http://schemas.microsoft.com/office/powerpoint/2010/main" val="2206677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50713D-A5E6-4B2B-99D8-AA50F5C5BE5D}" type="datetimeFigureOut">
              <a:rPr lang="en-US" smtClean="0"/>
              <a:pPr/>
              <a:t>3/19/2020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131180B-CE57-4E99-BF72-A07FB9532744}" type="slidenum">
              <a:rPr lang="en-GB" smtClean="0"/>
              <a:pPr/>
              <a:t>‹#›</a:t>
            </a:fld>
            <a:endParaRPr lang="en-GB" dirty="0"/>
          </a:p>
        </p:txBody>
      </p:sp>
    </p:spTree>
    <p:extLst>
      <p:ext uri="{BB962C8B-B14F-4D97-AF65-F5344CB8AC3E}">
        <p14:creationId xmlns:p14="http://schemas.microsoft.com/office/powerpoint/2010/main" val="68518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50713D-A5E6-4B2B-99D8-AA50F5C5BE5D}" type="datetimeFigureOut">
              <a:rPr lang="en-US" smtClean="0"/>
              <a:pPr/>
              <a:t>3/19/2020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131180B-CE57-4E99-BF72-A07FB9532744}" type="slidenum">
              <a:rPr lang="en-GB" smtClean="0"/>
              <a:pPr/>
              <a:t>‹#›</a:t>
            </a:fld>
            <a:endParaRPr lang="en-GB" dirty="0"/>
          </a:p>
        </p:txBody>
      </p:sp>
    </p:spTree>
    <p:extLst>
      <p:ext uri="{BB962C8B-B14F-4D97-AF65-F5344CB8AC3E}">
        <p14:creationId xmlns:p14="http://schemas.microsoft.com/office/powerpoint/2010/main" val="2962460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50713D-A5E6-4B2B-99D8-AA50F5C5BE5D}" type="datetimeFigureOut">
              <a:rPr lang="en-US" smtClean="0"/>
              <a:pPr/>
              <a:t>3/19/2020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131180B-CE57-4E99-BF72-A07FB9532744}" type="slidenum">
              <a:rPr lang="en-GB" smtClean="0"/>
              <a:pPr/>
              <a:t>‹#›</a:t>
            </a:fld>
            <a:endParaRPr lang="en-GB" dirty="0"/>
          </a:p>
        </p:txBody>
      </p:sp>
    </p:spTree>
    <p:extLst>
      <p:ext uri="{BB962C8B-B14F-4D97-AF65-F5344CB8AC3E}">
        <p14:creationId xmlns:p14="http://schemas.microsoft.com/office/powerpoint/2010/main" val="1167982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0713D-A5E6-4B2B-99D8-AA50F5C5BE5D}" type="datetimeFigureOut">
              <a:rPr lang="en-US" smtClean="0"/>
              <a:pPr/>
              <a:t>3/19/2020</a:t>
            </a:fld>
            <a:endParaRPr lang="en-GB"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31180B-CE57-4E99-BF72-A07FB9532744}" type="slidenum">
              <a:rPr lang="en-GB" smtClean="0"/>
              <a:pPr/>
              <a:t>‹#›</a:t>
            </a:fld>
            <a:endParaRPr lang="en-GB" dirty="0"/>
          </a:p>
        </p:txBody>
      </p:sp>
    </p:spTree>
    <p:extLst>
      <p:ext uri="{BB962C8B-B14F-4D97-AF65-F5344CB8AC3E}">
        <p14:creationId xmlns:p14="http://schemas.microsoft.com/office/powerpoint/2010/main" val="26632735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www.google.co.uk/url?sa=i&amp;source=images&amp;cd=&amp;cad=rja&amp;docid=_4YjSmr2CDa_DM&amp;tbnid=sRsp8U3buS5tHM:&amp;ved=0CAgQjRw4dg&amp;url=http://www.carbodydesign.com/tutorial/175/rendering-with-marker-and-airmarker/&amp;ei=mNrLUv6CE4iohAe2v4DQCw&amp;psig=AFQjCNGKjQWX5UvmA-f66vsf1xmZ-Uui9w&amp;ust=138917788039783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21.emf"/><Relationship Id="rId18" Type="http://schemas.openxmlformats.org/officeDocument/2006/relationships/image" Target="../media/image25.jpeg"/><Relationship Id="rId3" Type="http://schemas.openxmlformats.org/officeDocument/2006/relationships/image" Target="../media/image12.gif"/><Relationship Id="rId7" Type="http://schemas.openxmlformats.org/officeDocument/2006/relationships/image" Target="../media/image15.emf"/><Relationship Id="rId12" Type="http://schemas.openxmlformats.org/officeDocument/2006/relationships/image" Target="../media/image20.png"/><Relationship Id="rId17" Type="http://schemas.microsoft.com/office/2007/relationships/hdphoto" Target="../media/hdphoto2.wdp"/><Relationship Id="rId2" Type="http://schemas.openxmlformats.org/officeDocument/2006/relationships/image" Target="../media/image11.png"/><Relationship Id="rId16" Type="http://schemas.openxmlformats.org/officeDocument/2006/relationships/image" Target="../media/image24.png"/><Relationship Id="rId20"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14.emf"/><Relationship Id="rId11" Type="http://schemas.openxmlformats.org/officeDocument/2006/relationships/image" Target="../media/image19.png"/><Relationship Id="rId5" Type="http://schemas.microsoft.com/office/2007/relationships/hdphoto" Target="../media/hdphoto1.wdp"/><Relationship Id="rId15" Type="http://schemas.openxmlformats.org/officeDocument/2006/relationships/image" Target="../media/image23.emf"/><Relationship Id="rId10" Type="http://schemas.openxmlformats.org/officeDocument/2006/relationships/image" Target="../media/image18.emf"/><Relationship Id="rId19" Type="http://schemas.microsoft.com/office/2007/relationships/hdphoto" Target="../media/hdphoto3.wdp"/><Relationship Id="rId4" Type="http://schemas.openxmlformats.org/officeDocument/2006/relationships/image" Target="../media/image13.png"/><Relationship Id="rId9" Type="http://schemas.openxmlformats.org/officeDocument/2006/relationships/image" Target="../media/image17.emf"/><Relationship Id="rId14" Type="http://schemas.openxmlformats.org/officeDocument/2006/relationships/image" Target="../media/image22.emf"/></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10" Type="http://schemas.openxmlformats.org/officeDocument/2006/relationships/image" Target="../media/image37.png"/><Relationship Id="rId4" Type="http://schemas.openxmlformats.org/officeDocument/2006/relationships/image" Target="../media/image31.jpe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38.png"/><Relationship Id="rId16"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655981164"/>
              </p:ext>
            </p:extLst>
          </p:nvPr>
        </p:nvGraphicFramePr>
        <p:xfrm>
          <a:off x="166654" y="2000239"/>
          <a:ext cx="2357454" cy="884874"/>
        </p:xfrm>
        <a:graphic>
          <a:graphicData uri="http://schemas.openxmlformats.org/drawingml/2006/table">
            <a:tbl>
              <a:tblPr firstRow="1" bandRow="1">
                <a:tableStyleId>{5940675A-B579-460E-94D1-54222C63F5DA}</a:tableStyleId>
              </a:tblPr>
              <a:tblGrid>
                <a:gridCol w="714380">
                  <a:extLst>
                    <a:ext uri="{9D8B030D-6E8A-4147-A177-3AD203B41FA5}">
                      <a16:colId xmlns:a16="http://schemas.microsoft.com/office/drawing/2014/main" xmlns="" val="20000"/>
                    </a:ext>
                  </a:extLst>
                </a:gridCol>
                <a:gridCol w="1643074">
                  <a:extLst>
                    <a:ext uri="{9D8B030D-6E8A-4147-A177-3AD203B41FA5}">
                      <a16:colId xmlns:a16="http://schemas.microsoft.com/office/drawing/2014/main" xmlns="" val="20001"/>
                    </a:ext>
                  </a:extLst>
                </a:gridCol>
              </a:tblGrid>
              <a:tr h="214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t>Student</a:t>
                      </a:r>
                    </a:p>
                  </a:txBody>
                  <a:tcPr marL="99060" marR="99060">
                    <a:solidFill>
                      <a:schemeClr val="bg1"/>
                    </a:solidFill>
                  </a:tcPr>
                </a:tc>
                <a:tc>
                  <a:txBody>
                    <a:bodyPr/>
                    <a:lstStyle/>
                    <a:p>
                      <a:endParaRPr lang="en-GB" sz="800" dirty="0"/>
                    </a:p>
                  </a:txBody>
                  <a:tcPr marL="99060" marR="99060">
                    <a:solidFill>
                      <a:schemeClr val="bg1"/>
                    </a:solidFill>
                  </a:tcPr>
                </a:tc>
                <a:extLst>
                  <a:ext uri="{0D108BD9-81ED-4DB2-BD59-A6C34878D82A}">
                    <a16:rowId xmlns:a16="http://schemas.microsoft.com/office/drawing/2014/main" xmlns="" val="10000"/>
                  </a:ext>
                </a:extLst>
              </a:tr>
              <a:tr h="214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t>KS3/4 Group</a:t>
                      </a:r>
                    </a:p>
                  </a:txBody>
                  <a:tcPr marL="99060" marR="99060">
                    <a:solidFill>
                      <a:schemeClr val="bg1"/>
                    </a:solidFill>
                  </a:tcPr>
                </a:tc>
                <a:tc>
                  <a:txBody>
                    <a:bodyPr/>
                    <a:lstStyle/>
                    <a:p>
                      <a:endParaRPr lang="en-GB" sz="800" dirty="0"/>
                    </a:p>
                  </a:txBody>
                  <a:tcPr marL="99060" marR="99060">
                    <a:solidFill>
                      <a:schemeClr val="bg1"/>
                    </a:solidFill>
                  </a:tcPr>
                </a:tc>
                <a:extLst>
                  <a:ext uri="{0D108BD9-81ED-4DB2-BD59-A6C34878D82A}">
                    <a16:rowId xmlns:a16="http://schemas.microsoft.com/office/drawing/2014/main" xmlns="" val="10001"/>
                  </a:ext>
                </a:extLst>
              </a:tr>
              <a:tr h="214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t>Date started:</a:t>
                      </a:r>
                    </a:p>
                  </a:txBody>
                  <a:tcPr marL="99060" marR="99060">
                    <a:solidFill>
                      <a:schemeClr val="bg1"/>
                    </a:solidFill>
                  </a:tcPr>
                </a:tc>
                <a:tc>
                  <a:txBody>
                    <a:bodyPr/>
                    <a:lstStyle/>
                    <a:p>
                      <a:endParaRPr lang="en-GB" sz="800" dirty="0"/>
                    </a:p>
                  </a:txBody>
                  <a:tcPr marL="99060" marR="99060">
                    <a:solidFill>
                      <a:schemeClr val="bg1"/>
                    </a:solidFill>
                  </a:tcPr>
                </a:tc>
                <a:extLst>
                  <a:ext uri="{0D108BD9-81ED-4DB2-BD59-A6C34878D82A}">
                    <a16:rowId xmlns:a16="http://schemas.microsoft.com/office/drawing/2014/main" xmlns="" val="10002"/>
                  </a:ext>
                </a:extLst>
              </a:tr>
            </a:tbl>
          </a:graphicData>
        </a:graphic>
      </p:graphicFrame>
      <p:sp>
        <p:nvSpPr>
          <p:cNvPr id="4" name="TextBox 3"/>
          <p:cNvSpPr txBox="1"/>
          <p:nvPr/>
        </p:nvSpPr>
        <p:spPr>
          <a:xfrm>
            <a:off x="200472" y="1291038"/>
            <a:ext cx="9577064" cy="830997"/>
          </a:xfrm>
          <a:prstGeom prst="rect">
            <a:avLst/>
          </a:prstGeom>
          <a:noFill/>
        </p:spPr>
        <p:txBody>
          <a:bodyPr wrap="square" rtlCol="0">
            <a:spAutoFit/>
          </a:bodyPr>
          <a:lstStyle/>
          <a:p>
            <a:pPr algn="ctr"/>
            <a:r>
              <a:rPr lang="en-GB" sz="3600" b="1" dirty="0" smtClean="0"/>
              <a:t>Independent Drawing and Rendering</a:t>
            </a:r>
            <a:r>
              <a:rPr lang="en-GB" sz="4800" b="1" dirty="0" smtClean="0"/>
              <a:t> </a:t>
            </a:r>
            <a:r>
              <a:rPr lang="en-GB" sz="3600" b="1" dirty="0" smtClean="0"/>
              <a:t>Techniques</a:t>
            </a:r>
            <a:endParaRPr lang="en-GB" sz="3600" b="1" dirty="0"/>
          </a:p>
        </p:txBody>
      </p:sp>
      <p:pic>
        <p:nvPicPr>
          <p:cNvPr id="1036" name="Picture 12" descr="http://www.google.co.uk/url?sa=i&amp;source=images&amp;cd=&amp;docid=-jvsb9DHc860XM&amp;tbnid=6kPLStAyekCKeM:&amp;ved=0CAUQjBw&amp;url=http%3A%2F%2Fjuliannakunstler.com%2Fimages_art1%2Fspace%2Fcity7.jpg&amp;ei=ONvLUsvEG9SQhQecioHwDA&amp;psig=AFQjCNFEsH10UPu3DRFTruTvto5-aPUt6A&amp;ust=13891780405317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54" y="3857628"/>
            <a:ext cx="4286250" cy="275272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00471" y="404664"/>
            <a:ext cx="9505057" cy="1023469"/>
            <a:chOff x="-375592" y="106994"/>
            <a:chExt cx="10281592" cy="1355545"/>
          </a:xfrm>
        </p:grpSpPr>
        <p:pic>
          <p:nvPicPr>
            <p:cNvPr id="3" name="Picture 2" descr="Drawing Lessons Creating Textures"/>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856656" y="144108"/>
              <a:ext cx="1786877" cy="13184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1.gstatic.com/images?q=tbn:ANd9GcSVL6yKXLn0zhBnrFLhIEca6dvatFQiTDrzxgR6Z9kGr62jr4_jlA">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8295" b="14351"/>
            <a:stretch/>
          </p:blipFill>
          <p:spPr bwMode="auto">
            <a:xfrm>
              <a:off x="3492756" y="144109"/>
              <a:ext cx="2612371" cy="13184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google.co.uk/url?sa=i&amp;source=images&amp;cd=&amp;docid=ZDuGuR1Ni5J1XM&amp;tbnid=YpzNAXGLHGXDcM:&amp;ved=0CAUQjBw&amp;url=http%3A%2F%2Fwww.londonartcollege.co.uk%2Fcoloured-pencil-drawing-certificate-course%2Fvegfinal.jpg&amp;ei=59rLUtqYNKjF7Abzj4CIAQ&amp;psig=AFQjCNE7g1kOkWEOZBgxi25d2_H8VgytXA&amp;ust=138917795993760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29264" y="144108"/>
              <a:ext cx="2576736" cy="131843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google.co.uk/url?sa=i&amp;source=images&amp;cd=&amp;docid=mDKJMYwde-Tn-M&amp;tbnid=w1v_NrsQfsj4tM:&amp;ved=0CAUQjBw4iQE&amp;url=http%3A%2F%2Fcontent.answcdn.com%2Fmain%2Fcontent%2Fimg%2FMcGrawHill%2FEncyclopedia%2Fimages%2FCE515800FG0010.gif&amp;ei=DdvLUoOPOYGqhAem6YCgDw&amp;psig=AFQjCNHByhMVP7InC-f19s-QwhepdGYOwQ&amp;ust=1389177998060053"/>
            <p:cNvPicPr>
              <a:picLocks noChangeAspect="1" noChangeArrowheads="1"/>
            </p:cNvPicPr>
            <p:nvPr/>
          </p:nvPicPr>
          <p:blipFill rotWithShape="1">
            <a:blip r:embed="rId7">
              <a:extLst>
                <a:ext uri="{28A0092B-C50C-407E-A947-70E740481C1C}">
                  <a14:useLocalDpi xmlns:a14="http://schemas.microsoft.com/office/drawing/2010/main" val="0"/>
                </a:ext>
              </a:extLst>
            </a:blip>
            <a:srcRect l="5342"/>
            <a:stretch/>
          </p:blipFill>
          <p:spPr bwMode="auto">
            <a:xfrm>
              <a:off x="6105128" y="106994"/>
              <a:ext cx="1224136" cy="135554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google.co.uk/url?sa=i&amp;source=images&amp;cd=&amp;docid=zQ4VvXPNteoflM&amp;tbnid=jCKeR13W7LyiDM:&amp;ved=0CAUQjBw&amp;url=http%3A%2F%2Fimages.artid.com%2Fimages%2Fblogs%2F1031%2F7104548blog_image.jpeg&amp;ei=_9vLUqqHNOyt7Qay_IC4AQ&amp;psig=AFQjCNEXrUYzfGUS9hI0H5NkO6GSGhkCDw&amp;ust=1389178239948402"/>
            <p:cNvPicPr>
              <a:picLocks noChangeAspect="1" noChangeArrowheads="1"/>
            </p:cNvPicPr>
            <p:nvPr/>
          </p:nvPicPr>
          <p:blipFill rotWithShape="1">
            <a:blip r:embed="rId8">
              <a:extLst>
                <a:ext uri="{28A0092B-C50C-407E-A947-70E740481C1C}">
                  <a14:useLocalDpi xmlns:a14="http://schemas.microsoft.com/office/drawing/2010/main" val="0"/>
                </a:ext>
              </a:extLst>
            </a:blip>
            <a:srcRect t="23270"/>
            <a:stretch/>
          </p:blipFill>
          <p:spPr bwMode="auto">
            <a:xfrm>
              <a:off x="-375592" y="144108"/>
              <a:ext cx="2389921" cy="1215537"/>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4"/>
          <p:cNvSpPr/>
          <p:nvPr/>
        </p:nvSpPr>
        <p:spPr>
          <a:xfrm>
            <a:off x="166655" y="2852936"/>
            <a:ext cx="4210282" cy="9332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800" dirty="0" smtClean="0">
                <a:solidFill>
                  <a:schemeClr val="tx1"/>
                </a:solidFill>
              </a:rPr>
              <a:t>Student’s own area to Improve –</a:t>
            </a:r>
          </a:p>
        </p:txBody>
      </p:sp>
      <p:graphicFrame>
        <p:nvGraphicFramePr>
          <p:cNvPr id="13" name="Table 12"/>
          <p:cNvGraphicFramePr>
            <a:graphicFrameLocks noGrp="1"/>
          </p:cNvGraphicFramePr>
          <p:nvPr>
            <p:extLst>
              <p:ext uri="{D42A27DB-BD31-4B8C-83A1-F6EECF244321}">
                <p14:modId xmlns:p14="http://schemas.microsoft.com/office/powerpoint/2010/main" val="3239623429"/>
              </p:ext>
            </p:extLst>
          </p:nvPr>
        </p:nvGraphicFramePr>
        <p:xfrm>
          <a:off x="4667248" y="2000240"/>
          <a:ext cx="5032364" cy="4599882"/>
        </p:xfrm>
        <a:graphic>
          <a:graphicData uri="http://schemas.openxmlformats.org/drawingml/2006/table">
            <a:tbl>
              <a:tblPr firstRow="1" bandRow="1">
                <a:tableStyleId>{073A0DAA-6AF3-43AB-8588-CEC1D06C72B9}</a:tableStyleId>
              </a:tblPr>
              <a:tblGrid>
                <a:gridCol w="1258091">
                  <a:extLst>
                    <a:ext uri="{9D8B030D-6E8A-4147-A177-3AD203B41FA5}">
                      <a16:colId xmlns:a16="http://schemas.microsoft.com/office/drawing/2014/main" xmlns="" val="20000"/>
                    </a:ext>
                  </a:extLst>
                </a:gridCol>
                <a:gridCol w="1258091">
                  <a:extLst>
                    <a:ext uri="{9D8B030D-6E8A-4147-A177-3AD203B41FA5}">
                      <a16:colId xmlns:a16="http://schemas.microsoft.com/office/drawing/2014/main" xmlns="" val="20001"/>
                    </a:ext>
                  </a:extLst>
                </a:gridCol>
                <a:gridCol w="1258091">
                  <a:extLst>
                    <a:ext uri="{9D8B030D-6E8A-4147-A177-3AD203B41FA5}">
                      <a16:colId xmlns:a16="http://schemas.microsoft.com/office/drawing/2014/main" xmlns="" val="20002"/>
                    </a:ext>
                  </a:extLst>
                </a:gridCol>
                <a:gridCol w="1258091">
                  <a:extLst>
                    <a:ext uri="{9D8B030D-6E8A-4147-A177-3AD203B41FA5}">
                      <a16:colId xmlns:a16="http://schemas.microsoft.com/office/drawing/2014/main" xmlns="" val="20003"/>
                    </a:ext>
                  </a:extLst>
                </a:gridCol>
              </a:tblGrid>
              <a:tr h="500066">
                <a:tc>
                  <a:txBody>
                    <a:bodyPr/>
                    <a:lstStyle/>
                    <a:p>
                      <a:r>
                        <a:rPr lang="en-GB" dirty="0" smtClean="0"/>
                        <a:t>level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dirty="0" smtClean="0"/>
                        <a:t>8+ - 7</a:t>
                      </a: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baseline="0" dirty="0" smtClean="0"/>
                        <a:t>6 - 5</a:t>
                      </a: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dirty="0" smtClean="0"/>
                        <a:t>4 - 3</a:t>
                      </a: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763749">
                <a:tc>
                  <a:txBody>
                    <a:bodyPr/>
                    <a:lstStyle/>
                    <a:p>
                      <a:r>
                        <a:rPr lang="en-GB" sz="1600" dirty="0" smtClean="0"/>
                        <a:t>Rendering Technique</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680" dirty="0" smtClean="0"/>
                        <a:t>You can shade effectively</a:t>
                      </a:r>
                      <a:r>
                        <a:rPr lang="en-GB" sz="680" baseline="0" dirty="0" smtClean="0"/>
                        <a:t> with smooth transition between dark shades and light tones. Rendering is accurate and well finished. Your materials texture is of excellent quality and realistic</a:t>
                      </a:r>
                      <a:endParaRPr lang="en-GB" sz="68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680" dirty="0" smtClean="0"/>
                        <a:t>Your shading is visible with</a:t>
                      </a:r>
                      <a:r>
                        <a:rPr lang="en-GB" sz="680" baseline="0" dirty="0" smtClean="0"/>
                        <a:t> decent changes from dark to light. You can demonstrate good rendering keeping in the lines and your texturing represent their respective materials</a:t>
                      </a:r>
                      <a:endParaRPr lang="en-GB" sz="68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680" dirty="0" smtClean="0"/>
                        <a:t>Your</a:t>
                      </a:r>
                      <a:r>
                        <a:rPr lang="en-GB" sz="680" baseline="0" dirty="0" smtClean="0"/>
                        <a:t> shading is rough and has gaps or block like changes in darkness. Your rendering looks scratty and the textured materials are difficult to identify.</a:t>
                      </a:r>
                      <a:endParaRPr lang="en-GB" sz="68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xmlns="" val="10001"/>
                  </a:ext>
                </a:extLst>
              </a:tr>
              <a:tr h="763749">
                <a:tc>
                  <a:txBody>
                    <a:bodyPr/>
                    <a:lstStyle/>
                    <a:p>
                      <a:r>
                        <a:rPr lang="en-GB" sz="1600" dirty="0" smtClean="0"/>
                        <a:t>Isometric Drawing</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680" dirty="0" smtClean="0"/>
                        <a:t>Shapes are highly accurate and perfect in proportion. Perfect use of thick and thin lines is demonstrated. Your toning and</a:t>
                      </a:r>
                      <a:r>
                        <a:rPr lang="en-GB" sz="680" baseline="0" dirty="0" smtClean="0"/>
                        <a:t> shadow technique makes the shapes look realistic and in position.</a:t>
                      </a:r>
                      <a:endParaRPr lang="en-GB" sz="68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680" dirty="0" smtClean="0"/>
                        <a:t>The shapes</a:t>
                      </a:r>
                      <a:r>
                        <a:rPr lang="en-GB" sz="680" baseline="0" dirty="0" smtClean="0"/>
                        <a:t> are accurate with a few proportion errors and missed thick and thin lines. Your toning and shading methods are evident but lack realism and do not quite ‘look right.’</a:t>
                      </a:r>
                      <a:endParaRPr lang="en-GB" sz="68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680" dirty="0" smtClean="0"/>
                        <a:t>Obvious errors with your isometric</a:t>
                      </a:r>
                      <a:r>
                        <a:rPr lang="en-GB" sz="680" baseline="0" dirty="0" smtClean="0"/>
                        <a:t>  drawings, poor understanding of thick and thin lines. Misunderstood use of tone and shadows with little use of shading and rendering to give the shapes realism.</a:t>
                      </a:r>
                      <a:endParaRPr lang="en-GB" sz="68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xmlns="" val="10002"/>
                  </a:ext>
                </a:extLst>
              </a:tr>
              <a:tr h="763749">
                <a:tc>
                  <a:txBody>
                    <a:bodyPr/>
                    <a:lstStyle/>
                    <a:p>
                      <a:r>
                        <a:rPr lang="en-GB" sz="1600" dirty="0" smtClean="0"/>
                        <a:t>Single Point Perspective</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680" dirty="0" smtClean="0"/>
                        <a:t>Highly accurate and neat lines that</a:t>
                      </a:r>
                      <a:r>
                        <a:rPr lang="en-GB" sz="680" baseline="0" dirty="0" smtClean="0"/>
                        <a:t> flow to the VP, all vertical lines are parallel and use of thick &amp; thin lines give the city street excellent depth and perspective.</a:t>
                      </a:r>
                      <a:endParaRPr lang="en-GB" sz="68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680" dirty="0" smtClean="0"/>
                        <a:t>Accurate and neat lines mostly flow to</a:t>
                      </a:r>
                      <a:r>
                        <a:rPr lang="en-GB" sz="680" baseline="0" dirty="0" smtClean="0"/>
                        <a:t> the vanishing point. Some lines are out of place and obscure the proportion of the city street but generally the street has perspective.</a:t>
                      </a:r>
                      <a:endParaRPr lang="en-GB" sz="68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680" dirty="0" smtClean="0"/>
                        <a:t>Lots of misplaced lines with several</a:t>
                      </a:r>
                      <a:r>
                        <a:rPr lang="en-GB" sz="680" baseline="0" dirty="0" smtClean="0"/>
                        <a:t> not lining up with the vanishing point. Hard to see perspective and depth.</a:t>
                      </a:r>
                      <a:endParaRPr lang="en-GB" sz="68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xmlns="" val="10003"/>
                  </a:ext>
                </a:extLst>
              </a:tr>
              <a:tr h="763749">
                <a:tc>
                  <a:txBody>
                    <a:bodyPr/>
                    <a:lstStyle/>
                    <a:p>
                      <a:r>
                        <a:rPr lang="en-GB" sz="1600" dirty="0" smtClean="0"/>
                        <a:t>Crating Technique</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680" dirty="0" smtClean="0"/>
                        <a:t>Effective use of crating technique showing accurate and proportionate representation of objects. Additional use of rendering methods further add to the presentation of the object.</a:t>
                      </a:r>
                      <a:endParaRPr lang="en-GB" sz="68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680" dirty="0" smtClean="0"/>
                        <a:t>Good use of crating technique allowing the object to recognised, some use of rendering techniques to aid</a:t>
                      </a:r>
                      <a:r>
                        <a:rPr lang="en-GB" sz="680" baseline="0" dirty="0" smtClean="0"/>
                        <a:t> with the presentation of the object.</a:t>
                      </a:r>
                      <a:endParaRPr lang="en-GB" sz="68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680" dirty="0" smtClean="0"/>
                        <a:t>Little evidence of crating technique used, objects are poorly drawn and largely out of proportion making it difficult to identify the object</a:t>
                      </a:r>
                      <a:endParaRPr lang="en-GB" sz="68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xmlns="" val="10004"/>
                  </a:ext>
                </a:extLst>
              </a:tr>
              <a:tr h="763749">
                <a:tc>
                  <a:txBody>
                    <a:bodyPr/>
                    <a:lstStyle/>
                    <a:p>
                      <a:r>
                        <a:rPr lang="en-GB" sz="1600" dirty="0" smtClean="0"/>
                        <a:t>Presentation Drawing</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680" dirty="0" smtClean="0"/>
                        <a:t>A high quality rendered</a:t>
                      </a:r>
                      <a:r>
                        <a:rPr lang="en-GB" sz="680" baseline="0" dirty="0" smtClean="0"/>
                        <a:t> drawing demonstrating the use of several drawing and rendering techniques. Accurate, neat and a well presented drawing.</a:t>
                      </a:r>
                      <a:endParaRPr lang="en-GB" sz="68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680" dirty="0" smtClean="0"/>
                        <a:t>A well presented and effective drawing, showing the intended</a:t>
                      </a:r>
                      <a:r>
                        <a:rPr lang="en-GB" sz="680" baseline="0" dirty="0" smtClean="0"/>
                        <a:t> drawing. Evidence of a few drawing and rendering techniques used</a:t>
                      </a:r>
                      <a:endParaRPr lang="en-GB" sz="68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680" dirty="0" smtClean="0"/>
                        <a:t>A  lack of effort, time and drawing</a:t>
                      </a:r>
                      <a:r>
                        <a:rPr lang="en-GB" sz="680" baseline="0" dirty="0" smtClean="0"/>
                        <a:t> &amp; rendering techniques have resulted in a poorly presented drawing.</a:t>
                      </a:r>
                      <a:endParaRPr lang="en-GB" sz="68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xmlns="" val="10005"/>
                  </a:ext>
                </a:extLst>
              </a:tr>
            </a:tbl>
          </a:graphicData>
        </a:graphic>
      </p:graphicFrame>
      <p:sp>
        <p:nvSpPr>
          <p:cNvPr id="2" name="TextBox 1"/>
          <p:cNvSpPr txBox="1"/>
          <p:nvPr/>
        </p:nvSpPr>
        <p:spPr>
          <a:xfrm>
            <a:off x="2792759" y="2122035"/>
            <a:ext cx="1584177" cy="584775"/>
          </a:xfrm>
          <a:prstGeom prst="rect">
            <a:avLst/>
          </a:prstGeom>
          <a:noFill/>
        </p:spPr>
        <p:txBody>
          <a:bodyPr wrap="square" rtlCol="0">
            <a:spAutoFit/>
          </a:bodyPr>
          <a:lstStyle/>
          <a:p>
            <a:r>
              <a:rPr lang="en-GB" sz="3200" b="1" dirty="0" smtClean="0"/>
              <a:t>YR8 DT</a:t>
            </a:r>
            <a:endParaRPr lang="en-GB" sz="32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10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4125" y="4725143"/>
            <a:ext cx="1815169" cy="1933407"/>
          </a:xfrm>
          <a:prstGeom prst="rect">
            <a:avLst/>
          </a:prstGeom>
          <a:noFill/>
          <a:ln>
            <a:noFill/>
          </a:ln>
        </p:spPr>
      </p:pic>
      <p:pic>
        <p:nvPicPr>
          <p:cNvPr id="97" name="Picture 9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8682" y="4739358"/>
            <a:ext cx="1815169" cy="1933407"/>
          </a:xfrm>
          <a:prstGeom prst="rect">
            <a:avLst/>
          </a:prstGeom>
          <a:noFill/>
          <a:ln>
            <a:noFill/>
          </a:ln>
        </p:spPr>
      </p:pic>
      <p:sp>
        <p:nvSpPr>
          <p:cNvPr id="96" name="Rectangle 95"/>
          <p:cNvSpPr/>
          <p:nvPr/>
        </p:nvSpPr>
        <p:spPr>
          <a:xfrm>
            <a:off x="272480" y="4909417"/>
            <a:ext cx="4644000" cy="176334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Rectangle 94"/>
          <p:cNvSpPr/>
          <p:nvPr/>
        </p:nvSpPr>
        <p:spPr>
          <a:xfrm>
            <a:off x="269212" y="4252838"/>
            <a:ext cx="4644000" cy="61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5" name="Group 20"/>
          <p:cNvGrpSpPr>
            <a:grpSpLocks/>
          </p:cNvGrpSpPr>
          <p:nvPr/>
        </p:nvGrpSpPr>
        <p:grpSpPr bwMode="auto">
          <a:xfrm>
            <a:off x="307178" y="6094347"/>
            <a:ext cx="1227686" cy="548490"/>
            <a:chOff x="1292" y="2523"/>
            <a:chExt cx="1749" cy="1358"/>
          </a:xfrm>
        </p:grpSpPr>
        <p:sp>
          <p:nvSpPr>
            <p:cNvPr id="58" name="WordArt 15"/>
            <p:cNvSpPr>
              <a:spLocks noChangeArrowheads="1" noChangeShapeType="1" noTextEdit="1"/>
            </p:cNvSpPr>
            <p:nvPr/>
          </p:nvSpPr>
          <p:spPr bwMode="auto">
            <a:xfrm>
              <a:off x="1746" y="2795"/>
              <a:ext cx="796" cy="1086"/>
            </a:xfrm>
            <a:prstGeom prst="rect">
              <a:avLst/>
            </a:prstGeom>
          </p:spPr>
          <p:txBody>
            <a:bodyPr wrap="none" fromWordArt="1">
              <a:prstTxWarp prst="textPlain">
                <a:avLst>
                  <a:gd name="adj" fmla="val 50000"/>
                </a:avLst>
              </a:prstTxWarp>
            </a:bodyPr>
            <a:lstStyle/>
            <a:p>
              <a:pPr algn="ctr"/>
              <a:r>
                <a:rPr lang="en-GB" sz="9600" kern="10" dirty="0" smtClean="0">
                  <a:ln w="9525">
                    <a:solidFill>
                      <a:srgbClr val="000000"/>
                    </a:solidFill>
                    <a:round/>
                    <a:headEnd/>
                    <a:tailEnd/>
                  </a:ln>
                  <a:gradFill rotWithShape="1">
                    <a:gsLst>
                      <a:gs pos="0">
                        <a:srgbClr val="00FF00"/>
                      </a:gs>
                      <a:gs pos="50000">
                        <a:srgbClr val="00FF00">
                          <a:gamma/>
                          <a:tint val="9412"/>
                          <a:invGamma/>
                        </a:srgbClr>
                      </a:gs>
                      <a:gs pos="100000">
                        <a:srgbClr val="00FF00"/>
                      </a:gs>
                    </a:gsLst>
                    <a:lin ang="5400000" scaled="1"/>
                  </a:gradFill>
                  <a:latin typeface="Arial Black"/>
                </a:rPr>
                <a:t>P</a:t>
              </a:r>
              <a:endParaRPr lang="en-GB" sz="9600" kern="10" dirty="0">
                <a:ln w="9525">
                  <a:solidFill>
                    <a:srgbClr val="000000"/>
                  </a:solidFill>
                  <a:round/>
                  <a:headEnd/>
                  <a:tailEnd/>
                </a:ln>
                <a:gradFill rotWithShape="1">
                  <a:gsLst>
                    <a:gs pos="0">
                      <a:srgbClr val="00FF00"/>
                    </a:gs>
                    <a:gs pos="50000">
                      <a:srgbClr val="00FF00">
                        <a:gamma/>
                        <a:tint val="9412"/>
                        <a:invGamma/>
                      </a:srgbClr>
                    </a:gs>
                    <a:gs pos="100000">
                      <a:srgbClr val="00FF00"/>
                    </a:gs>
                  </a:gsLst>
                  <a:lin ang="5400000" scaled="1"/>
                </a:gradFill>
                <a:latin typeface="Arial Black"/>
              </a:endParaRPr>
            </a:p>
          </p:txBody>
        </p:sp>
        <p:sp>
          <p:nvSpPr>
            <p:cNvPr id="56" name="WordArt 16"/>
            <p:cNvSpPr>
              <a:spLocks noChangeArrowheads="1" noChangeShapeType="1" noTextEdit="1"/>
            </p:cNvSpPr>
            <p:nvPr/>
          </p:nvSpPr>
          <p:spPr bwMode="auto">
            <a:xfrm rot="834586">
              <a:off x="2336" y="2614"/>
              <a:ext cx="705" cy="1086"/>
            </a:xfrm>
            <a:prstGeom prst="rect">
              <a:avLst/>
            </a:prstGeom>
          </p:spPr>
          <p:txBody>
            <a:bodyPr wrap="none" fromWordArt="1">
              <a:prstTxWarp prst="textPlain">
                <a:avLst>
                  <a:gd name="adj" fmla="val 50000"/>
                </a:avLst>
              </a:prstTxWarp>
            </a:bodyPr>
            <a:lstStyle/>
            <a:p>
              <a:pPr algn="ctr"/>
              <a:endParaRPr lang="en-GB" sz="9600" kern="10" dirty="0">
                <a:ln w="9525">
                  <a:solidFill>
                    <a:srgbClr val="000000"/>
                  </a:solidFill>
                  <a:round/>
                  <a:headEnd/>
                  <a:tailEnd/>
                </a:ln>
                <a:gradFill rotWithShape="1">
                  <a:gsLst>
                    <a:gs pos="0">
                      <a:srgbClr val="FF0000"/>
                    </a:gs>
                    <a:gs pos="100000">
                      <a:srgbClr val="FFFF00"/>
                    </a:gs>
                  </a:gsLst>
                  <a:path path="rect">
                    <a:fillToRect l="50000" t="50000" r="50000" b="50000"/>
                  </a:path>
                </a:gradFill>
                <a:latin typeface="Arial Black"/>
              </a:endParaRPr>
            </a:p>
          </p:txBody>
        </p:sp>
        <p:sp>
          <p:nvSpPr>
            <p:cNvPr id="57" name="WordArt 14"/>
            <p:cNvSpPr>
              <a:spLocks noChangeArrowheads="1" noChangeShapeType="1" noTextEdit="1"/>
            </p:cNvSpPr>
            <p:nvPr/>
          </p:nvSpPr>
          <p:spPr bwMode="auto">
            <a:xfrm>
              <a:off x="1292" y="2523"/>
              <a:ext cx="772" cy="1086"/>
            </a:xfrm>
            <a:prstGeom prst="rect">
              <a:avLst/>
            </a:prstGeom>
          </p:spPr>
          <p:txBody>
            <a:bodyPr wrap="none" fromWordArt="1">
              <a:prstTxWarp prst="textPlain">
                <a:avLst>
                  <a:gd name="adj" fmla="val 50000"/>
                </a:avLst>
              </a:prstTxWarp>
            </a:bodyPr>
            <a:lstStyle/>
            <a:p>
              <a:pPr algn="ctr"/>
              <a:r>
                <a:rPr lang="en-GB" sz="9600" kern="10" dirty="0" smtClean="0">
                  <a:ln w="9525">
                    <a:solidFill>
                      <a:srgbClr val="777777"/>
                    </a:solidFill>
                    <a:round/>
                    <a:headEnd/>
                    <a:tailEnd/>
                  </a:ln>
                  <a:gradFill rotWithShape="1">
                    <a:gsLst>
                      <a:gs pos="0">
                        <a:srgbClr val="FF9900"/>
                      </a:gs>
                      <a:gs pos="100000">
                        <a:srgbClr val="FF9900">
                          <a:gamma/>
                          <a:tint val="22353"/>
                          <a:invGamma/>
                        </a:srgbClr>
                      </a:gs>
                    </a:gsLst>
                    <a:lin ang="2700000" scaled="1"/>
                  </a:gradFill>
                  <a:latin typeface="Arial Black"/>
                </a:rPr>
                <a:t>M</a:t>
              </a:r>
              <a:endParaRPr lang="en-GB" sz="9600" kern="10" dirty="0">
                <a:ln w="9525">
                  <a:solidFill>
                    <a:srgbClr val="777777"/>
                  </a:solidFill>
                  <a:round/>
                  <a:headEnd/>
                  <a:tailEnd/>
                </a:ln>
                <a:gradFill rotWithShape="1">
                  <a:gsLst>
                    <a:gs pos="0">
                      <a:srgbClr val="FF9900"/>
                    </a:gs>
                    <a:gs pos="100000">
                      <a:srgbClr val="FF9900">
                        <a:gamma/>
                        <a:tint val="22353"/>
                        <a:invGamma/>
                      </a:srgbClr>
                    </a:gs>
                  </a:gsLst>
                  <a:lin ang="2700000" scaled="1"/>
                </a:gradFill>
                <a:latin typeface="Arial Black"/>
              </a:endParaRPr>
            </a:p>
          </p:txBody>
        </p:sp>
      </p:grpSp>
      <p:sp>
        <p:nvSpPr>
          <p:cNvPr id="2" name="Title 1"/>
          <p:cNvSpPr>
            <a:spLocks noGrp="1"/>
          </p:cNvSpPr>
          <p:nvPr>
            <p:ph type="title"/>
          </p:nvPr>
        </p:nvSpPr>
        <p:spPr>
          <a:xfrm>
            <a:off x="6238884" y="71414"/>
            <a:ext cx="3593648" cy="526286"/>
          </a:xfrm>
        </p:spPr>
        <p:txBody>
          <a:bodyPr>
            <a:noAutofit/>
          </a:bodyPr>
          <a:lstStyle/>
          <a:p>
            <a:r>
              <a:rPr lang="en-GB" sz="2000" dirty="0" smtClean="0"/>
              <a:t>Shading, Rendering and Texture</a:t>
            </a:r>
            <a:endParaRPr lang="en-GB" sz="2000" dirty="0"/>
          </a:p>
        </p:txBody>
      </p:sp>
      <p:sp>
        <p:nvSpPr>
          <p:cNvPr id="7" name="Rectangle 6"/>
          <p:cNvSpPr/>
          <p:nvPr/>
        </p:nvSpPr>
        <p:spPr>
          <a:xfrm>
            <a:off x="200472" y="188640"/>
            <a:ext cx="9520214" cy="655272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9" name="TextBox 18"/>
          <p:cNvSpPr txBox="1"/>
          <p:nvPr/>
        </p:nvSpPr>
        <p:spPr>
          <a:xfrm>
            <a:off x="263852" y="2318832"/>
            <a:ext cx="4668441" cy="538609"/>
          </a:xfrm>
          <a:prstGeom prst="rect">
            <a:avLst/>
          </a:prstGeom>
          <a:noFill/>
          <a:ln w="9525">
            <a:solidFill>
              <a:schemeClr val="tx1"/>
            </a:solidFill>
            <a:prstDash val="dash"/>
          </a:ln>
        </p:spPr>
        <p:txBody>
          <a:bodyPr wrap="square" rtlCol="0">
            <a:spAutoFit/>
          </a:bodyPr>
          <a:lstStyle/>
          <a:p>
            <a:r>
              <a:rPr lang="en-GB" sz="900" u="sng" dirty="0" smtClean="0"/>
              <a:t>Rendering – Colour Pencil Only</a:t>
            </a:r>
          </a:p>
          <a:p>
            <a:pPr marL="228600" indent="-228600">
              <a:buFont typeface="+mj-lt"/>
              <a:buAutoNum type="arabicPeriod"/>
            </a:pPr>
            <a:r>
              <a:rPr lang="en-GB" sz="500" dirty="0" smtClean="0"/>
              <a:t>As before use your shading technique to render with one colour from light to dark</a:t>
            </a:r>
          </a:p>
          <a:p>
            <a:pPr marL="228600" indent="-228600">
              <a:buFont typeface="+mj-lt"/>
              <a:buAutoNum type="arabicPeriod"/>
            </a:pPr>
            <a:r>
              <a:rPr lang="en-GB" sz="500" dirty="0" smtClean="0"/>
              <a:t>Select 2 colours and blend those 2 colours from 1 to another  (E.G. Blue from the left, shading 6 squares right. Green from the left, shading 6 squares left)</a:t>
            </a:r>
          </a:p>
          <a:p>
            <a:pPr marL="228600" indent="-228600">
              <a:buFont typeface="+mj-lt"/>
              <a:buAutoNum type="arabicPeriod"/>
            </a:pPr>
            <a:r>
              <a:rPr lang="en-GB" sz="500" dirty="0" smtClean="0"/>
              <a:t>Blend 2 or more colours smoothly</a:t>
            </a:r>
          </a:p>
          <a:p>
            <a:pPr marL="228600" indent="-228600">
              <a:buFont typeface="+mj-lt"/>
              <a:buAutoNum type="arabicPeriod"/>
            </a:pPr>
            <a:r>
              <a:rPr lang="en-GB" sz="500" dirty="0" smtClean="0"/>
              <a:t>Sketch your initials as block capital letters and show off your new rendering and shading skills</a:t>
            </a:r>
          </a:p>
        </p:txBody>
      </p:sp>
      <p:grpSp>
        <p:nvGrpSpPr>
          <p:cNvPr id="32" name="Group 31"/>
          <p:cNvGrpSpPr/>
          <p:nvPr/>
        </p:nvGrpSpPr>
        <p:grpSpPr>
          <a:xfrm>
            <a:off x="269475" y="3568254"/>
            <a:ext cx="4644000" cy="612000"/>
            <a:chOff x="316420" y="3592370"/>
            <a:chExt cx="3383293" cy="403938"/>
          </a:xfrm>
        </p:grpSpPr>
        <p:sp>
          <p:nvSpPr>
            <p:cNvPr id="20" name="Rectangle 19"/>
            <p:cNvSpPr/>
            <p:nvPr/>
          </p:nvSpPr>
          <p:spPr>
            <a:xfrm>
              <a:off x="316420" y="3592370"/>
              <a:ext cx="376002" cy="4039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p:cNvSpPr/>
            <p:nvPr/>
          </p:nvSpPr>
          <p:spPr>
            <a:xfrm>
              <a:off x="692964" y="3592370"/>
              <a:ext cx="376002" cy="4039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p:cNvSpPr/>
            <p:nvPr/>
          </p:nvSpPr>
          <p:spPr>
            <a:xfrm>
              <a:off x="1067274" y="3592370"/>
              <a:ext cx="376002" cy="4039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p:cNvSpPr/>
            <p:nvPr/>
          </p:nvSpPr>
          <p:spPr>
            <a:xfrm>
              <a:off x="1441584" y="3592370"/>
              <a:ext cx="376002" cy="4039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p:cNvSpPr/>
            <p:nvPr/>
          </p:nvSpPr>
          <p:spPr>
            <a:xfrm>
              <a:off x="1815894" y="3592370"/>
              <a:ext cx="376002" cy="4039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p:cNvSpPr/>
            <p:nvPr/>
          </p:nvSpPr>
          <p:spPr>
            <a:xfrm>
              <a:off x="2192648" y="3592370"/>
              <a:ext cx="376002" cy="4039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p:cNvSpPr/>
            <p:nvPr/>
          </p:nvSpPr>
          <p:spPr>
            <a:xfrm>
              <a:off x="2570394" y="3592370"/>
              <a:ext cx="376002" cy="4039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p:cNvSpPr/>
            <p:nvPr/>
          </p:nvSpPr>
          <p:spPr>
            <a:xfrm>
              <a:off x="2945906" y="3592370"/>
              <a:ext cx="376002" cy="4039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p:cNvSpPr/>
            <p:nvPr/>
          </p:nvSpPr>
          <p:spPr>
            <a:xfrm>
              <a:off x="3323711" y="3592370"/>
              <a:ext cx="376002" cy="4039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0" name="Rectangle 29"/>
          <p:cNvSpPr/>
          <p:nvPr/>
        </p:nvSpPr>
        <p:spPr>
          <a:xfrm>
            <a:off x="267555" y="2887908"/>
            <a:ext cx="4644000" cy="61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TextBox 43"/>
          <p:cNvSpPr txBox="1"/>
          <p:nvPr/>
        </p:nvSpPr>
        <p:spPr>
          <a:xfrm>
            <a:off x="1314500" y="4854352"/>
            <a:ext cx="214314" cy="230832"/>
          </a:xfrm>
          <a:prstGeom prst="rect">
            <a:avLst/>
          </a:prstGeom>
          <a:noFill/>
        </p:spPr>
        <p:txBody>
          <a:bodyPr wrap="square" rtlCol="0">
            <a:spAutoFit/>
          </a:bodyPr>
          <a:lstStyle/>
          <a:p>
            <a:r>
              <a:rPr lang="en-GB" sz="900" dirty="0" smtClean="0"/>
              <a:t>4</a:t>
            </a:r>
            <a:endParaRPr lang="en-GB" sz="900" dirty="0"/>
          </a:p>
        </p:txBody>
      </p:sp>
      <p:sp>
        <p:nvSpPr>
          <p:cNvPr id="45" name="Rectangle 44"/>
          <p:cNvSpPr/>
          <p:nvPr/>
        </p:nvSpPr>
        <p:spPr>
          <a:xfrm>
            <a:off x="236792" y="2284925"/>
            <a:ext cx="4735140" cy="44195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8" name="Group 20"/>
          <p:cNvGrpSpPr>
            <a:grpSpLocks/>
          </p:cNvGrpSpPr>
          <p:nvPr/>
        </p:nvGrpSpPr>
        <p:grpSpPr bwMode="auto">
          <a:xfrm>
            <a:off x="320417" y="4957783"/>
            <a:ext cx="1090187" cy="578695"/>
            <a:chOff x="1292" y="2523"/>
            <a:chExt cx="1769" cy="1469"/>
          </a:xfrm>
        </p:grpSpPr>
        <p:sp>
          <p:nvSpPr>
            <p:cNvPr id="49" name="WordArt 16"/>
            <p:cNvSpPr>
              <a:spLocks noChangeArrowheads="1" noChangeShapeType="1" noTextEdit="1"/>
            </p:cNvSpPr>
            <p:nvPr/>
          </p:nvSpPr>
          <p:spPr bwMode="auto">
            <a:xfrm rot="834586">
              <a:off x="2318" y="2614"/>
              <a:ext cx="705" cy="1086"/>
            </a:xfrm>
            <a:prstGeom prst="rect">
              <a:avLst/>
            </a:prstGeom>
          </p:spPr>
          <p:txBody>
            <a:bodyPr wrap="none" fromWordArt="1">
              <a:prstTxWarp prst="textPlain">
                <a:avLst>
                  <a:gd name="adj" fmla="val 50000"/>
                </a:avLst>
              </a:prstTxWarp>
            </a:bodyPr>
            <a:lstStyle/>
            <a:p>
              <a:pPr algn="ctr"/>
              <a:r>
                <a:rPr lang="en-GB" sz="9600" kern="10" dirty="0">
                  <a:ln w="9525">
                    <a:solidFill>
                      <a:srgbClr val="000000"/>
                    </a:solidFill>
                    <a:round/>
                    <a:headEnd/>
                    <a:tailEnd/>
                  </a:ln>
                  <a:gradFill rotWithShape="1">
                    <a:gsLst>
                      <a:gs pos="0">
                        <a:srgbClr val="FF0000"/>
                      </a:gs>
                      <a:gs pos="100000">
                        <a:srgbClr val="FFFF00"/>
                      </a:gs>
                    </a:gsLst>
                    <a:path path="rect">
                      <a:fillToRect l="50000" t="50000" r="50000" b="50000"/>
                    </a:path>
                  </a:gradFill>
                  <a:latin typeface="Arial Black"/>
                </a:rPr>
                <a:t>R</a:t>
              </a:r>
            </a:p>
          </p:txBody>
        </p:sp>
        <p:sp>
          <p:nvSpPr>
            <p:cNvPr id="50" name="WordArt 14"/>
            <p:cNvSpPr>
              <a:spLocks noChangeArrowheads="1" noChangeShapeType="1" noTextEdit="1"/>
            </p:cNvSpPr>
            <p:nvPr/>
          </p:nvSpPr>
          <p:spPr bwMode="auto">
            <a:xfrm>
              <a:off x="1292" y="2523"/>
              <a:ext cx="772" cy="1086"/>
            </a:xfrm>
            <a:prstGeom prst="rect">
              <a:avLst/>
            </a:prstGeom>
          </p:spPr>
          <p:txBody>
            <a:bodyPr wrap="none" fromWordArt="1">
              <a:prstTxWarp prst="textPlain">
                <a:avLst>
                  <a:gd name="adj" fmla="val 50000"/>
                </a:avLst>
              </a:prstTxWarp>
            </a:bodyPr>
            <a:lstStyle/>
            <a:p>
              <a:pPr algn="ctr"/>
              <a:r>
                <a:rPr lang="en-GB" sz="9600" kern="10" dirty="0">
                  <a:ln w="9525">
                    <a:solidFill>
                      <a:srgbClr val="777777"/>
                    </a:solidFill>
                    <a:round/>
                    <a:headEnd/>
                    <a:tailEnd/>
                  </a:ln>
                  <a:gradFill rotWithShape="1">
                    <a:gsLst>
                      <a:gs pos="0">
                        <a:srgbClr val="FF9900"/>
                      </a:gs>
                      <a:gs pos="100000">
                        <a:srgbClr val="FF9900">
                          <a:gamma/>
                          <a:tint val="22353"/>
                          <a:invGamma/>
                        </a:srgbClr>
                      </a:gs>
                    </a:gsLst>
                    <a:lin ang="2700000" scaled="1"/>
                  </a:gradFill>
                  <a:latin typeface="Arial Black"/>
                </a:rPr>
                <a:t>A</a:t>
              </a:r>
            </a:p>
          </p:txBody>
        </p:sp>
        <p:sp>
          <p:nvSpPr>
            <p:cNvPr id="51" name="WordArt 15"/>
            <p:cNvSpPr>
              <a:spLocks noChangeArrowheads="1" noChangeShapeType="1" noTextEdit="1"/>
            </p:cNvSpPr>
            <p:nvPr/>
          </p:nvSpPr>
          <p:spPr bwMode="auto">
            <a:xfrm>
              <a:off x="1768" y="2906"/>
              <a:ext cx="796" cy="1086"/>
            </a:xfrm>
            <a:prstGeom prst="rect">
              <a:avLst/>
            </a:prstGeom>
          </p:spPr>
          <p:txBody>
            <a:bodyPr wrap="none" fromWordArt="1">
              <a:prstTxWarp prst="textPlain">
                <a:avLst>
                  <a:gd name="adj" fmla="val 50000"/>
                </a:avLst>
              </a:prstTxWarp>
            </a:bodyPr>
            <a:lstStyle/>
            <a:p>
              <a:pPr algn="ctr"/>
              <a:r>
                <a:rPr lang="en-GB" sz="9600" kern="10" dirty="0">
                  <a:ln w="9525">
                    <a:solidFill>
                      <a:srgbClr val="000000"/>
                    </a:solidFill>
                    <a:round/>
                    <a:headEnd/>
                    <a:tailEnd/>
                  </a:ln>
                  <a:gradFill rotWithShape="1">
                    <a:gsLst>
                      <a:gs pos="0">
                        <a:srgbClr val="00FF00"/>
                      </a:gs>
                      <a:gs pos="50000">
                        <a:srgbClr val="00FF00">
                          <a:gamma/>
                          <a:tint val="9412"/>
                          <a:invGamma/>
                        </a:srgbClr>
                      </a:gs>
                      <a:gs pos="100000">
                        <a:srgbClr val="00FF00"/>
                      </a:gs>
                    </a:gsLst>
                    <a:lin ang="5400000" scaled="1"/>
                  </a:gradFill>
                  <a:latin typeface="Arial Black"/>
                </a:rPr>
                <a:t>V</a:t>
              </a:r>
            </a:p>
          </p:txBody>
        </p:sp>
        <p:sp>
          <p:nvSpPr>
            <p:cNvPr id="52" name="Line 17"/>
            <p:cNvSpPr>
              <a:spLocks noChangeShapeType="1"/>
            </p:cNvSpPr>
            <p:nvPr/>
          </p:nvSpPr>
          <p:spPr bwMode="auto">
            <a:xfrm>
              <a:off x="2336" y="3612"/>
              <a:ext cx="90" cy="0"/>
            </a:xfrm>
            <a:prstGeom prst="line">
              <a:avLst/>
            </a:prstGeom>
            <a:noFill/>
            <a:ln w="9525">
              <a:solidFill>
                <a:schemeClr val="tx1"/>
              </a:solidFill>
              <a:round/>
              <a:headEnd/>
              <a:tailEnd/>
            </a:ln>
            <a:effectLst/>
          </p:spPr>
          <p:txBody>
            <a:bodyPr/>
            <a:lstStyle/>
            <a:p>
              <a:endParaRPr lang="en-GB" dirty="0"/>
            </a:p>
          </p:txBody>
        </p:sp>
        <p:sp>
          <p:nvSpPr>
            <p:cNvPr id="53" name="Line 18"/>
            <p:cNvSpPr>
              <a:spLocks noChangeShapeType="1"/>
            </p:cNvSpPr>
            <p:nvPr/>
          </p:nvSpPr>
          <p:spPr bwMode="auto">
            <a:xfrm>
              <a:off x="2653" y="3612"/>
              <a:ext cx="227" cy="0"/>
            </a:xfrm>
            <a:prstGeom prst="line">
              <a:avLst/>
            </a:prstGeom>
            <a:noFill/>
            <a:ln w="9525">
              <a:solidFill>
                <a:schemeClr val="tx1"/>
              </a:solidFill>
              <a:round/>
              <a:headEnd/>
              <a:tailEnd/>
            </a:ln>
            <a:effectLst/>
          </p:spPr>
          <p:txBody>
            <a:bodyPr/>
            <a:lstStyle/>
            <a:p>
              <a:endParaRPr lang="en-GB" dirty="0"/>
            </a:p>
          </p:txBody>
        </p:sp>
        <p:sp>
          <p:nvSpPr>
            <p:cNvPr id="54" name="Rectangle 19"/>
            <p:cNvSpPr>
              <a:spLocks noChangeArrowheads="1"/>
            </p:cNvSpPr>
            <p:nvPr/>
          </p:nvSpPr>
          <p:spPr bwMode="auto">
            <a:xfrm>
              <a:off x="2336" y="3612"/>
              <a:ext cx="725" cy="272"/>
            </a:xfrm>
            <a:prstGeom prst="rect">
              <a:avLst/>
            </a:prstGeom>
            <a:solidFill>
              <a:srgbClr val="FFFFFF"/>
            </a:solidFill>
            <a:ln w="9525">
              <a:noFill/>
              <a:miter lim="800000"/>
              <a:headEnd/>
              <a:tailEnd/>
            </a:ln>
            <a:effectLst/>
          </p:spPr>
          <p:txBody>
            <a:bodyPr wrap="none" anchor="ctr"/>
            <a:lstStyle/>
            <a:p>
              <a:endParaRPr lang="en-GB" dirty="0"/>
            </a:p>
          </p:txBody>
        </p:sp>
      </p:grpSp>
      <p:grpSp>
        <p:nvGrpSpPr>
          <p:cNvPr id="69" name="Group 20"/>
          <p:cNvGrpSpPr>
            <a:grpSpLocks/>
          </p:cNvGrpSpPr>
          <p:nvPr/>
        </p:nvGrpSpPr>
        <p:grpSpPr bwMode="auto">
          <a:xfrm>
            <a:off x="215482" y="5517232"/>
            <a:ext cx="1288573" cy="515585"/>
            <a:chOff x="1292" y="2523"/>
            <a:chExt cx="1749" cy="1358"/>
          </a:xfrm>
        </p:grpSpPr>
        <p:sp>
          <p:nvSpPr>
            <p:cNvPr id="70" name="WordArt 14"/>
            <p:cNvSpPr>
              <a:spLocks noChangeArrowheads="1" noChangeShapeType="1" noTextEdit="1"/>
            </p:cNvSpPr>
            <p:nvPr/>
          </p:nvSpPr>
          <p:spPr bwMode="auto">
            <a:xfrm>
              <a:off x="1292" y="2523"/>
              <a:ext cx="772" cy="1086"/>
            </a:xfrm>
            <a:prstGeom prst="rect">
              <a:avLst/>
            </a:prstGeom>
          </p:spPr>
          <p:txBody>
            <a:bodyPr wrap="none" fromWordArt="1">
              <a:prstTxWarp prst="textPlain">
                <a:avLst>
                  <a:gd name="adj" fmla="val 50000"/>
                </a:avLst>
              </a:prstTxWarp>
            </a:bodyPr>
            <a:lstStyle/>
            <a:p>
              <a:pPr algn="ctr"/>
              <a:endParaRPr lang="en-GB" sz="9600" kern="10" dirty="0">
                <a:ln w="9525">
                  <a:solidFill>
                    <a:srgbClr val="777777"/>
                  </a:solidFill>
                  <a:round/>
                  <a:headEnd/>
                  <a:tailEnd/>
                </a:ln>
                <a:gradFill rotWithShape="1">
                  <a:gsLst>
                    <a:gs pos="0">
                      <a:srgbClr val="FF9900"/>
                    </a:gs>
                    <a:gs pos="100000">
                      <a:srgbClr val="FF9900">
                        <a:gamma/>
                        <a:tint val="22353"/>
                        <a:invGamma/>
                      </a:srgbClr>
                    </a:gs>
                  </a:gsLst>
                  <a:lin ang="2700000" scaled="1"/>
                </a:gradFill>
                <a:latin typeface="Arial Black"/>
              </a:endParaRPr>
            </a:p>
          </p:txBody>
        </p:sp>
        <p:sp>
          <p:nvSpPr>
            <p:cNvPr id="71" name="WordArt 15"/>
            <p:cNvSpPr>
              <a:spLocks noChangeArrowheads="1" noChangeShapeType="1" noTextEdit="1"/>
            </p:cNvSpPr>
            <p:nvPr/>
          </p:nvSpPr>
          <p:spPr bwMode="auto">
            <a:xfrm>
              <a:off x="1746" y="2795"/>
              <a:ext cx="796" cy="1086"/>
            </a:xfrm>
            <a:prstGeom prst="rect">
              <a:avLst/>
            </a:prstGeom>
          </p:spPr>
          <p:txBody>
            <a:bodyPr wrap="none" fromWordArt="1">
              <a:prstTxWarp prst="textPlain">
                <a:avLst>
                  <a:gd name="adj" fmla="val 50000"/>
                </a:avLst>
              </a:prstTxWarp>
            </a:bodyPr>
            <a:lstStyle/>
            <a:p>
              <a:pPr algn="ctr"/>
              <a:r>
                <a:rPr lang="en-GB" sz="9600" kern="10" dirty="0">
                  <a:ln w="9525">
                    <a:solidFill>
                      <a:srgbClr val="000000"/>
                    </a:solidFill>
                    <a:round/>
                    <a:headEnd/>
                    <a:tailEnd/>
                  </a:ln>
                  <a:gradFill rotWithShape="1">
                    <a:gsLst>
                      <a:gs pos="0">
                        <a:srgbClr val="00FF00"/>
                      </a:gs>
                      <a:gs pos="50000">
                        <a:srgbClr val="00FF00">
                          <a:gamma/>
                          <a:tint val="9412"/>
                          <a:invGamma/>
                        </a:srgbClr>
                      </a:gs>
                      <a:gs pos="100000">
                        <a:srgbClr val="00FF00"/>
                      </a:gs>
                    </a:gsLst>
                    <a:lin ang="5400000" scaled="1"/>
                  </a:gradFill>
                  <a:latin typeface="Arial Black"/>
                </a:rPr>
                <a:t>S</a:t>
              </a:r>
            </a:p>
          </p:txBody>
        </p:sp>
        <p:sp>
          <p:nvSpPr>
            <p:cNvPr id="72" name="Line 17"/>
            <p:cNvSpPr>
              <a:spLocks noChangeShapeType="1"/>
            </p:cNvSpPr>
            <p:nvPr/>
          </p:nvSpPr>
          <p:spPr bwMode="auto">
            <a:xfrm>
              <a:off x="2336" y="3612"/>
              <a:ext cx="90" cy="0"/>
            </a:xfrm>
            <a:prstGeom prst="line">
              <a:avLst/>
            </a:prstGeom>
            <a:noFill/>
            <a:ln w="9525">
              <a:solidFill>
                <a:schemeClr val="tx1"/>
              </a:solidFill>
              <a:round/>
              <a:headEnd/>
              <a:tailEnd/>
            </a:ln>
            <a:effectLst/>
          </p:spPr>
          <p:txBody>
            <a:bodyPr/>
            <a:lstStyle/>
            <a:p>
              <a:endParaRPr lang="en-GB" dirty="0"/>
            </a:p>
          </p:txBody>
        </p:sp>
        <p:sp>
          <p:nvSpPr>
            <p:cNvPr id="73" name="Line 18"/>
            <p:cNvSpPr>
              <a:spLocks noChangeShapeType="1"/>
            </p:cNvSpPr>
            <p:nvPr/>
          </p:nvSpPr>
          <p:spPr bwMode="auto">
            <a:xfrm>
              <a:off x="2653" y="3612"/>
              <a:ext cx="227" cy="0"/>
            </a:xfrm>
            <a:prstGeom prst="line">
              <a:avLst/>
            </a:prstGeom>
            <a:noFill/>
            <a:ln w="9525">
              <a:solidFill>
                <a:schemeClr val="tx1"/>
              </a:solidFill>
              <a:round/>
              <a:headEnd/>
              <a:tailEnd/>
            </a:ln>
            <a:effectLst/>
          </p:spPr>
          <p:txBody>
            <a:bodyPr/>
            <a:lstStyle/>
            <a:p>
              <a:endParaRPr lang="en-GB" dirty="0"/>
            </a:p>
          </p:txBody>
        </p:sp>
        <p:sp>
          <p:nvSpPr>
            <p:cNvPr id="74" name="WordArt 16"/>
            <p:cNvSpPr>
              <a:spLocks noChangeArrowheads="1" noChangeShapeType="1" noTextEdit="1"/>
            </p:cNvSpPr>
            <p:nvPr/>
          </p:nvSpPr>
          <p:spPr bwMode="auto">
            <a:xfrm rot="834586">
              <a:off x="2336" y="2614"/>
              <a:ext cx="705" cy="1086"/>
            </a:xfrm>
            <a:prstGeom prst="rect">
              <a:avLst/>
            </a:prstGeom>
          </p:spPr>
          <p:txBody>
            <a:bodyPr wrap="none" fromWordArt="1">
              <a:prstTxWarp prst="textPlain">
                <a:avLst>
                  <a:gd name="adj" fmla="val 50000"/>
                </a:avLst>
              </a:prstTxWarp>
            </a:bodyPr>
            <a:lstStyle/>
            <a:p>
              <a:pPr algn="ctr"/>
              <a:r>
                <a:rPr lang="en-GB" sz="9600" kern="10" dirty="0">
                  <a:ln w="9525">
                    <a:solidFill>
                      <a:srgbClr val="000000"/>
                    </a:solidFill>
                    <a:round/>
                    <a:headEnd/>
                    <a:tailEnd/>
                  </a:ln>
                  <a:gradFill rotWithShape="1">
                    <a:gsLst>
                      <a:gs pos="0">
                        <a:srgbClr val="FF0000"/>
                      </a:gs>
                      <a:gs pos="100000">
                        <a:srgbClr val="FFFF00"/>
                      </a:gs>
                    </a:gsLst>
                    <a:path path="rect">
                      <a:fillToRect l="50000" t="50000" r="50000" b="50000"/>
                    </a:path>
                  </a:gradFill>
                  <a:latin typeface="Arial Black"/>
                </a:rPr>
                <a:t>D</a:t>
              </a:r>
            </a:p>
          </p:txBody>
        </p:sp>
      </p:grpSp>
      <p:sp>
        <p:nvSpPr>
          <p:cNvPr id="75" name="TextBox 74"/>
          <p:cNvSpPr txBox="1"/>
          <p:nvPr/>
        </p:nvSpPr>
        <p:spPr>
          <a:xfrm>
            <a:off x="5024438" y="483214"/>
            <a:ext cx="3528962" cy="638636"/>
          </a:xfrm>
          <a:prstGeom prst="rect">
            <a:avLst/>
          </a:prstGeom>
          <a:noFill/>
          <a:ln w="12700">
            <a:solidFill>
              <a:schemeClr val="tx1"/>
            </a:solidFill>
            <a:prstDash val="dash"/>
          </a:ln>
        </p:spPr>
        <p:txBody>
          <a:bodyPr wrap="square" rtlCol="0">
            <a:spAutoFit/>
          </a:bodyPr>
          <a:lstStyle/>
          <a:p>
            <a:r>
              <a:rPr lang="en-GB" sz="1050" u="sng" dirty="0" smtClean="0"/>
              <a:t>Texture – Pencils and Colour Only</a:t>
            </a:r>
          </a:p>
          <a:p>
            <a:r>
              <a:rPr lang="en-GB" sz="500" dirty="0" smtClean="0"/>
              <a:t>A texture is how an object feels. How can we translate something we feel into something we see? </a:t>
            </a:r>
          </a:p>
          <a:p>
            <a:r>
              <a:rPr lang="en-GB" sz="500" dirty="0" smtClean="0"/>
              <a:t>The material and surface dictate how much light is reflected. </a:t>
            </a:r>
          </a:p>
          <a:p>
            <a:r>
              <a:rPr lang="en-GB" sz="500" b="1" dirty="0" smtClean="0"/>
              <a:t>Hard Surfaces </a:t>
            </a:r>
            <a:r>
              <a:rPr lang="en-GB" sz="500" dirty="0" smtClean="0"/>
              <a:t>like metal and glass are reflective so use sharp crisp edges with strong contrast. </a:t>
            </a:r>
          </a:p>
          <a:p>
            <a:r>
              <a:rPr lang="en-GB" sz="500" b="1" dirty="0" smtClean="0"/>
              <a:t>Soft Surfaces </a:t>
            </a:r>
            <a:r>
              <a:rPr lang="en-GB" sz="500" dirty="0" smtClean="0"/>
              <a:t>like woods do not reflect much light so use soft shading and blending.</a:t>
            </a:r>
          </a:p>
          <a:p>
            <a:r>
              <a:rPr lang="en-GB" sz="500" b="1" dirty="0" smtClean="0"/>
              <a:t>Rough Surfaces </a:t>
            </a:r>
            <a:r>
              <a:rPr lang="en-GB" sz="500" dirty="0" smtClean="0"/>
              <a:t>like fabrics will have mixed light reflection and so a mixture of sharp contrast with soft blending should be used.</a:t>
            </a:r>
          </a:p>
        </p:txBody>
      </p:sp>
      <p:pic>
        <p:nvPicPr>
          <p:cNvPr id="8194" name="Picture 2" descr="http://i1.ytimg.com/vi/_huNcZc4X0U/maxresdefault.jpg"/>
          <p:cNvPicPr>
            <a:picLocks noChangeAspect="1" noChangeArrowheads="1"/>
          </p:cNvPicPr>
          <p:nvPr/>
        </p:nvPicPr>
        <p:blipFill>
          <a:blip r:embed="rId4" cstate="print"/>
          <a:srcRect/>
          <a:stretch>
            <a:fillRect/>
          </a:stretch>
        </p:blipFill>
        <p:spPr bwMode="auto">
          <a:xfrm>
            <a:off x="8751370" y="1969419"/>
            <a:ext cx="928694" cy="918489"/>
          </a:xfrm>
          <a:prstGeom prst="rect">
            <a:avLst/>
          </a:prstGeom>
          <a:noFill/>
        </p:spPr>
      </p:pic>
      <p:pic>
        <p:nvPicPr>
          <p:cNvPr id="8196" name="Picture 4" descr="http://www.danielsmith.com/images/learn/articles/id061/Shiny-Metal-Main.jpg"/>
          <p:cNvPicPr>
            <a:picLocks noChangeAspect="1" noChangeArrowheads="1"/>
          </p:cNvPicPr>
          <p:nvPr/>
        </p:nvPicPr>
        <p:blipFill>
          <a:blip r:embed="rId5"/>
          <a:srcRect b="24815"/>
          <a:stretch>
            <a:fillRect/>
          </a:stretch>
        </p:blipFill>
        <p:spPr bwMode="auto">
          <a:xfrm>
            <a:off x="8766826" y="463802"/>
            <a:ext cx="785818" cy="803507"/>
          </a:xfrm>
          <a:prstGeom prst="rect">
            <a:avLst/>
          </a:prstGeom>
          <a:noFill/>
        </p:spPr>
      </p:pic>
      <p:pic>
        <p:nvPicPr>
          <p:cNvPr id="8198" name="Picture 6" descr="http://i37.tinypic.com/2nsou1w.jpg"/>
          <p:cNvPicPr>
            <a:picLocks noChangeAspect="1" noChangeArrowheads="1"/>
          </p:cNvPicPr>
          <p:nvPr/>
        </p:nvPicPr>
        <p:blipFill>
          <a:blip r:embed="rId6" cstate="print"/>
          <a:srcRect/>
          <a:stretch>
            <a:fillRect/>
          </a:stretch>
        </p:blipFill>
        <p:spPr bwMode="auto">
          <a:xfrm>
            <a:off x="8623818" y="1249056"/>
            <a:ext cx="1041152" cy="680475"/>
          </a:xfrm>
          <a:prstGeom prst="rect">
            <a:avLst/>
          </a:prstGeom>
          <a:noFill/>
        </p:spPr>
      </p:pic>
      <p:sp>
        <p:nvSpPr>
          <p:cNvPr id="88" name="TextBox 87"/>
          <p:cNvSpPr txBox="1"/>
          <p:nvPr/>
        </p:nvSpPr>
        <p:spPr>
          <a:xfrm>
            <a:off x="5310190" y="1249056"/>
            <a:ext cx="642942" cy="246221"/>
          </a:xfrm>
          <a:prstGeom prst="rect">
            <a:avLst/>
          </a:prstGeom>
          <a:noFill/>
        </p:spPr>
        <p:txBody>
          <a:bodyPr wrap="square" rtlCol="0">
            <a:spAutoFit/>
          </a:bodyPr>
          <a:lstStyle/>
          <a:p>
            <a:r>
              <a:rPr lang="en-GB" sz="1000" dirty="0" smtClean="0"/>
              <a:t>Shading</a:t>
            </a:r>
            <a:endParaRPr lang="en-GB" sz="1000" dirty="0"/>
          </a:p>
        </p:txBody>
      </p:sp>
      <p:sp>
        <p:nvSpPr>
          <p:cNvPr id="89" name="TextBox 88"/>
          <p:cNvSpPr txBox="1"/>
          <p:nvPr/>
        </p:nvSpPr>
        <p:spPr>
          <a:xfrm>
            <a:off x="5091956" y="4786306"/>
            <a:ext cx="642942" cy="246221"/>
          </a:xfrm>
          <a:prstGeom prst="rect">
            <a:avLst/>
          </a:prstGeom>
          <a:noFill/>
        </p:spPr>
        <p:txBody>
          <a:bodyPr wrap="square" rtlCol="0">
            <a:spAutoFit/>
          </a:bodyPr>
          <a:lstStyle/>
          <a:p>
            <a:r>
              <a:rPr lang="en-GB" sz="1000" dirty="0" smtClean="0"/>
              <a:t>Metal</a:t>
            </a:r>
            <a:endParaRPr lang="en-GB" sz="1000" dirty="0"/>
          </a:p>
        </p:txBody>
      </p:sp>
      <p:sp>
        <p:nvSpPr>
          <p:cNvPr id="90" name="TextBox 89"/>
          <p:cNvSpPr txBox="1"/>
          <p:nvPr/>
        </p:nvSpPr>
        <p:spPr>
          <a:xfrm>
            <a:off x="7381892" y="2764797"/>
            <a:ext cx="642942" cy="246221"/>
          </a:xfrm>
          <a:prstGeom prst="rect">
            <a:avLst/>
          </a:prstGeom>
          <a:noFill/>
        </p:spPr>
        <p:txBody>
          <a:bodyPr wrap="square" rtlCol="0">
            <a:spAutoFit/>
          </a:bodyPr>
          <a:lstStyle/>
          <a:p>
            <a:r>
              <a:rPr lang="en-GB" sz="1000" dirty="0" smtClean="0"/>
              <a:t>Glass</a:t>
            </a:r>
            <a:endParaRPr lang="en-GB" sz="1000" dirty="0"/>
          </a:p>
        </p:txBody>
      </p:sp>
      <p:sp>
        <p:nvSpPr>
          <p:cNvPr id="91" name="TextBox 90"/>
          <p:cNvSpPr txBox="1"/>
          <p:nvPr/>
        </p:nvSpPr>
        <p:spPr>
          <a:xfrm>
            <a:off x="7062654" y="1249055"/>
            <a:ext cx="642942" cy="246221"/>
          </a:xfrm>
          <a:prstGeom prst="rect">
            <a:avLst/>
          </a:prstGeom>
          <a:noFill/>
        </p:spPr>
        <p:txBody>
          <a:bodyPr wrap="square" rtlCol="0">
            <a:spAutoFit/>
          </a:bodyPr>
          <a:lstStyle/>
          <a:p>
            <a:r>
              <a:rPr lang="en-GB" sz="1000" dirty="0" smtClean="0"/>
              <a:t>Fabric</a:t>
            </a:r>
            <a:endParaRPr lang="en-GB" sz="1000" dirty="0"/>
          </a:p>
        </p:txBody>
      </p:sp>
      <p:sp>
        <p:nvSpPr>
          <p:cNvPr id="92" name="TextBox 91"/>
          <p:cNvSpPr txBox="1"/>
          <p:nvPr/>
        </p:nvSpPr>
        <p:spPr>
          <a:xfrm>
            <a:off x="5091956" y="2734330"/>
            <a:ext cx="642942" cy="246221"/>
          </a:xfrm>
          <a:prstGeom prst="rect">
            <a:avLst/>
          </a:prstGeom>
          <a:noFill/>
        </p:spPr>
        <p:txBody>
          <a:bodyPr wrap="square" rtlCol="0">
            <a:spAutoFit/>
          </a:bodyPr>
          <a:lstStyle/>
          <a:p>
            <a:r>
              <a:rPr lang="en-GB" sz="1000" dirty="0" smtClean="0"/>
              <a:t>Wood</a:t>
            </a:r>
            <a:endParaRPr lang="en-GB" sz="1000" dirty="0"/>
          </a:p>
        </p:txBody>
      </p:sp>
      <p:sp>
        <p:nvSpPr>
          <p:cNvPr id="93" name="TextBox 92"/>
          <p:cNvSpPr txBox="1"/>
          <p:nvPr/>
        </p:nvSpPr>
        <p:spPr>
          <a:xfrm>
            <a:off x="7346173" y="4787043"/>
            <a:ext cx="642942" cy="246221"/>
          </a:xfrm>
          <a:prstGeom prst="rect">
            <a:avLst/>
          </a:prstGeom>
          <a:noFill/>
        </p:spPr>
        <p:txBody>
          <a:bodyPr wrap="square" rtlCol="0">
            <a:spAutoFit/>
          </a:bodyPr>
          <a:lstStyle/>
          <a:p>
            <a:r>
              <a:rPr lang="en-GB" sz="1000" dirty="0" smtClean="0"/>
              <a:t>Plastic</a:t>
            </a:r>
            <a:endParaRPr lang="en-GB" sz="1000" dirty="0"/>
          </a:p>
        </p:txBody>
      </p:sp>
      <p:grpSp>
        <p:nvGrpSpPr>
          <p:cNvPr id="29" name="Group 28"/>
          <p:cNvGrpSpPr/>
          <p:nvPr/>
        </p:nvGrpSpPr>
        <p:grpSpPr>
          <a:xfrm>
            <a:off x="217310" y="214290"/>
            <a:ext cx="4447117" cy="422813"/>
            <a:chOff x="217310" y="214290"/>
            <a:chExt cx="4447117" cy="422813"/>
          </a:xfrm>
        </p:grpSpPr>
        <p:sp>
          <p:nvSpPr>
            <p:cNvPr id="5" name="TextBox 4"/>
            <p:cNvSpPr txBox="1"/>
            <p:nvPr/>
          </p:nvSpPr>
          <p:spPr>
            <a:xfrm>
              <a:off x="217310" y="214290"/>
              <a:ext cx="2981445" cy="415498"/>
            </a:xfrm>
            <a:prstGeom prst="rect">
              <a:avLst/>
            </a:prstGeom>
            <a:noFill/>
            <a:ln>
              <a:solidFill>
                <a:schemeClr val="bg1"/>
              </a:solidFill>
            </a:ln>
          </p:spPr>
          <p:txBody>
            <a:bodyPr wrap="square" rtlCol="0">
              <a:spAutoFit/>
            </a:bodyPr>
            <a:lstStyle/>
            <a:p>
              <a:r>
                <a:rPr lang="en-GB" sz="700" dirty="0" smtClean="0"/>
                <a:t>	</a:t>
              </a:r>
              <a:r>
                <a:rPr lang="en-GB" sz="700" u="sng" dirty="0" smtClean="0"/>
                <a:t>Equipment list</a:t>
              </a:r>
            </a:p>
            <a:p>
              <a:pPr>
                <a:buFont typeface="Arial" pitchFamily="34" charset="0"/>
                <a:buChar char="•"/>
              </a:pPr>
              <a:r>
                <a:rPr lang="en-GB" sz="700" dirty="0" smtClean="0"/>
                <a:t>Sharp pencil(s) HB, 2-4B and 2-4H</a:t>
              </a:r>
            </a:p>
            <a:p>
              <a:pPr>
                <a:buFont typeface="Arial" pitchFamily="34" charset="0"/>
                <a:buChar char="•"/>
              </a:pPr>
              <a:r>
                <a:rPr lang="en-GB" sz="700" dirty="0" smtClean="0"/>
                <a:t>Sharpener</a:t>
              </a:r>
            </a:p>
          </p:txBody>
        </p:sp>
        <p:sp>
          <p:nvSpPr>
            <p:cNvPr id="94" name="TextBox 93"/>
            <p:cNvSpPr txBox="1"/>
            <p:nvPr/>
          </p:nvSpPr>
          <p:spPr>
            <a:xfrm>
              <a:off x="1592593" y="329326"/>
              <a:ext cx="3071834" cy="307777"/>
            </a:xfrm>
            <a:prstGeom prst="rect">
              <a:avLst/>
            </a:prstGeom>
            <a:noFill/>
          </p:spPr>
          <p:txBody>
            <a:bodyPr wrap="square" rtlCol="0">
              <a:spAutoFit/>
            </a:bodyPr>
            <a:lstStyle/>
            <a:p>
              <a:pPr>
                <a:buFont typeface="Arial" pitchFamily="34" charset="0"/>
                <a:buChar char="•"/>
              </a:pPr>
              <a:r>
                <a:rPr lang="en-GB" sz="700" dirty="0" smtClean="0"/>
                <a:t>Rubber</a:t>
              </a:r>
            </a:p>
            <a:p>
              <a:pPr>
                <a:buFont typeface="Arial" pitchFamily="34" charset="0"/>
                <a:buChar char="•"/>
              </a:pPr>
              <a:r>
                <a:rPr lang="en-GB" sz="700" dirty="0" smtClean="0"/>
                <a:t>Sharp coloured pencils</a:t>
              </a:r>
              <a:endParaRPr lang="en-GB" sz="700" dirty="0"/>
            </a:p>
          </p:txBody>
        </p:sp>
      </p:grpSp>
      <p:grpSp>
        <p:nvGrpSpPr>
          <p:cNvPr id="10" name="Group 9"/>
          <p:cNvGrpSpPr/>
          <p:nvPr/>
        </p:nvGrpSpPr>
        <p:grpSpPr>
          <a:xfrm>
            <a:off x="236792" y="597341"/>
            <a:ext cx="4735140" cy="1657586"/>
            <a:chOff x="236792" y="979326"/>
            <a:chExt cx="4735140" cy="1657586"/>
          </a:xfrm>
        </p:grpSpPr>
        <p:sp>
          <p:nvSpPr>
            <p:cNvPr id="6" name="TextBox 5"/>
            <p:cNvSpPr txBox="1"/>
            <p:nvPr/>
          </p:nvSpPr>
          <p:spPr>
            <a:xfrm>
              <a:off x="263147" y="1011321"/>
              <a:ext cx="2071561" cy="307777"/>
            </a:xfrm>
            <a:prstGeom prst="rect">
              <a:avLst/>
            </a:prstGeom>
            <a:noFill/>
            <a:ln w="9525">
              <a:solidFill>
                <a:schemeClr val="tx1"/>
              </a:solidFill>
              <a:prstDash val="dash"/>
            </a:ln>
          </p:spPr>
          <p:txBody>
            <a:bodyPr wrap="square" rtlCol="0">
              <a:spAutoFit/>
            </a:bodyPr>
            <a:lstStyle/>
            <a:p>
              <a:r>
                <a:rPr lang="en-GB" sz="900" u="sng" dirty="0" smtClean="0"/>
                <a:t>Shading – Pencil Only</a:t>
              </a:r>
            </a:p>
            <a:p>
              <a:r>
                <a:rPr lang="en-GB" sz="500" dirty="0" smtClean="0"/>
                <a:t>Shade the box from dark to light using the flat edge of your sharp pencil</a:t>
              </a:r>
              <a:endParaRPr lang="en-GB" sz="500" dirty="0"/>
            </a:p>
          </p:txBody>
        </p:sp>
        <p:sp>
          <p:nvSpPr>
            <p:cNvPr id="12" name="Rectangle 11"/>
            <p:cNvSpPr/>
            <p:nvPr/>
          </p:nvSpPr>
          <p:spPr>
            <a:xfrm>
              <a:off x="2407963" y="1823154"/>
              <a:ext cx="2524331" cy="324718"/>
            </a:xfrm>
            <a:prstGeom prst="rect">
              <a:avLst/>
            </a:prstGeom>
            <a:gradFill flip="none" rotWithShape="1">
              <a:gsLst>
                <a:gs pos="0">
                  <a:schemeClr val="tx1"/>
                </a:gs>
                <a:gs pos="100000">
                  <a:schemeClr val="tx1"/>
                </a:gs>
                <a:gs pos="50000">
                  <a:schemeClr val="bg1"/>
                </a:gs>
                <a:gs pos="100000">
                  <a:srgbClr val="156B13"/>
                </a:gs>
              </a:gsLst>
              <a:lin ang="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2382587" y="1004779"/>
              <a:ext cx="2562709" cy="324718"/>
            </a:xfrm>
            <a:prstGeom prst="rect">
              <a:avLst/>
            </a:prstGeom>
            <a:gradFill flip="none" rotWithShape="1">
              <a:gsLst>
                <a:gs pos="0">
                  <a:schemeClr val="tx1"/>
                </a:gs>
                <a:gs pos="100000">
                  <a:srgbClr val="EAEAEA"/>
                </a:gs>
              </a:gsLst>
              <a:lin ang="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a:xfrm>
              <a:off x="263853" y="2171862"/>
              <a:ext cx="4680000" cy="43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p:cNvSpPr/>
            <p:nvPr/>
          </p:nvSpPr>
          <p:spPr>
            <a:xfrm>
              <a:off x="236792" y="979326"/>
              <a:ext cx="4735140" cy="16575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TextBox 84"/>
            <p:cNvSpPr txBox="1"/>
            <p:nvPr/>
          </p:nvSpPr>
          <p:spPr>
            <a:xfrm>
              <a:off x="267825" y="1831427"/>
              <a:ext cx="2071561" cy="307777"/>
            </a:xfrm>
            <a:prstGeom prst="rect">
              <a:avLst/>
            </a:prstGeom>
            <a:noFill/>
            <a:ln w="9525">
              <a:solidFill>
                <a:schemeClr val="tx1"/>
              </a:solidFill>
              <a:prstDash val="dash"/>
            </a:ln>
          </p:spPr>
          <p:txBody>
            <a:bodyPr wrap="square" rtlCol="0">
              <a:spAutoFit/>
            </a:bodyPr>
            <a:lstStyle/>
            <a:p>
              <a:r>
                <a:rPr lang="en-GB" sz="900" u="sng" dirty="0" smtClean="0"/>
                <a:t>Shading – Pencil Only</a:t>
              </a:r>
            </a:p>
            <a:p>
              <a:r>
                <a:rPr lang="en-GB" sz="500" dirty="0" smtClean="0"/>
                <a:t>Shade the box dark, light to dark using the flat edge of your sharp pencil</a:t>
              </a:r>
              <a:endParaRPr lang="en-GB" sz="500" dirty="0"/>
            </a:p>
          </p:txBody>
        </p:sp>
        <p:sp>
          <p:nvSpPr>
            <p:cNvPr id="86" name="Rectangle 85"/>
            <p:cNvSpPr/>
            <p:nvPr/>
          </p:nvSpPr>
          <p:spPr>
            <a:xfrm>
              <a:off x="277631" y="1347749"/>
              <a:ext cx="4680000" cy="46037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3" name="TextBox 32"/>
          <p:cNvSpPr txBox="1"/>
          <p:nvPr/>
        </p:nvSpPr>
        <p:spPr>
          <a:xfrm>
            <a:off x="185275" y="2835856"/>
            <a:ext cx="436703" cy="1554272"/>
          </a:xfrm>
          <a:prstGeom prst="rect">
            <a:avLst/>
          </a:prstGeom>
          <a:noFill/>
        </p:spPr>
        <p:txBody>
          <a:bodyPr wrap="square" rtlCol="0">
            <a:spAutoFit/>
          </a:bodyPr>
          <a:lstStyle/>
          <a:p>
            <a:r>
              <a:rPr lang="en-GB" sz="500" dirty="0" smtClean="0"/>
              <a:t>1</a:t>
            </a:r>
          </a:p>
          <a:p>
            <a:endParaRPr lang="en-GB" sz="500" dirty="0" smtClean="0"/>
          </a:p>
          <a:p>
            <a:endParaRPr lang="en-GB" sz="500" dirty="0"/>
          </a:p>
          <a:p>
            <a:endParaRPr lang="en-GB" sz="500" dirty="0" smtClean="0"/>
          </a:p>
          <a:p>
            <a:endParaRPr lang="en-GB" sz="500" dirty="0"/>
          </a:p>
          <a:p>
            <a:endParaRPr lang="en-GB" sz="500" dirty="0" smtClean="0"/>
          </a:p>
          <a:p>
            <a:endParaRPr lang="en-GB" sz="500" dirty="0"/>
          </a:p>
          <a:p>
            <a:endParaRPr lang="en-GB" sz="500" dirty="0" smtClean="0"/>
          </a:p>
          <a:p>
            <a:endParaRPr lang="en-GB" sz="500" dirty="0"/>
          </a:p>
          <a:p>
            <a:r>
              <a:rPr lang="en-GB" sz="500" dirty="0" smtClean="0"/>
              <a:t>2</a:t>
            </a:r>
          </a:p>
          <a:p>
            <a:endParaRPr lang="en-GB" sz="500" dirty="0" smtClean="0"/>
          </a:p>
          <a:p>
            <a:endParaRPr lang="en-GB" sz="500" dirty="0" smtClean="0"/>
          </a:p>
          <a:p>
            <a:endParaRPr lang="en-GB" sz="500" dirty="0"/>
          </a:p>
          <a:p>
            <a:endParaRPr lang="en-GB" sz="500" dirty="0" smtClean="0"/>
          </a:p>
          <a:p>
            <a:endParaRPr lang="en-GB" sz="500" dirty="0"/>
          </a:p>
          <a:p>
            <a:endParaRPr lang="en-GB" sz="500" dirty="0" smtClean="0"/>
          </a:p>
          <a:p>
            <a:endParaRPr lang="en-GB" sz="500" dirty="0"/>
          </a:p>
          <a:p>
            <a:endParaRPr lang="en-GB" sz="500" dirty="0" smtClean="0"/>
          </a:p>
          <a:p>
            <a:r>
              <a:rPr lang="en-GB" sz="500" dirty="0"/>
              <a:t>3</a:t>
            </a:r>
            <a:endParaRPr lang="en-GB" sz="500" dirty="0" smtClean="0"/>
          </a:p>
        </p:txBody>
      </p:sp>
      <p:pic>
        <p:nvPicPr>
          <p:cNvPr id="105" name="Picture 10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6453" y="1262813"/>
            <a:ext cx="1287398" cy="1371257"/>
          </a:xfrm>
          <a:prstGeom prst="rect">
            <a:avLst/>
          </a:prstGeom>
          <a:noFill/>
          <a:ln>
            <a:noFill/>
          </a:ln>
        </p:spPr>
      </p:pic>
      <p:pic>
        <p:nvPicPr>
          <p:cNvPr id="107" name="Picture 10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6373" y="1267309"/>
            <a:ext cx="1287398" cy="1371257"/>
          </a:xfrm>
          <a:prstGeom prst="rect">
            <a:avLst/>
          </a:prstGeom>
          <a:noFill/>
          <a:ln>
            <a:noFill/>
          </a:ln>
        </p:spPr>
      </p:pic>
      <p:pic>
        <p:nvPicPr>
          <p:cNvPr id="108" name="Picture 10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8682" y="2708920"/>
            <a:ext cx="1815169" cy="1933407"/>
          </a:xfrm>
          <a:prstGeom prst="rect">
            <a:avLst/>
          </a:prstGeom>
          <a:noFill/>
          <a:ln>
            <a:noFill/>
          </a:ln>
        </p:spPr>
      </p:pic>
      <p:pic>
        <p:nvPicPr>
          <p:cNvPr id="109" name="Picture 10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4125" y="2694705"/>
            <a:ext cx="1815169" cy="1933407"/>
          </a:xfrm>
          <a:prstGeom prst="rect">
            <a:avLst/>
          </a:prstGeom>
          <a:noFill/>
          <a:ln>
            <a:noFill/>
          </a:ln>
        </p:spPr>
      </p:pic>
    </p:spTree>
    <p:extLst>
      <p:ext uri="{BB962C8B-B14F-4D97-AF65-F5344CB8AC3E}">
        <p14:creationId xmlns:p14="http://schemas.microsoft.com/office/powerpoint/2010/main" val="400641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dissolv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dissolve">
                                      <p:cBhvr>
                                        <p:cTn id="1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7148673" y="374247"/>
            <a:ext cx="2535438" cy="3554819"/>
          </a:xfrm>
          <a:prstGeom prst="rect">
            <a:avLst/>
          </a:prstGeom>
          <a:noFill/>
          <a:ln w="9525">
            <a:solidFill>
              <a:schemeClr val="tx1"/>
            </a:solidFill>
            <a:prstDash val="dash"/>
          </a:ln>
        </p:spPr>
        <p:txBody>
          <a:bodyPr wrap="square" rtlCol="0">
            <a:spAutoFit/>
          </a:bodyPr>
          <a:lstStyle/>
          <a:p>
            <a:pPr>
              <a:buClrTx/>
              <a:buFontTx/>
              <a:buNone/>
            </a:pPr>
            <a:r>
              <a:rPr lang="en-GB" sz="900" u="sng" dirty="0" smtClean="0"/>
              <a:t>Shadows and Tone</a:t>
            </a:r>
          </a:p>
          <a:p>
            <a:pPr>
              <a:buClrTx/>
              <a:buFontTx/>
              <a:buNone/>
            </a:pPr>
            <a:r>
              <a:rPr lang="en-GB" sz="600" b="1" dirty="0" smtClean="0"/>
              <a:t>Tone </a:t>
            </a:r>
            <a:r>
              <a:rPr lang="en-GB" sz="600" dirty="0" smtClean="0"/>
              <a:t>is different shades of the same colour, we use tone to make objects look more 3D.</a:t>
            </a:r>
          </a:p>
          <a:p>
            <a:pPr>
              <a:buClrTx/>
              <a:buFontTx/>
              <a:buNone/>
            </a:pPr>
            <a:r>
              <a:rPr lang="en-GB" sz="600" b="1" dirty="0" smtClean="0"/>
              <a:t>Using tone on curved surfaces </a:t>
            </a:r>
            <a:r>
              <a:rPr lang="en-GB" sz="600" dirty="0" smtClean="0"/>
              <a:t>is a little trickier as you have to think about how much light is being reflected compared to the distance the surface is from the light source.</a:t>
            </a:r>
          </a:p>
          <a:p>
            <a:pPr>
              <a:buClrTx/>
              <a:buFontTx/>
              <a:buNone/>
            </a:pPr>
            <a:endParaRPr lang="en-GB" sz="600" b="1" dirty="0"/>
          </a:p>
          <a:p>
            <a:pPr>
              <a:buClrTx/>
              <a:buFontTx/>
              <a:buNone/>
            </a:pPr>
            <a:endParaRPr lang="en-GB" sz="600" b="1" dirty="0" smtClean="0"/>
          </a:p>
          <a:p>
            <a:pPr>
              <a:buClrTx/>
              <a:buFontTx/>
              <a:buNone/>
            </a:pPr>
            <a:endParaRPr lang="en-GB" sz="600" b="1" dirty="0"/>
          </a:p>
          <a:p>
            <a:pPr>
              <a:buClrTx/>
              <a:buFontTx/>
              <a:buNone/>
            </a:pPr>
            <a:endParaRPr lang="en-GB" sz="600" b="1" dirty="0" smtClean="0"/>
          </a:p>
          <a:p>
            <a:pPr>
              <a:buClrTx/>
              <a:buFontTx/>
              <a:buNone/>
            </a:pPr>
            <a:endParaRPr lang="en-GB" sz="600" b="1" dirty="0"/>
          </a:p>
          <a:p>
            <a:pPr>
              <a:buClrTx/>
              <a:buFontTx/>
              <a:buNone/>
            </a:pPr>
            <a:endParaRPr lang="en-GB" sz="600" b="1" dirty="0" smtClean="0"/>
          </a:p>
          <a:p>
            <a:pPr>
              <a:buClrTx/>
              <a:buFontTx/>
              <a:buNone/>
            </a:pPr>
            <a:endParaRPr lang="en-GB" sz="600" b="1" dirty="0"/>
          </a:p>
          <a:p>
            <a:pPr>
              <a:buClrTx/>
              <a:buFontTx/>
              <a:buNone/>
            </a:pPr>
            <a:endParaRPr lang="en-GB" sz="600" b="1" dirty="0" smtClean="0"/>
          </a:p>
          <a:p>
            <a:pPr>
              <a:buClrTx/>
              <a:buFontTx/>
              <a:buNone/>
            </a:pPr>
            <a:endParaRPr lang="en-GB" sz="600" b="1" dirty="0"/>
          </a:p>
          <a:p>
            <a:pPr>
              <a:buClrTx/>
              <a:buFontTx/>
              <a:buNone/>
            </a:pPr>
            <a:endParaRPr lang="en-GB" sz="600" b="1" dirty="0" smtClean="0"/>
          </a:p>
          <a:p>
            <a:pPr>
              <a:buClrTx/>
              <a:buFontTx/>
              <a:buNone/>
            </a:pPr>
            <a:endParaRPr lang="en-GB" sz="600" b="1" dirty="0"/>
          </a:p>
          <a:p>
            <a:pPr>
              <a:buClrTx/>
              <a:buFontTx/>
              <a:buNone/>
            </a:pPr>
            <a:endParaRPr lang="en-GB" sz="600" b="1" dirty="0" smtClean="0"/>
          </a:p>
          <a:p>
            <a:pPr>
              <a:buClrTx/>
              <a:buFontTx/>
              <a:buNone/>
            </a:pPr>
            <a:endParaRPr lang="en-GB" sz="600" b="1" dirty="0"/>
          </a:p>
          <a:p>
            <a:pPr>
              <a:buClrTx/>
              <a:buFontTx/>
              <a:buNone/>
            </a:pPr>
            <a:r>
              <a:rPr lang="en-GB" sz="600" b="1" dirty="0" smtClean="0"/>
              <a:t>This example shows a rendered sphere with the light source on the right and so the closest part of the sphere to the light is also the lightest rendered area.</a:t>
            </a:r>
          </a:p>
          <a:p>
            <a:pPr>
              <a:buClrTx/>
              <a:buFontTx/>
              <a:buNone/>
            </a:pPr>
            <a:r>
              <a:rPr lang="en-GB" sz="600" b="1" dirty="0" smtClean="0"/>
              <a:t>It is a combination of shading and blending.</a:t>
            </a:r>
          </a:p>
          <a:p>
            <a:pPr>
              <a:buClrTx/>
              <a:buFontTx/>
              <a:buNone/>
            </a:pPr>
            <a:endParaRPr lang="en-GB" sz="600" b="1" dirty="0"/>
          </a:p>
          <a:p>
            <a:pPr marL="228600" indent="-228600">
              <a:buClrTx/>
            </a:pPr>
            <a:r>
              <a:rPr lang="en-GB" sz="600" b="1" dirty="0" smtClean="0"/>
              <a:t>7.          Have a go at adding tone to the 3 shapes below using colour.</a:t>
            </a:r>
          </a:p>
          <a:p>
            <a:pPr marL="228600" indent="-228600">
              <a:buClrTx/>
            </a:pPr>
            <a:r>
              <a:rPr lang="en-GB" sz="600" b="1" dirty="0" smtClean="0"/>
              <a:t>8.          Using the same colour for the toning, adding thick and thin lines around the shapes.</a:t>
            </a:r>
          </a:p>
          <a:p>
            <a:pPr marL="228600" indent="-228600">
              <a:buClrTx/>
              <a:buFontTx/>
              <a:buAutoNum type="arabicPeriod" startAt="6"/>
            </a:pPr>
            <a:endParaRPr lang="en-GB" sz="600" b="1" dirty="0"/>
          </a:p>
          <a:p>
            <a:pPr>
              <a:buClrTx/>
            </a:pPr>
            <a:r>
              <a:rPr lang="en-GB" sz="600" b="1" dirty="0" smtClean="0"/>
              <a:t>Shadows </a:t>
            </a:r>
            <a:r>
              <a:rPr lang="en-GB" sz="600" dirty="0" smtClean="0"/>
              <a:t>help increase the depth of an object and to give that object an environment, suggesting it is placed on a surface.  A shadow will be an elongated shape of the object and be on the side the furthest away from the light source. Think about using a black as the shadow should be darker than the darkest tone.</a:t>
            </a:r>
          </a:p>
          <a:p>
            <a:pPr>
              <a:buClrTx/>
            </a:pPr>
            <a:endParaRPr lang="en-GB" sz="600" b="1" dirty="0"/>
          </a:p>
          <a:p>
            <a:pPr>
              <a:buClrTx/>
            </a:pPr>
            <a:r>
              <a:rPr lang="en-GB" sz="600" b="1" dirty="0" smtClean="0"/>
              <a:t>9.           </a:t>
            </a:r>
            <a:r>
              <a:rPr lang="en-GB" sz="600" dirty="0" smtClean="0"/>
              <a:t>Add shadow to the 3 shapes below to give them a complete     </a:t>
            </a:r>
          </a:p>
          <a:p>
            <a:pPr>
              <a:buClrTx/>
            </a:pPr>
            <a:r>
              <a:rPr lang="en-GB" sz="600" dirty="0"/>
              <a:t> </a:t>
            </a:r>
            <a:r>
              <a:rPr lang="en-GB" sz="600" dirty="0" smtClean="0"/>
              <a:t>             look. The light source is the sun in the top left hand corner.</a:t>
            </a:r>
            <a:endParaRPr lang="en-GB" sz="600" b="1" dirty="0" smtClean="0"/>
          </a:p>
        </p:txBody>
      </p:sp>
      <p:pic>
        <p:nvPicPr>
          <p:cNvPr id="3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224" t="5814" r="17884" b="4155"/>
          <a:stretch/>
        </p:blipFill>
        <p:spPr bwMode="auto">
          <a:xfrm>
            <a:off x="2216696" y="2481675"/>
            <a:ext cx="1099726" cy="11633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1" name="Picture 7" descr="http://www.google.co.uk/url?sa=i&amp;source=images&amp;cd=&amp;docid=W5b5Kx8P3ZxhLM&amp;tbnid=zBl0t2aLKdT28M:&amp;ved=0CAUQjBw4Jw&amp;url=http%3A%2F%2Fwww.jcckc.net%2Fmaths_main%2Fexercise%2Fisometric%2Fimages%2Fescher2.gif&amp;ei=jYnNUrSuLdC4hAfluICwCQ&amp;psig=AFQjCNG7PPjSDKM6SKpH2hTWlKS87JRWpA&amp;ust=1389288205828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552" y="5589240"/>
            <a:ext cx="1256556" cy="100184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google.co.uk/url?sa=i&amp;source=images&amp;cd=&amp;docid=-sepgcEgsRYicM&amp;tbnid=-u3fgdx6csuK3M:&amp;ved=0CAUQjBw&amp;url=http%3A%2F%2Fwww.lhup.edu%2F~dsimanek%2F3d%2Fblock2c.gif&amp;ei=JIvNUrvxEu7T7Aazk4B4&amp;psig=AFQjCNEgyyCG-3i5-uDlzhDFPHkg8SynCg&amp;ust=1389288612410215"/>
          <p:cNvPicPr>
            <a:picLocks noChangeAspect="1" noChangeArrowheads="1"/>
          </p:cNvPicPr>
          <p:nvPr/>
        </p:nvPicPr>
        <p:blipFill>
          <a:blip r:embed="rId4" cstate="print">
            <a:grayscl/>
            <a:extLst>
              <a:ext uri="{BEBA8EAE-BF5A-486C-A8C5-ECC9F3942E4B}">
                <a14:imgProps xmlns:a14="http://schemas.microsoft.com/office/drawing/2010/main">
                  <a14:imgLayer r:embed="rId5">
                    <a14:imgEffect>
                      <a14:backgroundRemoval t="2579" b="97135" l="297" r="97329"/>
                    </a14:imgEffect>
                  </a14:imgLayer>
                </a14:imgProps>
              </a:ext>
              <a:ext uri="{28A0092B-C50C-407E-A947-70E740481C1C}">
                <a14:useLocalDpi xmlns:a14="http://schemas.microsoft.com/office/drawing/2010/main" val="0"/>
              </a:ext>
            </a:extLst>
          </a:blip>
          <a:srcRect/>
          <a:stretch>
            <a:fillRect/>
          </a:stretch>
        </p:blipFill>
        <p:spPr bwMode="auto">
          <a:xfrm>
            <a:off x="249259" y="4941168"/>
            <a:ext cx="1193495" cy="123599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6881826" y="71414"/>
            <a:ext cx="3593648" cy="52628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smtClean="0">
                <a:ln>
                  <a:noFill/>
                </a:ln>
                <a:solidFill>
                  <a:schemeClr val="tx1"/>
                </a:solidFill>
                <a:effectLst/>
                <a:uLnTx/>
                <a:uFillTx/>
                <a:latin typeface="+mj-lt"/>
                <a:ea typeface="+mj-ea"/>
                <a:cs typeface="+mj-cs"/>
              </a:rPr>
              <a:t>Isometric Drawing</a:t>
            </a:r>
            <a:endParaRPr kumimoji="0" lang="en-GB" sz="20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extBox 7"/>
          <p:cNvSpPr txBox="1"/>
          <p:nvPr/>
        </p:nvSpPr>
        <p:spPr>
          <a:xfrm>
            <a:off x="2737746" y="232112"/>
            <a:ext cx="3601462" cy="584775"/>
          </a:xfrm>
          <a:prstGeom prst="rect">
            <a:avLst/>
          </a:prstGeom>
          <a:noFill/>
          <a:ln w="9525">
            <a:solidFill>
              <a:schemeClr val="tx1"/>
            </a:solidFill>
            <a:prstDash val="dash"/>
          </a:ln>
        </p:spPr>
        <p:txBody>
          <a:bodyPr wrap="square" rtlCol="0">
            <a:spAutoFit/>
          </a:bodyPr>
          <a:lstStyle/>
          <a:p>
            <a:r>
              <a:rPr lang="en-GB" sz="800" b="1" dirty="0" smtClean="0"/>
              <a:t>Isometric drawings</a:t>
            </a:r>
            <a:r>
              <a:rPr lang="en-GB" sz="800" dirty="0" smtClean="0"/>
              <a:t> are 3D drawings. They show three sides, all in dimensional proportion, but none are shown as a true shape with 90 degree corners. All the vertical lines are drawn vertically but all horizontal lines are drawn at 30 degrees to the base line. Isometric is an easy method of drawing 3D images.</a:t>
            </a:r>
            <a:endParaRPr lang="en-GB" sz="800" dirty="0"/>
          </a:p>
        </p:txBody>
      </p:sp>
      <p:sp>
        <p:nvSpPr>
          <p:cNvPr id="7" name="TextBox 6"/>
          <p:cNvSpPr txBox="1"/>
          <p:nvPr/>
        </p:nvSpPr>
        <p:spPr>
          <a:xfrm>
            <a:off x="800784" y="161880"/>
            <a:ext cx="1775952" cy="738664"/>
          </a:xfrm>
          <a:prstGeom prst="rect">
            <a:avLst/>
          </a:prstGeom>
          <a:noFill/>
          <a:ln>
            <a:solidFill>
              <a:schemeClr val="bg1"/>
            </a:solidFill>
          </a:ln>
        </p:spPr>
        <p:txBody>
          <a:bodyPr wrap="square" rtlCol="0">
            <a:spAutoFit/>
          </a:bodyPr>
          <a:lstStyle/>
          <a:p>
            <a:r>
              <a:rPr lang="en-GB" sz="700" dirty="0" smtClean="0"/>
              <a:t>	</a:t>
            </a:r>
            <a:r>
              <a:rPr lang="en-GB" sz="700" u="sng" dirty="0" smtClean="0"/>
              <a:t>Equipment list</a:t>
            </a:r>
          </a:p>
          <a:p>
            <a:pPr>
              <a:buFont typeface="Arial" pitchFamily="34" charset="0"/>
              <a:buChar char="•"/>
            </a:pPr>
            <a:r>
              <a:rPr lang="en-GB" sz="700" dirty="0" smtClean="0"/>
              <a:t>Sharp pencil(s) HB, 2-4B and 2-4H</a:t>
            </a:r>
          </a:p>
          <a:p>
            <a:pPr>
              <a:buFont typeface="Arial" pitchFamily="34" charset="0"/>
              <a:buChar char="•"/>
            </a:pPr>
            <a:r>
              <a:rPr lang="en-GB" sz="700" dirty="0" smtClean="0"/>
              <a:t>Sharpener</a:t>
            </a:r>
          </a:p>
          <a:p>
            <a:pPr>
              <a:buFont typeface="Arial" pitchFamily="34" charset="0"/>
              <a:buChar char="•"/>
            </a:pPr>
            <a:r>
              <a:rPr lang="en-GB" sz="700" dirty="0" smtClean="0"/>
              <a:t>Rubber</a:t>
            </a:r>
          </a:p>
          <a:p>
            <a:pPr>
              <a:buFont typeface="Arial" pitchFamily="34" charset="0"/>
              <a:buChar char="•"/>
            </a:pPr>
            <a:r>
              <a:rPr lang="en-GB" sz="700" dirty="0" smtClean="0"/>
              <a:t>Ruler</a:t>
            </a:r>
          </a:p>
          <a:p>
            <a:pPr>
              <a:buFont typeface="Arial" pitchFamily="34" charset="0"/>
              <a:buChar char="•"/>
            </a:pPr>
            <a:r>
              <a:rPr lang="en-GB" sz="700" dirty="0" smtClean="0"/>
              <a:t>Sharp coloured pencils</a:t>
            </a:r>
            <a:endParaRPr lang="en-GB" sz="700" dirty="0"/>
          </a:p>
        </p:txBody>
      </p:sp>
      <p:pic>
        <p:nvPicPr>
          <p:cNvPr id="17" name="Picture 16"/>
          <p:cNvPicPr/>
          <p:nvPr/>
        </p:nvPicPr>
        <p:blipFill>
          <a:blip r:embed="rId6" cstate="email">
            <a:extLst>
              <a:ext uri="{28A0092B-C50C-407E-A947-70E740481C1C}">
                <a14:useLocalDpi xmlns:a14="http://schemas.microsoft.com/office/drawing/2010/main"/>
              </a:ext>
            </a:extLst>
          </a:blip>
          <a:srcRect/>
          <a:stretch>
            <a:fillRect/>
          </a:stretch>
        </p:blipFill>
        <p:spPr bwMode="auto">
          <a:xfrm>
            <a:off x="742829" y="3933056"/>
            <a:ext cx="1329851" cy="1384588"/>
          </a:xfrm>
          <a:prstGeom prst="rect">
            <a:avLst/>
          </a:prstGeom>
          <a:noFill/>
          <a:ln>
            <a:noFill/>
          </a:ln>
        </p:spPr>
      </p:pic>
      <p:pic>
        <p:nvPicPr>
          <p:cNvPr id="18" name="Picture 17"/>
          <p:cNvPicPr/>
          <p:nvPr/>
        </p:nvPicPr>
        <p:blipFill>
          <a:blip r:embed="rId7" cstate="email">
            <a:extLst>
              <a:ext uri="{28A0092B-C50C-407E-A947-70E740481C1C}">
                <a14:useLocalDpi xmlns:a14="http://schemas.microsoft.com/office/drawing/2010/main"/>
              </a:ext>
            </a:extLst>
          </a:blip>
          <a:srcRect/>
          <a:stretch>
            <a:fillRect/>
          </a:stretch>
        </p:blipFill>
        <p:spPr bwMode="auto">
          <a:xfrm>
            <a:off x="5766925" y="863271"/>
            <a:ext cx="1043091" cy="1364835"/>
          </a:xfrm>
          <a:prstGeom prst="rect">
            <a:avLst/>
          </a:prstGeom>
          <a:noFill/>
          <a:ln>
            <a:noFill/>
          </a:ln>
        </p:spPr>
      </p:pic>
      <p:pic>
        <p:nvPicPr>
          <p:cNvPr id="19" name="Picture 18"/>
          <p:cNvPicPr/>
          <p:nvPr/>
        </p:nvPicPr>
        <p:blipFill>
          <a:blip r:embed="rId8" cstate="email">
            <a:extLst>
              <a:ext uri="{28A0092B-C50C-407E-A947-70E740481C1C}">
                <a14:useLocalDpi xmlns:a14="http://schemas.microsoft.com/office/drawing/2010/main"/>
              </a:ext>
            </a:extLst>
          </a:blip>
          <a:srcRect/>
          <a:stretch>
            <a:fillRect/>
          </a:stretch>
        </p:blipFill>
        <p:spPr bwMode="auto">
          <a:xfrm>
            <a:off x="4514707" y="2118614"/>
            <a:ext cx="1129217" cy="1454402"/>
          </a:xfrm>
          <a:prstGeom prst="rect">
            <a:avLst/>
          </a:prstGeom>
          <a:noFill/>
          <a:ln>
            <a:noFill/>
          </a:ln>
        </p:spPr>
      </p:pic>
      <p:pic>
        <p:nvPicPr>
          <p:cNvPr id="20" name="Picture 19"/>
          <p:cNvPicPr/>
          <p:nvPr/>
        </p:nvPicPr>
        <p:blipFill>
          <a:blip r:embed="rId9" cstate="email">
            <a:extLst>
              <a:ext uri="{28A0092B-C50C-407E-A947-70E740481C1C}">
                <a14:useLocalDpi xmlns:a14="http://schemas.microsoft.com/office/drawing/2010/main"/>
              </a:ext>
            </a:extLst>
          </a:blip>
          <a:srcRect/>
          <a:stretch>
            <a:fillRect/>
          </a:stretch>
        </p:blipFill>
        <p:spPr bwMode="auto">
          <a:xfrm>
            <a:off x="5764280" y="2346925"/>
            <a:ext cx="942609" cy="1262472"/>
          </a:xfrm>
          <a:prstGeom prst="rect">
            <a:avLst/>
          </a:prstGeom>
          <a:noFill/>
          <a:ln>
            <a:noFill/>
          </a:ln>
        </p:spPr>
      </p:pic>
      <p:pic>
        <p:nvPicPr>
          <p:cNvPr id="21" name="Picture 20"/>
          <p:cNvPicPr/>
          <p:nvPr/>
        </p:nvPicPr>
        <p:blipFill>
          <a:blip r:embed="rId10" cstate="email">
            <a:extLst>
              <a:ext uri="{28A0092B-C50C-407E-A947-70E740481C1C}">
                <a14:useLocalDpi xmlns:a14="http://schemas.microsoft.com/office/drawing/2010/main"/>
              </a:ext>
            </a:extLst>
          </a:blip>
          <a:srcRect/>
          <a:stretch>
            <a:fillRect/>
          </a:stretch>
        </p:blipFill>
        <p:spPr bwMode="auto">
          <a:xfrm>
            <a:off x="4504075" y="893875"/>
            <a:ext cx="1129217" cy="1164375"/>
          </a:xfrm>
          <a:prstGeom prst="rect">
            <a:avLst/>
          </a:prstGeom>
          <a:noFill/>
          <a:ln>
            <a:noFill/>
          </a:ln>
        </p:spPr>
      </p:pic>
      <p:pic>
        <p:nvPicPr>
          <p:cNvPr id="1026" name="Picture 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272480" y="904766"/>
            <a:ext cx="1686902" cy="508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489690" y="1464345"/>
            <a:ext cx="1252481" cy="110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75861" y="2636912"/>
            <a:ext cx="1796819" cy="1200329"/>
          </a:xfrm>
          <a:prstGeom prst="rect">
            <a:avLst/>
          </a:prstGeom>
          <a:noFill/>
          <a:ln w="9525">
            <a:solidFill>
              <a:schemeClr val="tx1"/>
            </a:solidFill>
            <a:prstDash val="dash"/>
          </a:ln>
        </p:spPr>
        <p:txBody>
          <a:bodyPr wrap="square" rtlCol="0">
            <a:spAutoFit/>
          </a:bodyPr>
          <a:lstStyle/>
          <a:p>
            <a:pPr marL="228600" indent="-228600">
              <a:buFont typeface="+mj-lt"/>
              <a:buAutoNum type="arabicPeriod"/>
            </a:pPr>
            <a:r>
              <a:rPr lang="en-GB" sz="600" b="1" dirty="0" smtClean="0"/>
              <a:t>Have a go at drawing a 3x3x3 cube on the isometric paper. Remember to use a ruler, draw lightly and keep to the isometric lines.</a:t>
            </a:r>
          </a:p>
          <a:p>
            <a:pPr marL="228600" indent="-228600">
              <a:buFont typeface="+mj-lt"/>
              <a:buAutoNum type="arabicPeriod"/>
            </a:pPr>
            <a:r>
              <a:rPr lang="en-GB" sz="600" b="1" dirty="0" smtClean="0"/>
              <a:t>Draw the 4 shapes on the right. Try and keep the proportions correct and use construction lines to help complete the shape.</a:t>
            </a:r>
          </a:p>
          <a:p>
            <a:pPr marL="228600" indent="-228600">
              <a:buFont typeface="+mj-lt"/>
              <a:buAutoNum type="arabicPeriod"/>
            </a:pPr>
            <a:r>
              <a:rPr lang="en-GB" sz="600" b="1" dirty="0" smtClean="0"/>
              <a:t>Draw the 2 optical illusion shapes, include the shading to enhance the illusion effect.</a:t>
            </a:r>
          </a:p>
          <a:p>
            <a:pPr marL="228600" indent="-228600">
              <a:buFont typeface="+mj-lt"/>
              <a:buAutoNum type="arabicPeriod"/>
            </a:pPr>
            <a:r>
              <a:rPr lang="en-GB" sz="600" b="1" dirty="0" smtClean="0"/>
              <a:t>Draw your own optical illusion with shading or rendering.</a:t>
            </a:r>
            <a:endParaRPr lang="en-GB" sz="600" dirty="0"/>
          </a:p>
        </p:txBody>
      </p:sp>
      <p:sp>
        <p:nvSpPr>
          <p:cNvPr id="23" name="Rectangle 22"/>
          <p:cNvSpPr/>
          <p:nvPr/>
        </p:nvSpPr>
        <p:spPr>
          <a:xfrm>
            <a:off x="236792" y="864830"/>
            <a:ext cx="1940316" cy="58326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p:cNvSpPr txBox="1"/>
          <p:nvPr/>
        </p:nvSpPr>
        <p:spPr>
          <a:xfrm>
            <a:off x="846006" y="3933056"/>
            <a:ext cx="214314" cy="230832"/>
          </a:xfrm>
          <a:prstGeom prst="rect">
            <a:avLst/>
          </a:prstGeom>
          <a:noFill/>
        </p:spPr>
        <p:txBody>
          <a:bodyPr wrap="square" rtlCol="0">
            <a:spAutoFit/>
          </a:bodyPr>
          <a:lstStyle/>
          <a:p>
            <a:r>
              <a:rPr lang="en-GB" sz="900" dirty="0" smtClean="0"/>
              <a:t>1</a:t>
            </a:r>
            <a:endParaRPr lang="en-GB" sz="900" dirty="0"/>
          </a:p>
        </p:txBody>
      </p:sp>
      <p:sp>
        <p:nvSpPr>
          <p:cNvPr id="25" name="TextBox 24"/>
          <p:cNvSpPr txBox="1"/>
          <p:nvPr/>
        </p:nvSpPr>
        <p:spPr>
          <a:xfrm>
            <a:off x="4381496" y="928670"/>
            <a:ext cx="214314" cy="230832"/>
          </a:xfrm>
          <a:prstGeom prst="rect">
            <a:avLst/>
          </a:prstGeom>
          <a:noFill/>
        </p:spPr>
        <p:txBody>
          <a:bodyPr wrap="square" rtlCol="0">
            <a:spAutoFit/>
          </a:bodyPr>
          <a:lstStyle/>
          <a:p>
            <a:r>
              <a:rPr lang="en-GB" sz="900" dirty="0"/>
              <a:t>2</a:t>
            </a:r>
          </a:p>
        </p:txBody>
      </p:sp>
      <p:sp>
        <p:nvSpPr>
          <p:cNvPr id="26" name="TextBox 25"/>
          <p:cNvSpPr txBox="1"/>
          <p:nvPr/>
        </p:nvSpPr>
        <p:spPr>
          <a:xfrm>
            <a:off x="706238" y="5974663"/>
            <a:ext cx="214314" cy="230832"/>
          </a:xfrm>
          <a:prstGeom prst="rect">
            <a:avLst/>
          </a:prstGeom>
          <a:noFill/>
        </p:spPr>
        <p:txBody>
          <a:bodyPr wrap="square" rtlCol="0">
            <a:spAutoFit/>
          </a:bodyPr>
          <a:lstStyle/>
          <a:p>
            <a:r>
              <a:rPr lang="en-GB" sz="900" dirty="0"/>
              <a:t>3</a:t>
            </a:r>
          </a:p>
        </p:txBody>
      </p:sp>
      <p:sp>
        <p:nvSpPr>
          <p:cNvPr id="4" name="TextBox 3"/>
          <p:cNvSpPr txBox="1"/>
          <p:nvPr/>
        </p:nvSpPr>
        <p:spPr>
          <a:xfrm>
            <a:off x="2318866" y="968607"/>
            <a:ext cx="2047514" cy="1431161"/>
          </a:xfrm>
          <a:prstGeom prst="rect">
            <a:avLst/>
          </a:prstGeom>
          <a:noFill/>
          <a:ln w="9525">
            <a:solidFill>
              <a:schemeClr val="tx1"/>
            </a:solidFill>
            <a:prstDash val="dash"/>
          </a:ln>
        </p:spPr>
        <p:txBody>
          <a:bodyPr wrap="square" rtlCol="0">
            <a:spAutoFit/>
          </a:bodyPr>
          <a:lstStyle/>
          <a:p>
            <a:pPr>
              <a:buClrTx/>
              <a:buFontTx/>
              <a:buNone/>
            </a:pPr>
            <a:r>
              <a:rPr lang="en-GB" sz="900" u="sng" dirty="0" smtClean="0"/>
              <a:t>Thick and Thin Lines</a:t>
            </a:r>
          </a:p>
          <a:p>
            <a:pPr>
              <a:buClrTx/>
              <a:buFontTx/>
              <a:buNone/>
            </a:pPr>
            <a:r>
              <a:rPr lang="en-GB" sz="600" dirty="0" smtClean="0"/>
              <a:t>Imagine </a:t>
            </a:r>
            <a:r>
              <a:rPr lang="en-GB" sz="600" dirty="0"/>
              <a:t>there is a spider on one of the surfaces of the 3D object. If he crawls onto another surface and you can still see him then that line should be thin. If he crawls onto the next surface and you can’t see him then that line should be thick</a:t>
            </a:r>
            <a:r>
              <a:rPr lang="en-GB" sz="600" dirty="0" smtClean="0"/>
              <a:t>.</a:t>
            </a:r>
          </a:p>
          <a:p>
            <a:pPr>
              <a:buClrTx/>
              <a:buFontTx/>
              <a:buNone/>
            </a:pPr>
            <a:r>
              <a:rPr lang="en-GB" sz="600" dirty="0"/>
              <a:t>All external lines = </a:t>
            </a:r>
            <a:r>
              <a:rPr lang="en-GB" sz="600" b="1" dirty="0"/>
              <a:t>THICK </a:t>
            </a:r>
          </a:p>
          <a:p>
            <a:pPr>
              <a:buClrTx/>
              <a:buFontTx/>
              <a:buNone/>
            </a:pPr>
            <a:r>
              <a:rPr lang="en-GB" sz="600" b="1" dirty="0"/>
              <a:t>Used for an edge where only one surface can be seen</a:t>
            </a:r>
          </a:p>
          <a:p>
            <a:pPr>
              <a:buClrTx/>
              <a:buFontTx/>
              <a:buNone/>
            </a:pPr>
            <a:r>
              <a:rPr lang="en-GB" sz="600" dirty="0"/>
              <a:t>Most internal lines (but not always) = THIN</a:t>
            </a:r>
          </a:p>
          <a:p>
            <a:pPr>
              <a:buClrTx/>
              <a:buFontTx/>
              <a:buNone/>
            </a:pPr>
            <a:r>
              <a:rPr lang="en-GB" sz="600" dirty="0"/>
              <a:t>Used for an edge where both surfaces can be </a:t>
            </a:r>
            <a:r>
              <a:rPr lang="en-GB" sz="600" dirty="0" smtClean="0"/>
              <a:t>seen</a:t>
            </a:r>
          </a:p>
          <a:p>
            <a:pPr>
              <a:buClrTx/>
              <a:buFontTx/>
              <a:buNone/>
            </a:pPr>
            <a:endParaRPr lang="en-GB" sz="600" dirty="0"/>
          </a:p>
          <a:p>
            <a:pPr>
              <a:buClrTx/>
            </a:pPr>
            <a:r>
              <a:rPr lang="en-GB" sz="600" dirty="0" smtClean="0"/>
              <a:t>5.        Add thick and thin lines on the shapes to the right.</a:t>
            </a:r>
          </a:p>
          <a:p>
            <a:pPr>
              <a:buClrTx/>
            </a:pPr>
            <a:r>
              <a:rPr lang="en-GB" sz="600" dirty="0" smtClean="0"/>
              <a:t>6.        Now add Thick and Thin lines to the Isometric shapes  </a:t>
            </a:r>
          </a:p>
          <a:p>
            <a:pPr>
              <a:buClrTx/>
            </a:pPr>
            <a:r>
              <a:rPr lang="en-GB" sz="600" dirty="0" smtClean="0"/>
              <a:t>            you have drawn.</a:t>
            </a:r>
          </a:p>
        </p:txBody>
      </p:sp>
      <p:pic>
        <p:nvPicPr>
          <p:cNvPr id="28"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76736" y="4010704"/>
            <a:ext cx="1177466" cy="164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15295" y="4010704"/>
            <a:ext cx="1484919" cy="164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30209" y="4132881"/>
            <a:ext cx="1396483" cy="139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p:nvPr/>
        </p:nvSpPr>
        <p:spPr>
          <a:xfrm>
            <a:off x="2216696" y="865972"/>
            <a:ext cx="4896544" cy="28083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35" name="Picture 11" descr="http://www.google.co.uk/url?sa=i&amp;source=images&amp;cd=&amp;docid=cD80BqCKeimfmM&amp;tbnid=gvGATXP0P4RPzM:&amp;ved=0CAUQjBw4Wg&amp;url=http%3A%2F%2Ftechnicalillustrators.org%2Fwp-content%2Fblogs.dir%2F5%2Ffiles%2F2009%2F11%2FScreen-shot-2009-11-21-at-3.37.39-PM-590x224.png&amp;ei=9I_NUsjnBtDG7Abiz4CYAg&amp;psig=AFQjCNEuG0hebuY3hRsDv1KCSAh8iIlUPg&amp;ust=1389289844273388"/>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29911" b="81696" l="49153" r="68983"/>
                    </a14:imgEffect>
                  </a14:imgLayer>
                </a14:imgProps>
              </a:ext>
              <a:ext uri="{28A0092B-C50C-407E-A947-70E740481C1C}">
                <a14:useLocalDpi xmlns:a14="http://schemas.microsoft.com/office/drawing/2010/main" val="0"/>
              </a:ext>
            </a:extLst>
          </a:blip>
          <a:srcRect/>
          <a:stretch/>
        </p:blipFill>
        <p:spPr bwMode="auto">
          <a:xfrm>
            <a:off x="3296816" y="2532905"/>
            <a:ext cx="1168038" cy="118412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google.co.uk/url?sa=i&amp;source=images&amp;cd=&amp;docid=clWLG_5CBSoDJM&amp;tbnid=Fbek4JI9LX4PFM:&amp;ved=0CAUQjBw&amp;url=http%3A%2F%2Fstudentwork.isabelmar.com%2F24%2Fimages%2Fsphere%2FAyukaSugiura09.jpg&amp;ei=apDNUvz4CIKrhQfF-YC4Dg&amp;psig=AFQjCNFnObYw_7pvGUGD2WnBiHeCZ-twUA&amp;ust=1389289962249281"/>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rightnessContrast bright="20000" contrast="-40000"/>
                    </a14:imgEffect>
                  </a14:imgLayer>
                </a14:imgProps>
              </a:ext>
              <a:ext uri="{28A0092B-C50C-407E-A947-70E740481C1C}">
                <a14:useLocalDpi xmlns:a14="http://schemas.microsoft.com/office/drawing/2010/main" val="0"/>
              </a:ext>
            </a:extLst>
          </a:blip>
          <a:srcRect l="2841" t="8542" r="7310" b="15489"/>
          <a:stretch/>
        </p:blipFill>
        <p:spPr bwMode="auto">
          <a:xfrm>
            <a:off x="7453330" y="1000108"/>
            <a:ext cx="1850841" cy="118412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00472" y="188640"/>
            <a:ext cx="9520214" cy="655272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pic>
        <p:nvPicPr>
          <p:cNvPr id="1039" name="Picture 15" descr="http://www.google.co.uk/url?sa=i&amp;source=images&amp;cd=&amp;docid=He8L0q4yRy3-IM&amp;tbnid=clMYAQdJOWxVdM:&amp;ved=0CAUQjBw&amp;url=http%3A%2F%2Fs.twistynoodle.com%2Fimg%2Fr%2Fsun-3%2Fsun-3%2Fsun-3_coloring_page.png%3Fctok%3D20120228070054&amp;ei=tJPNUryRGYmThge74YHoAQ&amp;psig=AFQjCNH8QSYZ6Ng080oc9__rSwi6DNR_AA&amp;ust=1389290804482853"/>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a:stretch/>
        </p:blipFill>
        <p:spPr bwMode="auto">
          <a:xfrm>
            <a:off x="226005" y="224797"/>
            <a:ext cx="623000" cy="61191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6738950" y="928670"/>
            <a:ext cx="214314" cy="230832"/>
          </a:xfrm>
          <a:prstGeom prst="rect">
            <a:avLst/>
          </a:prstGeom>
          <a:noFill/>
        </p:spPr>
        <p:txBody>
          <a:bodyPr wrap="square" rtlCol="0">
            <a:spAutoFit/>
          </a:bodyPr>
          <a:lstStyle/>
          <a:p>
            <a:r>
              <a:rPr lang="en-GB" sz="900" dirty="0" smtClean="0"/>
              <a:t>5</a:t>
            </a:r>
            <a:endParaRPr lang="en-GB" sz="900" dirty="0"/>
          </a:p>
        </p:txBody>
      </p:sp>
    </p:spTree>
    <p:extLst>
      <p:ext uri="{BB962C8B-B14F-4D97-AF65-F5344CB8AC3E}">
        <p14:creationId xmlns:p14="http://schemas.microsoft.com/office/powerpoint/2010/main" val="355955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00472" y="188640"/>
            <a:ext cx="9520214" cy="655272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p:blipFill>
        <p:spPr bwMode="auto">
          <a:xfrm>
            <a:off x="235671" y="229587"/>
            <a:ext cx="9417287" cy="651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6881826" y="71414"/>
            <a:ext cx="3593648" cy="52628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smtClean="0">
                <a:ln>
                  <a:noFill/>
                </a:ln>
                <a:solidFill>
                  <a:schemeClr val="tx1"/>
                </a:solidFill>
                <a:effectLst/>
                <a:uLnTx/>
                <a:uFillTx/>
                <a:latin typeface="+mj-lt"/>
                <a:ea typeface="+mj-ea"/>
                <a:cs typeface="+mj-cs"/>
              </a:rPr>
              <a:t>Isometric Drawing</a:t>
            </a:r>
            <a:endParaRPr kumimoji="0" lang="en-GB" sz="20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238092" y="233340"/>
            <a:ext cx="214314" cy="784830"/>
          </a:xfrm>
          <a:prstGeom prst="rect">
            <a:avLst/>
          </a:prstGeom>
          <a:noFill/>
          <a:ln>
            <a:solidFill>
              <a:schemeClr val="tx1"/>
            </a:solidFill>
          </a:ln>
        </p:spPr>
        <p:txBody>
          <a:bodyPr wrap="square" rtlCol="0">
            <a:spAutoFit/>
          </a:bodyPr>
          <a:lstStyle/>
          <a:p>
            <a:pPr algn="ctr"/>
            <a:r>
              <a:rPr lang="en-GB" sz="900" dirty="0" smtClean="0"/>
              <a:t>1</a:t>
            </a:r>
          </a:p>
          <a:p>
            <a:pPr algn="ctr"/>
            <a:r>
              <a:rPr lang="en-GB" sz="900" dirty="0" smtClean="0"/>
              <a:t>2</a:t>
            </a:r>
          </a:p>
          <a:p>
            <a:pPr algn="ctr"/>
            <a:r>
              <a:rPr lang="en-GB" sz="900" dirty="0" smtClean="0"/>
              <a:t>3</a:t>
            </a:r>
          </a:p>
          <a:p>
            <a:pPr algn="ctr"/>
            <a:r>
              <a:rPr lang="en-GB" sz="900" dirty="0" smtClean="0"/>
              <a:t>4</a:t>
            </a:r>
          </a:p>
          <a:p>
            <a:pPr algn="ctr"/>
            <a:r>
              <a:rPr lang="en-GB" sz="900" dirty="0" smtClean="0"/>
              <a:t>6</a:t>
            </a:r>
            <a:endParaRPr lang="en-GB" sz="900" dirty="0"/>
          </a:p>
        </p:txBody>
      </p:sp>
    </p:spTree>
    <p:extLst>
      <p:ext uri="{BB962C8B-B14F-4D97-AF65-F5344CB8AC3E}">
        <p14:creationId xmlns:p14="http://schemas.microsoft.com/office/powerpoint/2010/main" val="3122827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0472" y="188640"/>
            <a:ext cx="9520214" cy="655272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6" name="Title 1"/>
          <p:cNvSpPr>
            <a:spLocks noGrp="1"/>
          </p:cNvSpPr>
          <p:nvPr>
            <p:ph type="title"/>
          </p:nvPr>
        </p:nvSpPr>
        <p:spPr>
          <a:xfrm>
            <a:off x="6645764" y="71414"/>
            <a:ext cx="3593648" cy="526286"/>
          </a:xfrm>
        </p:spPr>
        <p:txBody>
          <a:bodyPr>
            <a:noAutofit/>
          </a:bodyPr>
          <a:lstStyle/>
          <a:p>
            <a:r>
              <a:rPr lang="en-GB" sz="2000" dirty="0" smtClean="0"/>
              <a:t>Single Point Perspective</a:t>
            </a:r>
            <a:endParaRPr lang="en-GB" sz="2000" dirty="0"/>
          </a:p>
        </p:txBody>
      </p:sp>
      <p:sp>
        <p:nvSpPr>
          <p:cNvPr id="7" name="Rectangle 6"/>
          <p:cNvSpPr/>
          <p:nvPr/>
        </p:nvSpPr>
        <p:spPr>
          <a:xfrm>
            <a:off x="380968" y="5286388"/>
            <a:ext cx="1428760" cy="128588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1952604" y="285728"/>
            <a:ext cx="5214974" cy="923330"/>
          </a:xfrm>
          <a:prstGeom prst="rect">
            <a:avLst/>
          </a:prstGeom>
          <a:noFill/>
          <a:ln w="9525">
            <a:solidFill>
              <a:schemeClr val="tx1"/>
            </a:solidFill>
            <a:prstDash val="dash"/>
          </a:ln>
        </p:spPr>
        <p:txBody>
          <a:bodyPr wrap="square" rtlCol="0">
            <a:spAutoFit/>
          </a:bodyPr>
          <a:lstStyle/>
          <a:p>
            <a:r>
              <a:rPr lang="en-GB" sz="600" b="1" dirty="0" smtClean="0"/>
              <a:t>Single Point Perspective </a:t>
            </a:r>
            <a:r>
              <a:rPr lang="en-GB" sz="600" dirty="0" smtClean="0"/>
              <a:t>is a really effective way to add depth and perspective to an 2D drawing. The trick is to keep all 2D perpendicular lines parallel to each other and draw the ‘3D’ line to the vanishing point.</a:t>
            </a:r>
          </a:p>
          <a:p>
            <a:endParaRPr lang="en-GB" sz="600" dirty="0" smtClean="0"/>
          </a:p>
          <a:p>
            <a:pPr marL="228600" indent="-228600">
              <a:buFont typeface="+mj-lt"/>
              <a:buAutoNum type="arabicPeriod"/>
            </a:pPr>
            <a:r>
              <a:rPr lang="en-GB" sz="600" dirty="0" smtClean="0"/>
              <a:t>Using a ruler and a 2-4H pencil, lightly draw straight lines from each corner on shape A and B</a:t>
            </a:r>
          </a:p>
          <a:p>
            <a:pPr marL="228600" indent="-228600">
              <a:buFont typeface="+mj-lt"/>
              <a:buAutoNum type="arabicPeriod"/>
            </a:pPr>
            <a:r>
              <a:rPr lang="en-GB" sz="600" dirty="0" smtClean="0"/>
              <a:t>Select the depth you want your perspective shapes to be and draw the respective parallel lines</a:t>
            </a:r>
          </a:p>
          <a:p>
            <a:pPr marL="228600" indent="-228600">
              <a:buFont typeface="+mj-lt"/>
              <a:buAutoNum type="arabicPeriod"/>
            </a:pPr>
            <a:r>
              <a:rPr lang="en-GB" sz="600" dirty="0" smtClean="0"/>
              <a:t>Use a HB or 2B, go over the line you want to keep</a:t>
            </a:r>
          </a:p>
          <a:p>
            <a:pPr marL="228600" indent="-228600">
              <a:buFont typeface="+mj-lt"/>
              <a:buAutoNum type="arabicPeriod"/>
            </a:pPr>
            <a:r>
              <a:rPr lang="en-GB" sz="600" dirty="0" smtClean="0"/>
              <a:t>Rub out the remaining construction lines to complete your perspective drawing</a:t>
            </a:r>
          </a:p>
          <a:p>
            <a:pPr marL="228600" indent="-228600">
              <a:buFont typeface="+mj-lt"/>
              <a:buAutoNum type="arabicPeriod"/>
            </a:pPr>
            <a:r>
              <a:rPr lang="en-GB" sz="600" dirty="0" smtClean="0"/>
              <a:t>Complete the same for shape C and D. The inside shapes should be considered empty or hollow.</a:t>
            </a:r>
          </a:p>
          <a:p>
            <a:pPr marL="228600" indent="-228600">
              <a:buFont typeface="+mj-lt"/>
              <a:buAutoNum type="arabicPeriod"/>
            </a:pPr>
            <a:r>
              <a:rPr lang="en-GB" sz="600" dirty="0" smtClean="0"/>
              <a:t>Have a go at creating a single point perspective street. You can select and looking into the distance street or a birds-eye city street.</a:t>
            </a:r>
            <a:endParaRPr lang="en-GB" sz="600" b="1" dirty="0"/>
          </a:p>
        </p:txBody>
      </p:sp>
      <p:cxnSp>
        <p:nvCxnSpPr>
          <p:cNvPr id="19" name="Straight Connector 18"/>
          <p:cNvCxnSpPr/>
          <p:nvPr/>
        </p:nvCxnSpPr>
        <p:spPr>
          <a:xfrm rot="8100000" flipH="1">
            <a:off x="4783935" y="3460009"/>
            <a:ext cx="360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2700000" flipH="1">
            <a:off x="4788035" y="3464109"/>
            <a:ext cx="360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38686" y="3571876"/>
            <a:ext cx="714380" cy="369332"/>
          </a:xfrm>
          <a:prstGeom prst="rect">
            <a:avLst/>
          </a:prstGeom>
          <a:noFill/>
        </p:spPr>
        <p:txBody>
          <a:bodyPr wrap="square" rtlCol="0">
            <a:spAutoFit/>
          </a:bodyPr>
          <a:lstStyle/>
          <a:p>
            <a:r>
              <a:rPr lang="en-GB" dirty="0" smtClean="0"/>
              <a:t>VP</a:t>
            </a:r>
            <a:endParaRPr lang="en-GB" dirty="0"/>
          </a:p>
        </p:txBody>
      </p:sp>
      <p:sp>
        <p:nvSpPr>
          <p:cNvPr id="15" name="Right Arrow 14"/>
          <p:cNvSpPr/>
          <p:nvPr/>
        </p:nvSpPr>
        <p:spPr>
          <a:xfrm rot="16200000">
            <a:off x="2202637" y="5250669"/>
            <a:ext cx="1357322" cy="1285884"/>
          </a:xfrm>
          <a:prstGeom prst="right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Snip Diagonal Corner Rectangle 16"/>
          <p:cNvSpPr/>
          <p:nvPr/>
        </p:nvSpPr>
        <p:spPr>
          <a:xfrm>
            <a:off x="5953132" y="5214950"/>
            <a:ext cx="1714512" cy="1357322"/>
          </a:xfrm>
          <a:prstGeom prst="snip2DiagRect">
            <a:avLst>
              <a:gd name="adj1" fmla="val 0"/>
              <a:gd name="adj2" fmla="val 40318"/>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Isosceles Triangle 17"/>
          <p:cNvSpPr/>
          <p:nvPr/>
        </p:nvSpPr>
        <p:spPr>
          <a:xfrm rot="19375891">
            <a:off x="6296131" y="5457396"/>
            <a:ext cx="857256" cy="714380"/>
          </a:xfrm>
          <a:prstGeom prst="triangle">
            <a:avLst>
              <a:gd name="adj" fmla="val 48411"/>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p:cNvSpPr/>
          <p:nvPr/>
        </p:nvSpPr>
        <p:spPr>
          <a:xfrm>
            <a:off x="8378682" y="5529886"/>
            <a:ext cx="720000" cy="72000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Cross 20"/>
          <p:cNvSpPr/>
          <p:nvPr/>
        </p:nvSpPr>
        <p:spPr>
          <a:xfrm>
            <a:off x="7881958" y="5143512"/>
            <a:ext cx="1714512" cy="1500198"/>
          </a:xfrm>
          <a:prstGeom prst="plus">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098" name="Picture 2" descr="http://i.stack.imgur.com/w3nuo.jpg"/>
          <p:cNvPicPr>
            <a:picLocks noChangeAspect="1" noChangeArrowheads="1"/>
          </p:cNvPicPr>
          <p:nvPr/>
        </p:nvPicPr>
        <p:blipFill>
          <a:blip r:embed="rId2"/>
          <a:srcRect/>
          <a:stretch>
            <a:fillRect/>
          </a:stretch>
        </p:blipFill>
        <p:spPr bwMode="auto">
          <a:xfrm>
            <a:off x="7381892" y="428604"/>
            <a:ext cx="1143008" cy="886053"/>
          </a:xfrm>
          <a:prstGeom prst="rect">
            <a:avLst/>
          </a:prstGeom>
          <a:noFill/>
        </p:spPr>
      </p:pic>
      <p:sp>
        <p:nvSpPr>
          <p:cNvPr id="22" name="TextBox 21"/>
          <p:cNvSpPr txBox="1"/>
          <p:nvPr/>
        </p:nvSpPr>
        <p:spPr>
          <a:xfrm>
            <a:off x="166654" y="5072074"/>
            <a:ext cx="214314" cy="230832"/>
          </a:xfrm>
          <a:prstGeom prst="rect">
            <a:avLst/>
          </a:prstGeom>
          <a:noFill/>
        </p:spPr>
        <p:txBody>
          <a:bodyPr wrap="square" rtlCol="0">
            <a:spAutoFit/>
          </a:bodyPr>
          <a:lstStyle/>
          <a:p>
            <a:r>
              <a:rPr lang="en-GB" sz="900" b="1" dirty="0" smtClean="0"/>
              <a:t>A</a:t>
            </a:r>
            <a:endParaRPr lang="en-GB" sz="900" b="1" dirty="0"/>
          </a:p>
        </p:txBody>
      </p:sp>
      <p:sp>
        <p:nvSpPr>
          <p:cNvPr id="23" name="TextBox 22"/>
          <p:cNvSpPr txBox="1"/>
          <p:nvPr/>
        </p:nvSpPr>
        <p:spPr>
          <a:xfrm>
            <a:off x="2309794" y="5357826"/>
            <a:ext cx="214314" cy="230832"/>
          </a:xfrm>
          <a:prstGeom prst="rect">
            <a:avLst/>
          </a:prstGeom>
          <a:noFill/>
        </p:spPr>
        <p:txBody>
          <a:bodyPr wrap="square" rtlCol="0">
            <a:spAutoFit/>
          </a:bodyPr>
          <a:lstStyle/>
          <a:p>
            <a:r>
              <a:rPr lang="en-GB" sz="900" b="1" dirty="0" smtClean="0"/>
              <a:t>B</a:t>
            </a:r>
            <a:endParaRPr lang="en-GB" sz="900" b="1" dirty="0"/>
          </a:p>
        </p:txBody>
      </p:sp>
      <p:pic>
        <p:nvPicPr>
          <p:cNvPr id="4100" name="Picture 4" descr="http://rachelcarter.ca/wp-content/uploads/2012/02/041.jpg"/>
          <p:cNvPicPr>
            <a:picLocks noChangeAspect="1" noChangeArrowheads="1"/>
          </p:cNvPicPr>
          <p:nvPr/>
        </p:nvPicPr>
        <p:blipFill>
          <a:blip r:embed="rId3" cstate="print"/>
          <a:srcRect/>
          <a:stretch>
            <a:fillRect/>
          </a:stretch>
        </p:blipFill>
        <p:spPr bwMode="auto">
          <a:xfrm>
            <a:off x="8596338" y="500042"/>
            <a:ext cx="971504" cy="750708"/>
          </a:xfrm>
          <a:prstGeom prst="rect">
            <a:avLst/>
          </a:prstGeom>
          <a:noFill/>
        </p:spPr>
      </p:pic>
      <p:sp>
        <p:nvSpPr>
          <p:cNvPr id="24" name="TextBox 23"/>
          <p:cNvSpPr txBox="1"/>
          <p:nvPr/>
        </p:nvSpPr>
        <p:spPr>
          <a:xfrm>
            <a:off x="309530" y="266272"/>
            <a:ext cx="1775952" cy="830997"/>
          </a:xfrm>
          <a:prstGeom prst="rect">
            <a:avLst/>
          </a:prstGeom>
          <a:noFill/>
          <a:ln>
            <a:solidFill>
              <a:schemeClr val="bg1"/>
            </a:solidFill>
          </a:ln>
        </p:spPr>
        <p:txBody>
          <a:bodyPr wrap="square" rtlCol="0">
            <a:spAutoFit/>
          </a:bodyPr>
          <a:lstStyle/>
          <a:p>
            <a:r>
              <a:rPr lang="en-GB" sz="800" dirty="0" smtClean="0"/>
              <a:t>                        </a:t>
            </a:r>
            <a:r>
              <a:rPr lang="en-GB" sz="800" u="sng" dirty="0" smtClean="0"/>
              <a:t>Equipment list</a:t>
            </a:r>
          </a:p>
          <a:p>
            <a:pPr>
              <a:buFont typeface="Arial" pitchFamily="34" charset="0"/>
              <a:buChar char="•"/>
            </a:pPr>
            <a:r>
              <a:rPr lang="en-GB" sz="800" dirty="0" smtClean="0"/>
              <a:t>Sharp pencil(s) HB, 2-4B and 2-4H</a:t>
            </a:r>
          </a:p>
          <a:p>
            <a:pPr>
              <a:buFont typeface="Arial" pitchFamily="34" charset="0"/>
              <a:buChar char="•"/>
            </a:pPr>
            <a:r>
              <a:rPr lang="en-GB" sz="800" dirty="0" smtClean="0"/>
              <a:t>Sharpener</a:t>
            </a:r>
          </a:p>
          <a:p>
            <a:pPr>
              <a:buFont typeface="Arial" pitchFamily="34" charset="0"/>
              <a:buChar char="•"/>
            </a:pPr>
            <a:r>
              <a:rPr lang="en-GB" sz="800" dirty="0" smtClean="0"/>
              <a:t>Rubber</a:t>
            </a:r>
          </a:p>
          <a:p>
            <a:pPr>
              <a:buFont typeface="Arial" pitchFamily="34" charset="0"/>
              <a:buChar char="•"/>
            </a:pPr>
            <a:r>
              <a:rPr lang="en-GB" sz="800" dirty="0" smtClean="0"/>
              <a:t>Ruler</a:t>
            </a:r>
          </a:p>
          <a:p>
            <a:pPr>
              <a:buFont typeface="Arial" pitchFamily="34" charset="0"/>
              <a:buChar char="•"/>
            </a:pPr>
            <a:r>
              <a:rPr lang="en-GB" sz="800" dirty="0" smtClean="0"/>
              <a:t>Sharp coloured pencils</a:t>
            </a:r>
            <a:endParaRPr lang="en-GB" sz="800" dirty="0"/>
          </a:p>
        </p:txBody>
      </p:sp>
      <p:sp>
        <p:nvSpPr>
          <p:cNvPr id="27" name="TextBox 26"/>
          <p:cNvSpPr txBox="1"/>
          <p:nvPr/>
        </p:nvSpPr>
        <p:spPr>
          <a:xfrm>
            <a:off x="9310718" y="6357958"/>
            <a:ext cx="214314" cy="230832"/>
          </a:xfrm>
          <a:prstGeom prst="rect">
            <a:avLst/>
          </a:prstGeom>
          <a:noFill/>
        </p:spPr>
        <p:txBody>
          <a:bodyPr wrap="square" rtlCol="0">
            <a:spAutoFit/>
          </a:bodyPr>
          <a:lstStyle/>
          <a:p>
            <a:r>
              <a:rPr lang="en-GB" sz="900" b="1" dirty="0" smtClean="0"/>
              <a:t>D</a:t>
            </a:r>
            <a:endParaRPr lang="en-GB" sz="900" b="1" dirty="0"/>
          </a:p>
        </p:txBody>
      </p:sp>
      <p:sp>
        <p:nvSpPr>
          <p:cNvPr id="28" name="TextBox 27"/>
          <p:cNvSpPr txBox="1"/>
          <p:nvPr/>
        </p:nvSpPr>
        <p:spPr>
          <a:xfrm>
            <a:off x="5881694" y="6286520"/>
            <a:ext cx="214314" cy="230832"/>
          </a:xfrm>
          <a:prstGeom prst="rect">
            <a:avLst/>
          </a:prstGeom>
          <a:noFill/>
        </p:spPr>
        <p:txBody>
          <a:bodyPr wrap="square" rtlCol="0">
            <a:spAutoFit/>
          </a:bodyPr>
          <a:lstStyle/>
          <a:p>
            <a:r>
              <a:rPr lang="en-GB" sz="900" b="1" dirty="0" smtClean="0"/>
              <a:t>C</a:t>
            </a:r>
            <a:endParaRPr lang="en-GB" sz="900" b="1" dirty="0"/>
          </a:p>
        </p:txBody>
      </p:sp>
    </p:spTree>
    <p:extLst>
      <p:ext uri="{BB962C8B-B14F-4D97-AF65-F5344CB8AC3E}">
        <p14:creationId xmlns:p14="http://schemas.microsoft.com/office/powerpoint/2010/main" val="819770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0472" y="188640"/>
            <a:ext cx="9520214" cy="655272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6" name="Title 1"/>
          <p:cNvSpPr>
            <a:spLocks noGrp="1"/>
          </p:cNvSpPr>
          <p:nvPr>
            <p:ph type="title"/>
          </p:nvPr>
        </p:nvSpPr>
        <p:spPr>
          <a:xfrm>
            <a:off x="6431450" y="71414"/>
            <a:ext cx="3593648" cy="526286"/>
          </a:xfrm>
        </p:spPr>
        <p:txBody>
          <a:bodyPr>
            <a:noAutofit/>
          </a:bodyPr>
          <a:lstStyle/>
          <a:p>
            <a:r>
              <a:rPr lang="en-GB" sz="2000" dirty="0" smtClean="0"/>
              <a:t>Crating, A Drawing Method</a:t>
            </a:r>
            <a:endParaRPr lang="en-GB" sz="2000" dirty="0"/>
          </a:p>
        </p:txBody>
      </p:sp>
      <p:pic>
        <p:nvPicPr>
          <p:cNvPr id="2050" name="Picture 2" descr="N:\MR RUTTER\st john houghton\KS4\Year 10\Product Design\Term 3 resource and booklet\crat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7190" y="519092"/>
            <a:ext cx="2663051" cy="40957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57196" y="149655"/>
            <a:ext cx="1775952" cy="461665"/>
          </a:xfrm>
          <a:prstGeom prst="rect">
            <a:avLst/>
          </a:prstGeom>
          <a:noFill/>
          <a:ln>
            <a:solidFill>
              <a:schemeClr val="bg1"/>
            </a:solidFill>
          </a:ln>
        </p:spPr>
        <p:txBody>
          <a:bodyPr wrap="square" rtlCol="0">
            <a:spAutoFit/>
          </a:bodyPr>
          <a:lstStyle/>
          <a:p>
            <a:r>
              <a:rPr lang="en-GB" sz="800" dirty="0" smtClean="0"/>
              <a:t>                        </a:t>
            </a:r>
            <a:r>
              <a:rPr lang="en-GB" sz="800" u="sng" dirty="0" smtClean="0"/>
              <a:t>Equipment list</a:t>
            </a:r>
          </a:p>
          <a:p>
            <a:pPr>
              <a:buFont typeface="Arial" pitchFamily="34" charset="0"/>
              <a:buChar char="•"/>
            </a:pPr>
            <a:r>
              <a:rPr lang="en-GB" sz="800" dirty="0" smtClean="0"/>
              <a:t>Sharp pencil(s) HB, 2-4B and 2-4H</a:t>
            </a:r>
          </a:p>
          <a:p>
            <a:pPr>
              <a:buFont typeface="Arial" pitchFamily="34" charset="0"/>
              <a:buChar char="•"/>
            </a:pPr>
            <a:r>
              <a:rPr lang="en-GB" sz="800" dirty="0" smtClean="0"/>
              <a:t>Sharpener</a:t>
            </a:r>
          </a:p>
        </p:txBody>
      </p:sp>
      <p:pic>
        <p:nvPicPr>
          <p:cNvPr id="1026" name="Picture 2" descr="C:\Users\Aron\AppData\Local\Temp\cratingpreview.jpg"/>
          <p:cNvPicPr>
            <a:picLocks noChangeAspect="1" noChangeArrowheads="1"/>
          </p:cNvPicPr>
          <p:nvPr/>
        </p:nvPicPr>
        <p:blipFill>
          <a:blip r:embed="rId4" cstate="print"/>
          <a:srcRect/>
          <a:stretch>
            <a:fillRect/>
          </a:stretch>
        </p:blipFill>
        <p:spPr bwMode="auto">
          <a:xfrm>
            <a:off x="8382024" y="5429264"/>
            <a:ext cx="1299265" cy="1271576"/>
          </a:xfrm>
          <a:prstGeom prst="rect">
            <a:avLst/>
          </a:prstGeom>
          <a:noFill/>
        </p:spPr>
      </p:pic>
      <p:sp>
        <p:nvSpPr>
          <p:cNvPr id="12" name="TextBox 11"/>
          <p:cNvSpPr txBox="1"/>
          <p:nvPr/>
        </p:nvSpPr>
        <p:spPr>
          <a:xfrm>
            <a:off x="1702720" y="224018"/>
            <a:ext cx="5214974" cy="738664"/>
          </a:xfrm>
          <a:prstGeom prst="rect">
            <a:avLst/>
          </a:prstGeom>
          <a:noFill/>
          <a:ln w="9525">
            <a:solidFill>
              <a:schemeClr val="tx1"/>
            </a:solidFill>
            <a:prstDash val="dash"/>
          </a:ln>
        </p:spPr>
        <p:txBody>
          <a:bodyPr wrap="square" rtlCol="0">
            <a:spAutoFit/>
          </a:bodyPr>
          <a:lstStyle/>
          <a:p>
            <a:r>
              <a:rPr lang="en-GB" sz="600" b="1" dirty="0" smtClean="0"/>
              <a:t>Crating is an advanced drawing technique that allows complex 3D shapes to drawn accurately. The difficulty is getting your head around visualising the construction lines that make up imaginary boxes around the object. These ‘crates’ are used to break the object down into simple shapes helping you draw a proportionate object.</a:t>
            </a:r>
          </a:p>
          <a:p>
            <a:pPr marL="228600" indent="-228600"/>
            <a:endParaRPr lang="en-GB" sz="600" b="1" dirty="0" smtClean="0"/>
          </a:p>
          <a:p>
            <a:pPr marL="228600" indent="-228600">
              <a:buFont typeface="+mj-lt"/>
              <a:buAutoNum type="arabicPeriod"/>
            </a:pPr>
            <a:r>
              <a:rPr lang="en-GB" sz="600" b="1" dirty="0" smtClean="0"/>
              <a:t>Using the crating technique, draw the 1</a:t>
            </a:r>
            <a:r>
              <a:rPr lang="en-GB" sz="600" b="1" baseline="30000" dirty="0" smtClean="0"/>
              <a:t>st</a:t>
            </a:r>
            <a:r>
              <a:rPr lang="en-GB" sz="600" b="1" dirty="0" smtClean="0"/>
              <a:t> gen iPod Shuffle</a:t>
            </a:r>
          </a:p>
          <a:p>
            <a:pPr marL="228600" indent="-228600">
              <a:buFont typeface="+mj-lt"/>
              <a:buAutoNum type="arabicPeriod"/>
            </a:pPr>
            <a:r>
              <a:rPr lang="en-GB" sz="600" b="1" dirty="0" smtClean="0"/>
              <a:t>Develop your crating technique by SKETCHING the 5 shapes at the bottom of the page</a:t>
            </a:r>
          </a:p>
          <a:p>
            <a:pPr marL="228600" indent="-228600">
              <a:buFont typeface="+mj-lt"/>
              <a:buAutoNum type="arabicPeriod"/>
            </a:pPr>
            <a:r>
              <a:rPr lang="en-GB" sz="600" b="1" dirty="0" smtClean="0"/>
              <a:t>Draw one the object on the board using your crating technique</a:t>
            </a:r>
            <a:endParaRPr lang="en-GB" sz="600" b="1" dirty="0"/>
          </a:p>
        </p:txBody>
      </p:sp>
      <p:pic>
        <p:nvPicPr>
          <p:cNvPr id="1031" name="Picture 7" descr="http://www.ipodcasesdirect.com/images/20080407103828.jpg"/>
          <p:cNvPicPr>
            <a:picLocks noChangeAspect="1" noChangeArrowheads="1"/>
          </p:cNvPicPr>
          <p:nvPr/>
        </p:nvPicPr>
        <p:blipFill>
          <a:blip r:embed="rId5">
            <a:clrChange>
              <a:clrFrom>
                <a:srgbClr val="FFFFFF"/>
              </a:clrFrom>
              <a:clrTo>
                <a:srgbClr val="FFFFFF">
                  <a:alpha val="0"/>
                </a:srgbClr>
              </a:clrTo>
            </a:clrChange>
            <a:lum bright="-20000" contrast="10000"/>
          </a:blip>
          <a:srcRect/>
          <a:stretch>
            <a:fillRect/>
          </a:stretch>
        </p:blipFill>
        <p:spPr bwMode="auto">
          <a:xfrm>
            <a:off x="1023910" y="1071546"/>
            <a:ext cx="2428892" cy="2428892"/>
          </a:xfrm>
          <a:prstGeom prst="rect">
            <a:avLst/>
          </a:prstGeom>
          <a:noFill/>
        </p:spPr>
      </p:pic>
      <p:sp>
        <p:nvSpPr>
          <p:cNvPr id="21" name="Rectangle 20"/>
          <p:cNvSpPr/>
          <p:nvPr/>
        </p:nvSpPr>
        <p:spPr>
          <a:xfrm>
            <a:off x="238092" y="604818"/>
            <a:ext cx="1428760" cy="300039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p:cNvGrpSpPr/>
          <p:nvPr/>
        </p:nvGrpSpPr>
        <p:grpSpPr>
          <a:xfrm>
            <a:off x="238092" y="3643314"/>
            <a:ext cx="9429816" cy="1908000"/>
            <a:chOff x="309530" y="3643314"/>
            <a:chExt cx="9615520" cy="1908000"/>
          </a:xfrm>
        </p:grpSpPr>
        <p:sp>
          <p:nvSpPr>
            <p:cNvPr id="22" name="Rectangle 21"/>
            <p:cNvSpPr/>
            <p:nvPr/>
          </p:nvSpPr>
          <p:spPr>
            <a:xfrm>
              <a:off x="309530" y="3643314"/>
              <a:ext cx="1908000" cy="1908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2238356" y="3643314"/>
              <a:ext cx="1908000" cy="1908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4167182" y="3643314"/>
              <a:ext cx="1908000" cy="1908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6096008" y="3643314"/>
              <a:ext cx="1908000" cy="1908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8017050" y="3643314"/>
              <a:ext cx="1908000" cy="1908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35"/>
          <p:cNvGrpSpPr/>
          <p:nvPr/>
        </p:nvGrpSpPr>
        <p:grpSpPr>
          <a:xfrm>
            <a:off x="238092" y="5546670"/>
            <a:ext cx="6357982" cy="1211341"/>
            <a:chOff x="238092" y="5546670"/>
            <a:chExt cx="6357982" cy="1211341"/>
          </a:xfrm>
        </p:grpSpPr>
        <p:pic>
          <p:nvPicPr>
            <p:cNvPr id="1029" name="Picture 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381100" y="5556754"/>
              <a:ext cx="1285884" cy="1186970"/>
            </a:xfrm>
            <a:prstGeom prst="rect">
              <a:avLst/>
            </a:prstGeom>
            <a:noFill/>
            <a:ln w="9525">
              <a:noFill/>
              <a:miter lim="800000"/>
              <a:headEnd/>
              <a:tailEnd/>
            </a:ln>
            <a:effectLst/>
          </p:spPr>
        </p:pic>
        <p:pic>
          <p:nvPicPr>
            <p:cNvPr id="16" name="Picture 5"/>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809860" y="5572140"/>
              <a:ext cx="1234448" cy="1143008"/>
            </a:xfrm>
            <a:prstGeom prst="rect">
              <a:avLst/>
            </a:prstGeom>
            <a:noFill/>
            <a:ln w="9525">
              <a:noFill/>
              <a:miter lim="800000"/>
              <a:headEnd/>
              <a:tailEnd/>
            </a:ln>
            <a:effectLst/>
          </p:spPr>
        </p:pic>
        <p:pic>
          <p:nvPicPr>
            <p:cNvPr id="17" name="Picture 5"/>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38092" y="5624096"/>
              <a:ext cx="1000132" cy="1091052"/>
            </a:xfrm>
            <a:prstGeom prst="rect">
              <a:avLst/>
            </a:prstGeom>
            <a:noFill/>
            <a:ln w="9525">
              <a:noFill/>
              <a:miter lim="800000"/>
              <a:headEnd/>
              <a:tailEnd/>
            </a:ln>
            <a:effectLst/>
          </p:spPr>
        </p:pic>
        <p:pic>
          <p:nvPicPr>
            <p:cNvPr id="18" name="Picture 5"/>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4310058" y="5572140"/>
              <a:ext cx="1094650" cy="1185870"/>
            </a:xfrm>
            <a:prstGeom prst="rect">
              <a:avLst/>
            </a:prstGeom>
            <a:noFill/>
            <a:ln w="9525">
              <a:noFill/>
              <a:miter lim="800000"/>
              <a:headEnd/>
              <a:tailEnd/>
            </a:ln>
            <a:effectLst/>
          </p:spPr>
        </p:pic>
        <p:pic>
          <p:nvPicPr>
            <p:cNvPr id="19" name="Picture 5"/>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5524504" y="5546670"/>
              <a:ext cx="1071570" cy="1211341"/>
            </a:xfrm>
            <a:prstGeom prst="rect">
              <a:avLst/>
            </a:prstGeom>
            <a:noFill/>
            <a:ln w="9525">
              <a:noFill/>
              <a:miter lim="800000"/>
              <a:headEnd/>
              <a:tailEnd/>
            </a:ln>
            <a:effectLst/>
          </p:spPr>
        </p:pic>
        <p:sp>
          <p:nvSpPr>
            <p:cNvPr id="28" name="Rectangle 27"/>
            <p:cNvSpPr/>
            <p:nvPr/>
          </p:nvSpPr>
          <p:spPr>
            <a:xfrm>
              <a:off x="238092" y="5572140"/>
              <a:ext cx="142876"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2309794" y="5786454"/>
              <a:ext cx="428628" cy="2479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2760862" y="5572140"/>
              <a:ext cx="142876"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2452670" y="5972718"/>
              <a:ext cx="214314"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4310058" y="5572140"/>
              <a:ext cx="142876"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5095876" y="5572140"/>
              <a:ext cx="357190"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5238752" y="5643578"/>
              <a:ext cx="142876"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6381760" y="5600190"/>
              <a:ext cx="214314"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Rectangle 36"/>
          <p:cNvSpPr/>
          <p:nvPr/>
        </p:nvSpPr>
        <p:spPr>
          <a:xfrm>
            <a:off x="2914636" y="976295"/>
            <a:ext cx="6753272" cy="26432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204754" y="571480"/>
            <a:ext cx="214314" cy="230832"/>
          </a:xfrm>
          <a:prstGeom prst="rect">
            <a:avLst/>
          </a:prstGeom>
          <a:noFill/>
        </p:spPr>
        <p:txBody>
          <a:bodyPr wrap="square" rtlCol="0">
            <a:spAutoFit/>
          </a:bodyPr>
          <a:lstStyle/>
          <a:p>
            <a:r>
              <a:rPr lang="en-GB" sz="900" dirty="0" smtClean="0"/>
              <a:t>1</a:t>
            </a:r>
            <a:endParaRPr lang="en-GB" sz="900" dirty="0"/>
          </a:p>
        </p:txBody>
      </p:sp>
      <p:sp>
        <p:nvSpPr>
          <p:cNvPr id="39" name="TextBox 38"/>
          <p:cNvSpPr txBox="1"/>
          <p:nvPr/>
        </p:nvSpPr>
        <p:spPr>
          <a:xfrm>
            <a:off x="204754" y="3626796"/>
            <a:ext cx="214314" cy="230832"/>
          </a:xfrm>
          <a:prstGeom prst="rect">
            <a:avLst/>
          </a:prstGeom>
          <a:noFill/>
        </p:spPr>
        <p:txBody>
          <a:bodyPr wrap="square" rtlCol="0">
            <a:spAutoFit/>
          </a:bodyPr>
          <a:lstStyle/>
          <a:p>
            <a:r>
              <a:rPr lang="en-GB" sz="900" dirty="0" smtClean="0"/>
              <a:t>2</a:t>
            </a:r>
            <a:endParaRPr lang="en-GB" sz="900" dirty="0"/>
          </a:p>
        </p:txBody>
      </p:sp>
      <p:sp>
        <p:nvSpPr>
          <p:cNvPr id="40" name="TextBox 39"/>
          <p:cNvSpPr txBox="1"/>
          <p:nvPr/>
        </p:nvSpPr>
        <p:spPr>
          <a:xfrm>
            <a:off x="2871773" y="955015"/>
            <a:ext cx="214314" cy="230832"/>
          </a:xfrm>
          <a:prstGeom prst="rect">
            <a:avLst/>
          </a:prstGeom>
          <a:noFill/>
        </p:spPr>
        <p:txBody>
          <a:bodyPr wrap="square" rtlCol="0">
            <a:spAutoFit/>
          </a:bodyPr>
          <a:lstStyle/>
          <a:p>
            <a:r>
              <a:rPr lang="en-GB" sz="900" dirty="0" smtClean="0"/>
              <a:t>3</a:t>
            </a:r>
            <a:endParaRPr lang="en-GB" sz="900" dirty="0"/>
          </a:p>
        </p:txBody>
      </p:sp>
    </p:spTree>
    <p:extLst>
      <p:ext uri="{BB962C8B-B14F-4D97-AF65-F5344CB8AC3E}">
        <p14:creationId xmlns:p14="http://schemas.microsoft.com/office/powerpoint/2010/main" val="2263488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0472" y="188640"/>
            <a:ext cx="9520214" cy="655272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6" name="Title 1"/>
          <p:cNvSpPr>
            <a:spLocks noGrp="1"/>
          </p:cNvSpPr>
          <p:nvPr>
            <p:ph type="title"/>
          </p:nvPr>
        </p:nvSpPr>
        <p:spPr>
          <a:xfrm>
            <a:off x="6431450" y="71414"/>
            <a:ext cx="3593648" cy="526286"/>
          </a:xfrm>
        </p:spPr>
        <p:txBody>
          <a:bodyPr>
            <a:noAutofit/>
          </a:bodyPr>
          <a:lstStyle/>
          <a:p>
            <a:r>
              <a:rPr lang="en-GB" sz="2000" dirty="0" smtClean="0"/>
              <a:t>Presentation methods</a:t>
            </a:r>
            <a:endParaRPr lang="en-GB" sz="2000" dirty="0"/>
          </a:p>
        </p:txBody>
      </p:sp>
      <p:sp>
        <p:nvSpPr>
          <p:cNvPr id="9" name="TextBox 8"/>
          <p:cNvSpPr txBox="1"/>
          <p:nvPr/>
        </p:nvSpPr>
        <p:spPr>
          <a:xfrm>
            <a:off x="157196" y="149655"/>
            <a:ext cx="1775952" cy="830997"/>
          </a:xfrm>
          <a:prstGeom prst="rect">
            <a:avLst/>
          </a:prstGeom>
          <a:noFill/>
          <a:ln>
            <a:solidFill>
              <a:schemeClr val="bg1"/>
            </a:solidFill>
          </a:ln>
        </p:spPr>
        <p:txBody>
          <a:bodyPr wrap="square" rtlCol="0">
            <a:spAutoFit/>
          </a:bodyPr>
          <a:lstStyle/>
          <a:p>
            <a:r>
              <a:rPr lang="en-GB" sz="800" dirty="0" smtClean="0"/>
              <a:t>                        </a:t>
            </a:r>
            <a:r>
              <a:rPr lang="en-GB" sz="800" u="sng" dirty="0" smtClean="0"/>
              <a:t>Equipment list</a:t>
            </a:r>
          </a:p>
          <a:p>
            <a:pPr>
              <a:buFont typeface="Arial" pitchFamily="34" charset="0"/>
              <a:buChar char="•"/>
            </a:pPr>
            <a:r>
              <a:rPr lang="en-GB" sz="800" dirty="0" smtClean="0"/>
              <a:t>Sharp pencil(s) HB, 2-4B and 2-4H</a:t>
            </a:r>
          </a:p>
          <a:p>
            <a:pPr>
              <a:buFont typeface="Arial" pitchFamily="34" charset="0"/>
              <a:buChar char="•"/>
            </a:pPr>
            <a:r>
              <a:rPr lang="en-GB" sz="800" dirty="0" smtClean="0"/>
              <a:t>Sharpener</a:t>
            </a:r>
          </a:p>
          <a:p>
            <a:pPr>
              <a:buFont typeface="Arial" pitchFamily="34" charset="0"/>
              <a:buChar char="•"/>
            </a:pPr>
            <a:r>
              <a:rPr lang="en-GB" sz="800" dirty="0" smtClean="0"/>
              <a:t>Rubber</a:t>
            </a:r>
          </a:p>
          <a:p>
            <a:pPr>
              <a:buFont typeface="Arial" pitchFamily="34" charset="0"/>
              <a:buChar char="•"/>
            </a:pPr>
            <a:r>
              <a:rPr lang="en-GB" sz="800" dirty="0" smtClean="0"/>
              <a:t>Ruler</a:t>
            </a:r>
          </a:p>
          <a:p>
            <a:pPr>
              <a:buFont typeface="Arial" pitchFamily="34" charset="0"/>
              <a:buChar char="•"/>
            </a:pPr>
            <a:r>
              <a:rPr lang="en-GB" sz="800" dirty="0" smtClean="0"/>
              <a:t>Sharp coloured pencils</a:t>
            </a:r>
            <a:endParaRPr lang="en-GB" sz="800" dirty="0"/>
          </a:p>
        </p:txBody>
      </p:sp>
      <p:sp>
        <p:nvSpPr>
          <p:cNvPr id="12" name="TextBox 11"/>
          <p:cNvSpPr txBox="1"/>
          <p:nvPr/>
        </p:nvSpPr>
        <p:spPr>
          <a:xfrm>
            <a:off x="1702720" y="224018"/>
            <a:ext cx="5214974" cy="738664"/>
          </a:xfrm>
          <a:prstGeom prst="rect">
            <a:avLst/>
          </a:prstGeom>
          <a:noFill/>
          <a:ln w="9525">
            <a:solidFill>
              <a:schemeClr val="tx1"/>
            </a:solidFill>
            <a:prstDash val="dash"/>
          </a:ln>
        </p:spPr>
        <p:txBody>
          <a:bodyPr wrap="square" rtlCol="0">
            <a:spAutoFit/>
          </a:bodyPr>
          <a:lstStyle/>
          <a:p>
            <a:r>
              <a:rPr lang="en-GB" sz="600" b="1" dirty="0" smtClean="0"/>
              <a:t>Below are a number of presentation methods that give design ideas more context and perception.  There are lots of methods to choose from so use the space below to try them out and see what ones suit you best.</a:t>
            </a:r>
          </a:p>
          <a:p>
            <a:endParaRPr lang="en-GB" sz="600" b="1" dirty="0" smtClean="0"/>
          </a:p>
          <a:p>
            <a:pPr marL="228600" indent="-228600">
              <a:buFont typeface="+mj-lt"/>
              <a:buAutoNum type="arabicPeriod"/>
            </a:pPr>
            <a:r>
              <a:rPr lang="en-GB" sz="600" b="1" dirty="0" smtClean="0"/>
              <a:t>Select 3 or 4 of the basic presentation techniques and replicate them</a:t>
            </a:r>
          </a:p>
          <a:p>
            <a:pPr marL="228600" indent="-228600">
              <a:buFont typeface="+mj-lt"/>
              <a:buAutoNum type="arabicPeriod"/>
            </a:pPr>
            <a:r>
              <a:rPr lang="en-GB" sz="600" b="1" dirty="0" smtClean="0"/>
              <a:t>Select your best 2 presentation methods and combine them into 1</a:t>
            </a:r>
          </a:p>
          <a:p>
            <a:pPr marL="228600" indent="-228600">
              <a:buFont typeface="+mj-lt"/>
              <a:buAutoNum type="arabicPeriod"/>
            </a:pPr>
            <a:r>
              <a:rPr lang="en-GB" sz="600" b="1" dirty="0" smtClean="0"/>
              <a:t>Sketch, draw, render and present the last product you made in this subject. Use your newly acquired skills to produce a high quality presentation drawing.</a:t>
            </a:r>
            <a:endParaRPr lang="en-GB" sz="600" b="1" dirty="0"/>
          </a:p>
        </p:txBody>
      </p:sp>
      <p:pic>
        <p:nvPicPr>
          <p:cNvPr id="1028"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902" y="5805636"/>
            <a:ext cx="1224651" cy="1020560"/>
          </a:xfrm>
          <a:prstGeom prst="rect">
            <a:avLst/>
          </a:prstGeom>
          <a:noFill/>
          <a:ln w="9525">
            <a:noFill/>
            <a:miter lim="800000"/>
            <a:headEnd/>
            <a:tailEnd/>
          </a:ln>
          <a:effectLst/>
        </p:spPr>
      </p:pic>
      <p:pic>
        <p:nvPicPr>
          <p:cNvPr id="14"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707014" y="881084"/>
            <a:ext cx="1714512" cy="1825126"/>
          </a:xfrm>
          <a:prstGeom prst="rect">
            <a:avLst/>
          </a:prstGeom>
          <a:noFill/>
          <a:ln w="9525">
            <a:noFill/>
            <a:miter lim="800000"/>
            <a:headEnd/>
            <a:tailEnd/>
          </a:ln>
          <a:effectLst/>
        </p:spPr>
      </p:pic>
      <p:pic>
        <p:nvPicPr>
          <p:cNvPr id="2"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95546" y="6000768"/>
            <a:ext cx="1646321" cy="642942"/>
          </a:xfrm>
          <a:prstGeom prst="rect">
            <a:avLst/>
          </a:prstGeom>
          <a:noFill/>
          <a:ln w="9525">
            <a:noFill/>
            <a:miter lim="800000"/>
            <a:headEnd/>
            <a:tailEnd/>
          </a:ln>
          <a:effectLst/>
        </p:spPr>
      </p:pic>
      <p:pic>
        <p:nvPicPr>
          <p:cNvPr id="13"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8239148" y="500042"/>
            <a:ext cx="1928826" cy="2329782"/>
          </a:xfrm>
          <a:prstGeom prst="rect">
            <a:avLst/>
          </a:prstGeom>
          <a:noFill/>
          <a:ln w="9525">
            <a:noFill/>
            <a:miter lim="800000"/>
            <a:headEnd/>
            <a:tailEnd/>
          </a:ln>
          <a:effectLst/>
        </p:spPr>
      </p:pic>
      <p:pic>
        <p:nvPicPr>
          <p:cNvPr id="15" name="Picture 4"/>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953264" y="381019"/>
            <a:ext cx="1928826" cy="1285884"/>
          </a:xfrm>
          <a:prstGeom prst="rect">
            <a:avLst/>
          </a:prstGeom>
          <a:noFill/>
          <a:ln w="9525">
            <a:noFill/>
            <a:miter lim="800000"/>
            <a:headEnd/>
            <a:tailEnd/>
          </a:ln>
          <a:effectLst/>
        </p:spPr>
      </p:pic>
      <p:pic>
        <p:nvPicPr>
          <p:cNvPr id="16" name="Picture 4"/>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810388" y="1317543"/>
            <a:ext cx="2143140" cy="1488292"/>
          </a:xfrm>
          <a:prstGeom prst="rect">
            <a:avLst/>
          </a:prstGeom>
          <a:noFill/>
          <a:ln w="9525">
            <a:noFill/>
            <a:miter lim="800000"/>
            <a:headEnd/>
            <a:tailEnd/>
          </a:ln>
          <a:effectLst/>
        </p:spPr>
      </p:pic>
      <p:pic>
        <p:nvPicPr>
          <p:cNvPr id="17" name="Picture 4"/>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0" y="3929066"/>
            <a:ext cx="909210" cy="1039097"/>
          </a:xfrm>
          <a:prstGeom prst="rect">
            <a:avLst/>
          </a:prstGeom>
          <a:noFill/>
          <a:ln w="9525">
            <a:noFill/>
            <a:miter lim="800000"/>
            <a:headEnd/>
            <a:tailEnd/>
          </a:ln>
          <a:effectLst/>
        </p:spPr>
      </p:pic>
      <p:pic>
        <p:nvPicPr>
          <p:cNvPr id="18" name="Picture 4"/>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0" y="1896332"/>
            <a:ext cx="909210" cy="1104040"/>
          </a:xfrm>
          <a:prstGeom prst="rect">
            <a:avLst/>
          </a:prstGeom>
          <a:noFill/>
          <a:ln w="9525">
            <a:noFill/>
            <a:miter lim="800000"/>
            <a:headEnd/>
            <a:tailEnd/>
          </a:ln>
          <a:effectLst/>
        </p:spPr>
      </p:pic>
      <p:pic>
        <p:nvPicPr>
          <p:cNvPr id="19" name="Picture 4"/>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206288" y="928670"/>
            <a:ext cx="1071600" cy="1000132"/>
          </a:xfrm>
          <a:prstGeom prst="rect">
            <a:avLst/>
          </a:prstGeom>
          <a:noFill/>
          <a:ln w="9525">
            <a:noFill/>
            <a:miter lim="800000"/>
            <a:headEnd/>
            <a:tailEnd/>
          </a:ln>
          <a:effectLst/>
        </p:spPr>
      </p:pic>
      <p:pic>
        <p:nvPicPr>
          <p:cNvPr id="21" name="Picture 4"/>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166654" y="4857760"/>
            <a:ext cx="714380" cy="1039098"/>
          </a:xfrm>
          <a:prstGeom prst="rect">
            <a:avLst/>
          </a:prstGeom>
          <a:noFill/>
          <a:ln w="9525">
            <a:noFill/>
            <a:miter lim="800000"/>
            <a:headEnd/>
            <a:tailEnd/>
          </a:ln>
          <a:effectLst/>
        </p:spPr>
      </p:pic>
      <p:pic>
        <p:nvPicPr>
          <p:cNvPr id="22" name="Picture 4"/>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238092" y="2928934"/>
            <a:ext cx="649435" cy="1104040"/>
          </a:xfrm>
          <a:prstGeom prst="rect">
            <a:avLst/>
          </a:prstGeom>
          <a:noFill/>
          <a:ln w="9525">
            <a:noFill/>
            <a:miter lim="800000"/>
            <a:headEnd/>
            <a:tailEnd/>
          </a:ln>
          <a:effectLst/>
        </p:spPr>
      </p:pic>
      <p:grpSp>
        <p:nvGrpSpPr>
          <p:cNvPr id="29" name="Group 28"/>
          <p:cNvGrpSpPr/>
          <p:nvPr/>
        </p:nvGrpSpPr>
        <p:grpSpPr>
          <a:xfrm>
            <a:off x="1285809" y="1000108"/>
            <a:ext cx="1214446" cy="5715040"/>
            <a:chOff x="1285809" y="803258"/>
            <a:chExt cx="1214446" cy="5584821"/>
          </a:xfrm>
        </p:grpSpPr>
        <p:sp>
          <p:nvSpPr>
            <p:cNvPr id="24" name="Rectangle 23"/>
            <p:cNvSpPr/>
            <p:nvPr/>
          </p:nvSpPr>
          <p:spPr>
            <a:xfrm>
              <a:off x="1285809" y="803258"/>
              <a:ext cx="1214446" cy="137949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1285809" y="2206603"/>
              <a:ext cx="1214446" cy="137949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285809" y="3603559"/>
              <a:ext cx="1214446" cy="137949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1285809" y="5008587"/>
              <a:ext cx="1214446" cy="137949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TextBox 29"/>
          <p:cNvSpPr txBox="1"/>
          <p:nvPr/>
        </p:nvSpPr>
        <p:spPr>
          <a:xfrm>
            <a:off x="1238224" y="983590"/>
            <a:ext cx="214314" cy="230832"/>
          </a:xfrm>
          <a:prstGeom prst="rect">
            <a:avLst/>
          </a:prstGeom>
          <a:noFill/>
        </p:spPr>
        <p:txBody>
          <a:bodyPr wrap="square" rtlCol="0">
            <a:spAutoFit/>
          </a:bodyPr>
          <a:lstStyle/>
          <a:p>
            <a:r>
              <a:rPr lang="en-GB" sz="900" dirty="0" smtClean="0"/>
              <a:t>1</a:t>
            </a:r>
            <a:endParaRPr lang="en-GB" sz="900" dirty="0"/>
          </a:p>
        </p:txBody>
      </p:sp>
      <p:sp>
        <p:nvSpPr>
          <p:cNvPr id="38" name="Rectangle 37"/>
          <p:cNvSpPr/>
          <p:nvPr/>
        </p:nvSpPr>
        <p:spPr>
          <a:xfrm>
            <a:off x="2547961" y="1000108"/>
            <a:ext cx="1571636" cy="171451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4143329" y="1000108"/>
            <a:ext cx="1571636" cy="171451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2"/>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4667248" y="6000768"/>
            <a:ext cx="1428760" cy="739014"/>
          </a:xfrm>
          <a:prstGeom prst="rect">
            <a:avLst/>
          </a:prstGeom>
          <a:noFill/>
          <a:ln w="9525">
            <a:noFill/>
            <a:miter lim="800000"/>
            <a:headEnd/>
            <a:tailEnd/>
          </a:ln>
          <a:effectLst/>
        </p:spPr>
      </p:pic>
      <p:pic>
        <p:nvPicPr>
          <p:cNvPr id="42" name="Picture 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6524636" y="5878267"/>
            <a:ext cx="1143008" cy="844832"/>
          </a:xfrm>
          <a:prstGeom prst="rect">
            <a:avLst/>
          </a:prstGeom>
          <a:noFill/>
          <a:ln w="9525">
            <a:noFill/>
            <a:miter lim="800000"/>
            <a:headEnd/>
            <a:tailEnd/>
          </a:ln>
          <a:effectLst/>
        </p:spPr>
      </p:pic>
      <p:grpSp>
        <p:nvGrpSpPr>
          <p:cNvPr id="44" name="Group 43"/>
          <p:cNvGrpSpPr/>
          <p:nvPr/>
        </p:nvGrpSpPr>
        <p:grpSpPr>
          <a:xfrm>
            <a:off x="7866056" y="5291402"/>
            <a:ext cx="1849437" cy="1455550"/>
            <a:chOff x="7881958" y="5188160"/>
            <a:chExt cx="1849437" cy="1455550"/>
          </a:xfrm>
        </p:grpSpPr>
        <p:pic>
          <p:nvPicPr>
            <p:cNvPr id="40" name="Picture 2"/>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7881958" y="5715016"/>
              <a:ext cx="1779456" cy="928694"/>
            </a:xfrm>
            <a:prstGeom prst="rect">
              <a:avLst/>
            </a:prstGeom>
            <a:noFill/>
            <a:ln w="9525">
              <a:noFill/>
              <a:miter lim="800000"/>
              <a:headEnd/>
              <a:tailEnd/>
            </a:ln>
            <a:effectLst/>
          </p:spPr>
        </p:pic>
        <p:pic>
          <p:nvPicPr>
            <p:cNvPr id="43" name="Picture 2"/>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8874139" y="5188160"/>
              <a:ext cx="857256" cy="535785"/>
            </a:xfrm>
            <a:prstGeom prst="rect">
              <a:avLst/>
            </a:prstGeom>
            <a:noFill/>
            <a:ln w="9525">
              <a:noFill/>
              <a:miter lim="800000"/>
              <a:headEnd/>
              <a:tailEnd/>
            </a:ln>
            <a:effectLst/>
          </p:spPr>
        </p:pic>
      </p:grpSp>
      <p:sp>
        <p:nvSpPr>
          <p:cNvPr id="45" name="Rectangle 44"/>
          <p:cNvSpPr/>
          <p:nvPr/>
        </p:nvSpPr>
        <p:spPr>
          <a:xfrm>
            <a:off x="2540010" y="2746424"/>
            <a:ext cx="7143800" cy="3143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p:cNvSpPr txBox="1"/>
          <p:nvPr/>
        </p:nvSpPr>
        <p:spPr>
          <a:xfrm>
            <a:off x="2532059" y="952523"/>
            <a:ext cx="214314" cy="230832"/>
          </a:xfrm>
          <a:prstGeom prst="rect">
            <a:avLst/>
          </a:prstGeom>
          <a:noFill/>
        </p:spPr>
        <p:txBody>
          <a:bodyPr wrap="square" rtlCol="0">
            <a:spAutoFit/>
          </a:bodyPr>
          <a:lstStyle/>
          <a:p>
            <a:r>
              <a:rPr lang="en-GB" sz="900" dirty="0" smtClean="0"/>
              <a:t>2</a:t>
            </a:r>
            <a:endParaRPr lang="en-GB" sz="900" dirty="0"/>
          </a:p>
        </p:txBody>
      </p:sp>
      <p:sp>
        <p:nvSpPr>
          <p:cNvPr id="47" name="TextBox 46"/>
          <p:cNvSpPr txBox="1"/>
          <p:nvPr/>
        </p:nvSpPr>
        <p:spPr>
          <a:xfrm>
            <a:off x="2492304" y="2714620"/>
            <a:ext cx="214314" cy="230832"/>
          </a:xfrm>
          <a:prstGeom prst="rect">
            <a:avLst/>
          </a:prstGeom>
          <a:noFill/>
        </p:spPr>
        <p:txBody>
          <a:bodyPr wrap="square" rtlCol="0">
            <a:spAutoFit/>
          </a:bodyPr>
          <a:lstStyle/>
          <a:p>
            <a:r>
              <a:rPr lang="en-GB" sz="900" dirty="0" smtClean="0"/>
              <a:t>3</a:t>
            </a:r>
            <a:endParaRPr lang="en-GB" sz="900" dirty="0"/>
          </a:p>
        </p:txBody>
      </p:sp>
    </p:spTree>
    <p:extLst>
      <p:ext uri="{BB962C8B-B14F-4D97-AF65-F5344CB8AC3E}">
        <p14:creationId xmlns:p14="http://schemas.microsoft.com/office/powerpoint/2010/main" val="2263488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DF070DE10CD54B915A68087733ACA9" ma:contentTypeVersion="12" ma:contentTypeDescription="Create a new document." ma:contentTypeScope="" ma:versionID="35334d934521b457a0dd5a5ce41902dc">
  <xsd:schema xmlns:xsd="http://www.w3.org/2001/XMLSchema" xmlns:xs="http://www.w3.org/2001/XMLSchema" xmlns:p="http://schemas.microsoft.com/office/2006/metadata/properties" xmlns:ns2="7e978d03-c3bd-41e7-b1cf-ad293fec4cd5" xmlns:ns3="dbf6b449-8a8b-42a8-bcd9-614b97a2dc02" targetNamespace="http://schemas.microsoft.com/office/2006/metadata/properties" ma:root="true" ma:fieldsID="0b62e126bff2d695a667c6ecb5fc1e7c" ns2:_="" ns3:_="">
    <xsd:import namespace="7e978d03-c3bd-41e7-b1cf-ad293fec4cd5"/>
    <xsd:import namespace="dbf6b449-8a8b-42a8-bcd9-614b97a2dc0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978d03-c3bd-41e7-b1cf-ad293fec4c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f6b449-8a8b-42a8-bcd9-614b97a2dc0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530848-4525-4B41-9E4D-BEE847EB1D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978d03-c3bd-41e7-b1cf-ad293fec4cd5"/>
    <ds:schemaRef ds:uri="dbf6b449-8a8b-42a8-bcd9-614b97a2dc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A2132-AC8C-4B98-A44D-AB23E20FD64D}">
  <ds:schemaRefs>
    <ds:schemaRef ds:uri="http://schemas.microsoft.com/office/2006/documentManagement/types"/>
    <ds:schemaRef ds:uri="http://purl.org/dc/dcmitype/"/>
    <ds:schemaRef ds:uri="7e978d03-c3bd-41e7-b1cf-ad293fec4cd5"/>
    <ds:schemaRef ds:uri="http://www.w3.org/XML/1998/namespace"/>
    <ds:schemaRef ds:uri="dbf6b449-8a8b-42a8-bcd9-614b97a2dc02"/>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40E782BA-2D69-4CB9-B58A-7F7815A633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1588</Words>
  <Application>Microsoft Office PowerPoint</Application>
  <PresentationFormat>A4 Paper (210x297 mm)</PresentationFormat>
  <Paragraphs>191</Paragraphs>
  <Slides>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Arial Black</vt:lpstr>
      <vt:lpstr>Calibri</vt:lpstr>
      <vt:lpstr>Office Theme</vt:lpstr>
      <vt:lpstr>PowerPoint Presentation</vt:lpstr>
      <vt:lpstr>Shading, Rendering and Texture</vt:lpstr>
      <vt:lpstr>PowerPoint Presentation</vt:lpstr>
      <vt:lpstr>PowerPoint Presentation</vt:lpstr>
      <vt:lpstr>Single Point Perspective</vt:lpstr>
      <vt:lpstr>Crating, A Drawing Method</vt:lpstr>
      <vt:lpstr>Presentation methods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2012-03-26T20:00:37Z</dcterms:created>
  <dcterms:modified xsi:type="dcterms:W3CDTF">2020-03-19T09:58:30Z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0x01010032DF070DE10CD54B915A68087733ACA9</vt:lpwstr>
  </property>
</Properties>
</file>