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s K Herbert" initials="MKH" lastIdx="1" clrIdx="0">
    <p:extLst>
      <p:ext uri="{19B8F6BF-5375-455C-9EA6-DF929625EA0E}">
        <p15:presenceInfo xmlns:p15="http://schemas.microsoft.com/office/powerpoint/2012/main" userId="S-1-5-21-3838226844-1322739223-159753487-261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46F9-E1DE-4025-9932-6AB278035B5D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4AF4-CF24-42F6-BA6B-13127432C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81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46F9-E1DE-4025-9932-6AB278035B5D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4AF4-CF24-42F6-BA6B-13127432C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0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46F9-E1DE-4025-9932-6AB278035B5D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4AF4-CF24-42F6-BA6B-13127432C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27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46F9-E1DE-4025-9932-6AB278035B5D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4AF4-CF24-42F6-BA6B-13127432C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46F9-E1DE-4025-9932-6AB278035B5D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4AF4-CF24-42F6-BA6B-13127432C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2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46F9-E1DE-4025-9932-6AB278035B5D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4AF4-CF24-42F6-BA6B-13127432C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6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46F9-E1DE-4025-9932-6AB278035B5D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4AF4-CF24-42F6-BA6B-13127432C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70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46F9-E1DE-4025-9932-6AB278035B5D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4AF4-CF24-42F6-BA6B-13127432C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78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46F9-E1DE-4025-9932-6AB278035B5D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4AF4-CF24-42F6-BA6B-13127432C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32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46F9-E1DE-4025-9932-6AB278035B5D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4AF4-CF24-42F6-BA6B-13127432C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19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46F9-E1DE-4025-9932-6AB278035B5D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4AF4-CF24-42F6-BA6B-13127432C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346F9-E1DE-4025-9932-6AB278035B5D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34AF4-CF24-42F6-BA6B-13127432C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3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18" Type="http://schemas.openxmlformats.org/officeDocument/2006/relationships/image" Target="../media/image13.png"/><Relationship Id="rId26" Type="http://schemas.microsoft.com/office/2007/relationships/hdphoto" Target="../media/hdphoto8.wdp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34" Type="http://schemas.microsoft.com/office/2007/relationships/hdphoto" Target="../media/hdphoto1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4.wdp"/><Relationship Id="rId25" Type="http://schemas.openxmlformats.org/officeDocument/2006/relationships/image" Target="../media/image17.png"/><Relationship Id="rId33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4.jpe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microsoft.com/office/2007/relationships/hdphoto" Target="../media/hdphoto7.wdp"/><Relationship Id="rId32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23" Type="http://schemas.openxmlformats.org/officeDocument/2006/relationships/image" Target="../media/image16.png"/><Relationship Id="rId28" Type="http://schemas.openxmlformats.org/officeDocument/2006/relationships/image" Target="../media/image19.png"/><Relationship Id="rId36" Type="http://schemas.microsoft.com/office/2007/relationships/hdphoto" Target="../media/hdphoto12.wdp"/><Relationship Id="rId10" Type="http://schemas.openxmlformats.org/officeDocument/2006/relationships/image" Target="../media/image8.png"/><Relationship Id="rId19" Type="http://schemas.microsoft.com/office/2007/relationships/hdphoto" Target="../media/hdphoto5.wdp"/><Relationship Id="rId31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microsoft.com/office/2007/relationships/hdphoto" Target="../media/hdphoto6.wdp"/><Relationship Id="rId27" Type="http://schemas.openxmlformats.org/officeDocument/2006/relationships/image" Target="../media/image18.png"/><Relationship Id="rId30" Type="http://schemas.microsoft.com/office/2007/relationships/hdphoto" Target="../media/hdphoto9.wdp"/><Relationship Id="rId35" Type="http://schemas.openxmlformats.org/officeDocument/2006/relationships/image" Target="../media/image23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1600E02-F9D0-49C4-BFC4-5892ECE12373}"/>
              </a:ext>
            </a:extLst>
          </p:cNvPr>
          <p:cNvGrpSpPr/>
          <p:nvPr/>
        </p:nvGrpSpPr>
        <p:grpSpPr>
          <a:xfrm>
            <a:off x="1043046" y="2159836"/>
            <a:ext cx="4771907" cy="6424531"/>
            <a:chOff x="492443" y="2118995"/>
            <a:chExt cx="5873116" cy="790711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9A51BBE-D69B-4E93-AA7D-33306CD82A1A}"/>
                </a:ext>
              </a:extLst>
            </p:cNvPr>
            <p:cNvGrpSpPr/>
            <p:nvPr/>
          </p:nvGrpSpPr>
          <p:grpSpPr>
            <a:xfrm>
              <a:off x="492443" y="2118995"/>
              <a:ext cx="5873116" cy="7907115"/>
              <a:chOff x="0" y="12814"/>
              <a:chExt cx="5873810" cy="7908269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6" name="Block Arc 15">
                <a:extLst>
                  <a:ext uri="{FF2B5EF4-FFF2-40B4-BE49-F238E27FC236}">
                    <a16:creationId xmlns:a16="http://schemas.microsoft.com/office/drawing/2014/main" id="{F9A4C65A-77AF-D444-B52E-87C937A7CC66}"/>
                  </a:ext>
                </a:extLst>
              </p:cNvPr>
              <p:cNvSpPr/>
              <p:nvPr/>
            </p:nvSpPr>
            <p:spPr>
              <a:xfrm rot="16200000">
                <a:off x="-125717" y="3117899"/>
                <a:ext cx="1977371" cy="1725938"/>
              </a:xfrm>
              <a:prstGeom prst="blockArc">
                <a:avLst>
                  <a:gd name="adj1" fmla="val 10800000"/>
                  <a:gd name="adj2" fmla="val 156513"/>
                  <a:gd name="adj3" fmla="val 28217"/>
                </a:avLst>
              </a:prstGeom>
              <a:gradFill>
                <a:gsLst>
                  <a:gs pos="3540">
                    <a:srgbClr val="FFFF00"/>
                  </a:gs>
                  <a:gs pos="33000">
                    <a:srgbClr val="FFFF00"/>
                  </a:gs>
                  <a:gs pos="58000">
                    <a:srgbClr val="FFFF00"/>
                  </a:gs>
                  <a:gs pos="76000">
                    <a:srgbClr val="92D05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520" tIns="22761" rIns="45520" bIns="22761" rtlCol="0" anchor="ctr"/>
              <a:lstStyle/>
              <a:p>
                <a:endParaRPr lang="en-GB" sz="1463"/>
              </a:p>
            </p:txBody>
          </p:sp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F9A4C65A-77AF-D444-B52E-87C937A7CC66}"/>
                  </a:ext>
                </a:extLst>
              </p:cNvPr>
              <p:cNvSpPr/>
              <p:nvPr/>
            </p:nvSpPr>
            <p:spPr>
              <a:xfrm rot="5400000">
                <a:off x="4054089" y="1640058"/>
                <a:ext cx="1940802" cy="1698641"/>
              </a:xfrm>
              <a:prstGeom prst="blockArc">
                <a:avLst>
                  <a:gd name="adj1" fmla="val 10800000"/>
                  <a:gd name="adj2" fmla="val 156513"/>
                  <a:gd name="adj3" fmla="val 28217"/>
                </a:avLst>
              </a:prstGeom>
              <a:gradFill>
                <a:gsLst>
                  <a:gs pos="3540">
                    <a:srgbClr val="FFFF00"/>
                  </a:gs>
                  <a:gs pos="33000">
                    <a:srgbClr val="FFFF00"/>
                  </a:gs>
                  <a:gs pos="58000">
                    <a:srgbClr val="FFFF00"/>
                  </a:gs>
                  <a:gs pos="76000">
                    <a:srgbClr val="FFC00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520" tIns="22761" rIns="45520" bIns="22761" rtlCol="0" anchor="ctr"/>
              <a:lstStyle/>
              <a:p>
                <a:endParaRPr lang="en-GB" sz="1463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61D24CC-941E-4C47-B0EC-E144352A4A74}"/>
                  </a:ext>
                </a:extLst>
              </p:cNvPr>
              <p:cNvSpPr/>
              <p:nvPr/>
            </p:nvSpPr>
            <p:spPr>
              <a:xfrm>
                <a:off x="836308" y="7442323"/>
                <a:ext cx="4667250" cy="478504"/>
              </a:xfrm>
              <a:prstGeom prst="rect">
                <a:avLst/>
              </a:prstGeom>
              <a:solidFill>
                <a:srgbClr val="CC00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520" tIns="22761" rIns="45520" bIns="22761" rtlCol="0" anchor="ctr"/>
              <a:lstStyle/>
              <a:p>
                <a:r>
                  <a:rPr lang="en-GB" sz="4388" b="1" dirty="0"/>
                  <a:t>- - - - - - - - - - - - </a:t>
                </a:r>
              </a:p>
            </p:txBody>
          </p:sp>
          <p:sp>
            <p:nvSpPr>
              <p:cNvPr id="19" name="Block Arc 18">
                <a:extLst>
                  <a:ext uri="{FF2B5EF4-FFF2-40B4-BE49-F238E27FC236}">
                    <a16:creationId xmlns:a16="http://schemas.microsoft.com/office/drawing/2014/main" id="{F9A4C65A-77AF-D444-B52E-87C937A7CC66}"/>
                  </a:ext>
                </a:extLst>
              </p:cNvPr>
              <p:cNvSpPr/>
              <p:nvPr/>
            </p:nvSpPr>
            <p:spPr>
              <a:xfrm rot="16200000">
                <a:off x="-68567" y="6085922"/>
                <a:ext cx="1971697" cy="1698625"/>
              </a:xfrm>
              <a:prstGeom prst="blockArc">
                <a:avLst>
                  <a:gd name="adj1" fmla="val 10800000"/>
                  <a:gd name="adj2" fmla="val 156513"/>
                  <a:gd name="adj3" fmla="val 28217"/>
                </a:avLst>
              </a:prstGeom>
              <a:gradFill flip="none" rotWithShape="1">
                <a:gsLst>
                  <a:gs pos="33000">
                    <a:srgbClr val="00B0F0"/>
                  </a:gs>
                  <a:gs pos="58000">
                    <a:srgbClr val="00B0F0"/>
                  </a:gs>
                  <a:gs pos="76000">
                    <a:srgbClr val="CC00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520" tIns="22761" rIns="45520" bIns="22761" rtlCol="0" anchor="ctr"/>
              <a:lstStyle/>
              <a:p>
                <a:endParaRPr lang="en-GB" sz="4388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EE221F3-E29A-7E44-BA3E-4DDEF353168D}"/>
                  </a:ext>
                </a:extLst>
              </p:cNvPr>
              <p:cNvSpPr/>
              <p:nvPr/>
            </p:nvSpPr>
            <p:spPr>
              <a:xfrm>
                <a:off x="931558" y="5952849"/>
                <a:ext cx="4029623" cy="48895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520" tIns="22761" rIns="45520" bIns="22761" rtlCol="0" anchor="ctr"/>
              <a:lstStyle/>
              <a:p>
                <a:r>
                  <a:rPr lang="en-GB" sz="4388" dirty="0">
                    <a:solidFill>
                      <a:schemeClr val="bg1"/>
                    </a:solidFill>
                  </a:rPr>
                  <a:t>- - - - - - - - - - -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BA4EACD-79B2-9047-926C-4179677F6DF3}"/>
                  </a:ext>
                </a:extLst>
              </p:cNvPr>
              <p:cNvSpPr/>
              <p:nvPr/>
            </p:nvSpPr>
            <p:spPr>
              <a:xfrm>
                <a:off x="836308" y="4474952"/>
                <a:ext cx="4176395" cy="49410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520" tIns="22761" rIns="45520" bIns="22761" rtlCol="0" anchor="ctr"/>
              <a:lstStyle/>
              <a:p>
                <a:r>
                  <a:rPr lang="en-GB" sz="4388" dirty="0">
                    <a:solidFill>
                      <a:schemeClr val="bg1"/>
                    </a:solidFill>
                  </a:rPr>
                  <a:t>- - - - - - - - - - -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B6ECEE5-8B0A-BE49-88D6-380CCB5771D4}"/>
                  </a:ext>
                </a:extLst>
              </p:cNvPr>
              <p:cNvSpPr/>
              <p:nvPr/>
            </p:nvSpPr>
            <p:spPr>
              <a:xfrm>
                <a:off x="931557" y="1518978"/>
                <a:ext cx="4132360" cy="47289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520" tIns="22761" rIns="45520" bIns="22761" rtlCol="0" anchor="ctr"/>
              <a:lstStyle/>
              <a:p>
                <a:r>
                  <a:rPr lang="en-GB" sz="4388" dirty="0">
                    <a:solidFill>
                      <a:schemeClr val="bg1"/>
                    </a:solidFill>
                  </a:rPr>
                  <a:t>- - - - - - - - - - -</a:t>
                </a:r>
              </a:p>
            </p:txBody>
          </p:sp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F9A4C65A-77AF-D444-B52E-87C937A7CC66}"/>
                  </a:ext>
                </a:extLst>
              </p:cNvPr>
              <p:cNvSpPr/>
              <p:nvPr/>
            </p:nvSpPr>
            <p:spPr>
              <a:xfrm rot="16200000">
                <a:off x="26683" y="151879"/>
                <a:ext cx="1976755" cy="1698625"/>
              </a:xfrm>
              <a:prstGeom prst="blockArc">
                <a:avLst>
                  <a:gd name="adj1" fmla="val 10800000"/>
                  <a:gd name="adj2" fmla="val 156513"/>
                  <a:gd name="adj3" fmla="val 28217"/>
                </a:avLst>
              </a:prstGeom>
              <a:gradFill>
                <a:gsLst>
                  <a:gs pos="3540">
                    <a:srgbClr val="FF0000"/>
                  </a:gs>
                  <a:gs pos="33000">
                    <a:srgbClr val="FF0000"/>
                  </a:gs>
                  <a:gs pos="58000">
                    <a:srgbClr val="FFC000"/>
                  </a:gs>
                  <a:gs pos="76000">
                    <a:srgbClr val="FFC00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520" tIns="22761" rIns="45520" bIns="22761" rtlCol="0" anchor="ctr"/>
              <a:lstStyle/>
              <a:p>
                <a:endParaRPr lang="en-GB" sz="1463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CB39D4-AD12-0B45-8E85-C9D1845FD3AE}"/>
                  </a:ext>
                </a:extLst>
              </p:cNvPr>
              <p:cNvSpPr/>
              <p:nvPr/>
            </p:nvSpPr>
            <p:spPr>
              <a:xfrm>
                <a:off x="931558" y="13810"/>
                <a:ext cx="4587765" cy="4813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520" tIns="22761" rIns="45520" bIns="22761" rtlCol="0" anchor="ctr"/>
              <a:lstStyle/>
              <a:p>
                <a:r>
                  <a:rPr lang="en-GB" sz="4388" dirty="0">
                    <a:solidFill>
                      <a:schemeClr val="bg1"/>
                    </a:solidFill>
                  </a:rPr>
                  <a:t>- - - - - - - - - -</a:t>
                </a:r>
              </a:p>
            </p:txBody>
          </p:sp>
          <p:sp>
            <p:nvSpPr>
              <p:cNvPr id="25" name="Block Arc 24">
                <a:extLst>
                  <a:ext uri="{FF2B5EF4-FFF2-40B4-BE49-F238E27FC236}">
                    <a16:creationId xmlns:a16="http://schemas.microsoft.com/office/drawing/2014/main" id="{F9A4C65A-77AF-D444-B52E-87C937A7CC66}"/>
                  </a:ext>
                </a:extLst>
              </p:cNvPr>
              <p:cNvSpPr/>
              <p:nvPr/>
            </p:nvSpPr>
            <p:spPr>
              <a:xfrm rot="5400000">
                <a:off x="3970033" y="4600575"/>
                <a:ext cx="1985220" cy="1737995"/>
              </a:xfrm>
              <a:prstGeom prst="blockArc">
                <a:avLst>
                  <a:gd name="adj1" fmla="val 10800000"/>
                  <a:gd name="adj2" fmla="val 156513"/>
                  <a:gd name="adj3" fmla="val 28217"/>
                </a:avLst>
              </a:prstGeom>
              <a:gradFill>
                <a:gsLst>
                  <a:gs pos="3540">
                    <a:srgbClr val="00B0F0"/>
                  </a:gs>
                  <a:gs pos="33000">
                    <a:srgbClr val="00B0F0"/>
                  </a:gs>
                  <a:gs pos="58000">
                    <a:srgbClr val="00B0F0"/>
                  </a:gs>
                  <a:gs pos="76000">
                    <a:srgbClr val="92D05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520" tIns="22761" rIns="45520" bIns="22761" rtlCol="0" anchor="ctr"/>
              <a:lstStyle/>
              <a:p>
                <a:endParaRPr lang="en-GB" sz="1463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2D70675-6DD9-4902-9FE2-F777E11FDC39}"/>
                </a:ext>
              </a:extLst>
            </p:cNvPr>
            <p:cNvSpPr/>
            <p:nvPr/>
          </p:nvSpPr>
          <p:spPr>
            <a:xfrm>
              <a:off x="1349692" y="5084674"/>
              <a:ext cx="4158615" cy="48006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520" tIns="22761" rIns="45520" bIns="22761" rtlCol="0" anchor="ctr"/>
            <a:lstStyle/>
            <a:p>
              <a:r>
                <a:rPr lang="en-GB" sz="4388" dirty="0">
                  <a:solidFill>
                    <a:schemeClr val="bg1"/>
                  </a:solidFill>
                </a:rPr>
                <a:t>- - - - - - - - - - -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4646B87-656E-4D42-B41B-785956DDC60D}"/>
              </a:ext>
            </a:extLst>
          </p:cNvPr>
          <p:cNvSpPr txBox="1"/>
          <p:nvPr/>
        </p:nvSpPr>
        <p:spPr>
          <a:xfrm>
            <a:off x="838199" y="99957"/>
            <a:ext cx="5181599" cy="992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925" b="1" dirty="0"/>
              <a:t>PSHE &amp; RSE Road Story</a:t>
            </a:r>
            <a:br>
              <a:rPr lang="en-GB" sz="1463" dirty="0"/>
            </a:br>
            <a:r>
              <a:rPr lang="en-GB" sz="1463" dirty="0"/>
              <a:t>Personal Development</a:t>
            </a:r>
          </a:p>
          <a:p>
            <a:endParaRPr lang="en-GB" sz="1463" dirty="0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EA31EDF3-DC80-4D5E-91E7-4E88B85A37F0}"/>
              </a:ext>
            </a:extLst>
          </p:cNvPr>
          <p:cNvSpPr/>
          <p:nvPr/>
        </p:nvSpPr>
        <p:spPr>
          <a:xfrm>
            <a:off x="1257189" y="7258193"/>
            <a:ext cx="1143001" cy="1014425"/>
          </a:xfrm>
          <a:prstGeom prst="flowChartConnector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>
                <a:solidFill>
                  <a:schemeClr val="accent6">
                    <a:lumMod val="50000"/>
                  </a:schemeClr>
                </a:solidFill>
              </a:rPr>
              <a:t>Year 7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F788EF56-0949-418B-8C8A-CBD1CFA96EB7}"/>
              </a:ext>
            </a:extLst>
          </p:cNvPr>
          <p:cNvSpPr/>
          <p:nvPr/>
        </p:nvSpPr>
        <p:spPr>
          <a:xfrm>
            <a:off x="4483257" y="6079751"/>
            <a:ext cx="1143001" cy="1014425"/>
          </a:xfrm>
          <a:prstGeom prst="flowChartConnecto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>
                <a:solidFill>
                  <a:schemeClr val="accent6">
                    <a:lumMod val="50000"/>
                  </a:schemeClr>
                </a:solidFill>
              </a:rPr>
              <a:t>Year 8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1517D10A-5861-4870-91F1-E27A5BC07B97}"/>
              </a:ext>
            </a:extLst>
          </p:cNvPr>
          <p:cNvSpPr/>
          <p:nvPr/>
        </p:nvSpPr>
        <p:spPr>
          <a:xfrm>
            <a:off x="1186047" y="4881072"/>
            <a:ext cx="1143001" cy="1014425"/>
          </a:xfrm>
          <a:prstGeom prst="flowChartConnecto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chemeClr val="accent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>
                <a:solidFill>
                  <a:schemeClr val="accent6">
                    <a:lumMod val="50000"/>
                  </a:schemeClr>
                </a:solidFill>
              </a:rPr>
              <a:t>Year 9</a:t>
            </a: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1A8B7D11-8211-4666-ABE9-F6052B4D5412}"/>
              </a:ext>
            </a:extLst>
          </p:cNvPr>
          <p:cNvSpPr/>
          <p:nvPr/>
        </p:nvSpPr>
        <p:spPr>
          <a:xfrm>
            <a:off x="4502029" y="3640287"/>
            <a:ext cx="1143001" cy="1014425"/>
          </a:xfrm>
          <a:prstGeom prst="flowChartConnector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>
                <a:solidFill>
                  <a:schemeClr val="accent6">
                    <a:lumMod val="50000"/>
                  </a:schemeClr>
                </a:solidFill>
              </a:rPr>
              <a:t>Year 10</a:t>
            </a: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83394A9B-9F48-4F93-888B-A8DCFF5B6443}"/>
              </a:ext>
            </a:extLst>
          </p:cNvPr>
          <p:cNvSpPr/>
          <p:nvPr/>
        </p:nvSpPr>
        <p:spPr>
          <a:xfrm>
            <a:off x="1325327" y="2458654"/>
            <a:ext cx="1143001" cy="1014425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>
                <a:solidFill>
                  <a:schemeClr val="accent6">
                    <a:lumMod val="50000"/>
                  </a:schemeClr>
                </a:solidFill>
              </a:rPr>
              <a:t>Year 11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5D9A068-42B8-4420-B65B-615FFA824B8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3" r="15428"/>
          <a:stretch/>
        </p:blipFill>
        <p:spPr bwMode="auto">
          <a:xfrm>
            <a:off x="2975080" y="1147351"/>
            <a:ext cx="1006682" cy="606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PSHE and RSE : Gloucestershire Healthy Living and Learning">
            <a:extLst>
              <a:ext uri="{FF2B5EF4-FFF2-40B4-BE49-F238E27FC236}">
                <a16:creationId xmlns:a16="http://schemas.microsoft.com/office/drawing/2014/main" id="{74524D12-E161-4237-8067-E568456F2F82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63" b="89691" l="9653" r="89961">
                        <a14:foregroundMark x1="73359" y1="8763" x2="67954" y2="11856"/>
                        <a14:backgroundMark x1="53668" y1="30412" x2="55598" y2="28866"/>
                        <a14:backgroundMark x1="58687" y1="45361" x2="58687" y2="45361"/>
                        <a14:backgroundMark x1="50193" y1="50515" x2="50193" y2="50515"/>
                        <a14:backgroundMark x1="44015" y1="36082" x2="44015" y2="36082"/>
                        <a14:backgroundMark x1="43629" y1="59278" x2="43629" y2="59278"/>
                        <a14:backgroundMark x1="53282" y1="68041" x2="53282" y2="68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91" y="5002110"/>
            <a:ext cx="1206248" cy="88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SHE - Bishopton PRU">
            <a:extLst>
              <a:ext uri="{FF2B5EF4-FFF2-40B4-BE49-F238E27FC236}">
                <a16:creationId xmlns:a16="http://schemas.microsoft.com/office/drawing/2014/main" id="{9D593025-7E32-4225-8142-AAA56AB75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47" y="2105611"/>
            <a:ext cx="1126982" cy="504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73745AA0-87A8-4AD6-8061-1266A0C9E5C1}"/>
              </a:ext>
            </a:extLst>
          </p:cNvPr>
          <p:cNvGrpSpPr/>
          <p:nvPr/>
        </p:nvGrpSpPr>
        <p:grpSpPr>
          <a:xfrm>
            <a:off x="939453" y="8709585"/>
            <a:ext cx="4974830" cy="1048969"/>
            <a:chOff x="364942" y="10719487"/>
            <a:chExt cx="6122868" cy="1291039"/>
          </a:xfrm>
        </p:grpSpPr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1AD064B1-4EB0-4264-ABF6-A59B5DACF9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42" y="10719487"/>
              <a:ext cx="1732130" cy="526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8A773DE-6DBD-472B-A8CF-0C8DAEBB5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294" y="10723987"/>
              <a:ext cx="1714335" cy="521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A560FF93-B54A-4259-B3D2-473B97BE0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929" y="10728834"/>
              <a:ext cx="1726881" cy="521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5EB07230-1849-4E36-BC70-2BEAC1965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04" y="11474098"/>
              <a:ext cx="1717323" cy="521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7328D2C7-D6A9-4070-9C00-6679464C04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335" y="11489452"/>
              <a:ext cx="1717323" cy="52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8">
              <a:extLst>
                <a:ext uri="{FF2B5EF4-FFF2-40B4-BE49-F238E27FC236}">
                  <a16:creationId xmlns:a16="http://schemas.microsoft.com/office/drawing/2014/main" id="{34AE5F97-8969-4905-AF70-7646BF351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205" y="11474097"/>
              <a:ext cx="1728191" cy="521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A4F7847-064D-4F9B-AFFB-C80F177CA69E}"/>
              </a:ext>
            </a:extLst>
          </p:cNvPr>
          <p:cNvSpPr txBox="1"/>
          <p:nvPr/>
        </p:nvSpPr>
        <p:spPr>
          <a:xfrm>
            <a:off x="4787834" y="7783479"/>
            <a:ext cx="738321" cy="59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Friends, Respect &amp; Relationships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D4B0398-1F59-463A-978B-0CD6CE60CBC1}"/>
              </a:ext>
            </a:extLst>
          </p:cNvPr>
          <p:cNvSpPr txBox="1"/>
          <p:nvPr/>
        </p:nvSpPr>
        <p:spPr>
          <a:xfrm>
            <a:off x="2902184" y="7845536"/>
            <a:ext cx="738321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Managing Change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EFBBA28-CEA0-4331-B3F3-290315E6D53A}"/>
              </a:ext>
            </a:extLst>
          </p:cNvPr>
          <p:cNvSpPr txBox="1"/>
          <p:nvPr/>
        </p:nvSpPr>
        <p:spPr>
          <a:xfrm>
            <a:off x="3660079" y="7866113"/>
            <a:ext cx="738321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Politics &amp; Parliament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0E48B33-E2AC-43B5-9C6F-5D570A80DE24}"/>
              </a:ext>
            </a:extLst>
          </p:cNvPr>
          <p:cNvSpPr txBox="1"/>
          <p:nvPr/>
        </p:nvSpPr>
        <p:spPr>
          <a:xfrm>
            <a:off x="672045" y="8191202"/>
            <a:ext cx="738321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Online &amp; Social Media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DCE1FCC-5C1D-43D0-93C7-EDA24D20E716}"/>
              </a:ext>
            </a:extLst>
          </p:cNvPr>
          <p:cNvSpPr txBox="1"/>
          <p:nvPr/>
        </p:nvSpPr>
        <p:spPr>
          <a:xfrm>
            <a:off x="848524" y="1838539"/>
            <a:ext cx="1411954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Tolerance of those of different faiths &amp; beliefs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80E2C09-DDDB-4720-840E-8E8A715AE92A}"/>
              </a:ext>
            </a:extLst>
          </p:cNvPr>
          <p:cNvSpPr txBox="1"/>
          <p:nvPr/>
        </p:nvSpPr>
        <p:spPr>
          <a:xfrm>
            <a:off x="1643133" y="1311437"/>
            <a:ext cx="738321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Democracy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DBA680-DF88-4881-A25E-79E41E6852FC}"/>
              </a:ext>
            </a:extLst>
          </p:cNvPr>
          <p:cNvSpPr txBox="1"/>
          <p:nvPr/>
        </p:nvSpPr>
        <p:spPr>
          <a:xfrm>
            <a:off x="1469756" y="1562858"/>
            <a:ext cx="920589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The Rule of Law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7B902C-B6A4-4185-8883-0D011E512810}"/>
              </a:ext>
            </a:extLst>
          </p:cNvPr>
          <p:cNvSpPr txBox="1"/>
          <p:nvPr/>
        </p:nvSpPr>
        <p:spPr>
          <a:xfrm>
            <a:off x="1549994" y="1008571"/>
            <a:ext cx="1006682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Individual Liberty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5B5E51-A462-4705-95A7-83A91530E137}"/>
              </a:ext>
            </a:extLst>
          </p:cNvPr>
          <p:cNvSpPr txBox="1"/>
          <p:nvPr/>
        </p:nvSpPr>
        <p:spPr>
          <a:xfrm>
            <a:off x="799755" y="741690"/>
            <a:ext cx="1115283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Mutual Respect</a:t>
            </a:r>
          </a:p>
        </p:txBody>
      </p:sp>
      <p:pic>
        <p:nvPicPr>
          <p:cNvPr id="1028" name="Picture 4" descr="British Values – Tywardreath School">
            <a:extLst>
              <a:ext uri="{FF2B5EF4-FFF2-40B4-BE49-F238E27FC236}">
                <a16:creationId xmlns:a16="http://schemas.microsoft.com/office/drawing/2014/main" id="{03BC83C9-C938-4ABF-BABD-0DBFD0E51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769" l="9961" r="89941">
                        <a14:foregroundMark x1="19629" y1="66282" x2="48145" y2="86026"/>
                        <a14:foregroundMark x1="48145" y1="86026" x2="59375" y2="82821"/>
                        <a14:foregroundMark x1="59375" y1="82821" x2="61230" y2="75256"/>
                        <a14:foregroundMark x1="41797" y1="49359" x2="35938" y2="25769"/>
                        <a14:foregroundMark x1="46680" y1="46282" x2="48340" y2="20641"/>
                        <a14:foregroundMark x1="48340" y1="20641" x2="48730" y2="19872"/>
                        <a14:foregroundMark x1="56738" y1="44359" x2="60547" y2="23974"/>
                        <a14:foregroundMark x1="62598" y1="53077" x2="69141" y2="41923"/>
                        <a14:foregroundMark x1="69141" y1="41923" x2="71582" y2="32564"/>
                        <a14:foregroundMark x1="59082" y1="41667" x2="59082" y2="41667"/>
                        <a14:foregroundMark x1="59473" y1="42179" x2="60840" y2="33077"/>
                        <a14:foregroundMark x1="42871" y1="68077" x2="51855" y2="63077"/>
                        <a14:foregroundMark x1="51855" y1="63077" x2="52148" y2="62564"/>
                        <a14:foregroundMark x1="37695" y1="68462" x2="43164" y2="58462"/>
                        <a14:foregroundMark x1="49805" y1="71667" x2="59766" y2="66923"/>
                        <a14:foregroundMark x1="59766" y1="66923" x2="59766" y2="66667"/>
                        <a14:foregroundMark x1="37695" y1="81154" x2="46484" y2="88718"/>
                        <a14:foregroundMark x1="46484" y1="88718" x2="57324" y2="85897"/>
                        <a14:foregroundMark x1="57324" y1="85897" x2="62891" y2="77564"/>
                        <a14:foregroundMark x1="18652" y1="70256" x2="30078" y2="75256"/>
                        <a14:foregroundMark x1="24512" y1="66282" x2="24512" y2="66282"/>
                        <a14:foregroundMark x1="37988" y1="84359" x2="37988" y2="84359"/>
                        <a14:foregroundMark x1="46289" y1="89359" x2="42871" y2="89359"/>
                        <a14:foregroundMark x1="38672" y1="86667" x2="38672" y2="86667"/>
                        <a14:foregroundMark x1="39063" y1="66667" x2="41113" y2="57564"/>
                        <a14:foregroundMark x1="59082" y1="86667" x2="54590" y2="88974"/>
                        <a14:foregroundMark x1="38672" y1="90769" x2="36914" y2="87179"/>
                        <a14:foregroundMark x1="37305" y1="40769" x2="35938" y2="34872"/>
                        <a14:foregroundMark x1="40723" y1="74872" x2="41797" y2="64359"/>
                        <a14:foregroundMark x1="46289" y1="82179" x2="53613" y2="63974"/>
                        <a14:foregroundMark x1="54590" y1="78974" x2="50781" y2="68462"/>
                        <a14:foregroundMark x1="58398" y1="75769" x2="61230" y2="67179"/>
                        <a14:foregroundMark x1="61914" y1="71667" x2="61914" y2="71667"/>
                        <a14:foregroundMark x1="63281" y1="72179" x2="63281" y2="72179"/>
                        <a14:foregroundMark x1="58105" y1="66667" x2="58105" y2="66667"/>
                        <a14:foregroundMark x1="58105" y1="65769" x2="61230" y2="66282"/>
                        <a14:foregroundMark x1="63281" y1="73974" x2="63281" y2="73974"/>
                        <a14:foregroundMark x1="68848" y1="38974" x2="64258" y2="50256"/>
                        <a14:foregroundMark x1="64258" y1="50256" x2="63281" y2="51282"/>
                        <a14:foregroundMark x1="72656" y1="33462" x2="70215" y2="40385"/>
                        <a14:foregroundMark x1="68457" y1="38077" x2="62598" y2="51667"/>
                        <a14:foregroundMark x1="55664" y1="47179" x2="56738" y2="48077"/>
                        <a14:foregroundMark x1="56738" y1="47564" x2="58105" y2="43462"/>
                        <a14:foregroundMark x1="44922" y1="28974" x2="49414" y2="42051"/>
                        <a14:foregroundMark x1="49414" y1="42051" x2="46680" y2="46667"/>
                        <a14:foregroundMark x1="46680" y1="44872" x2="46289" y2="37564"/>
                        <a14:foregroundMark x1="48730" y1="44359" x2="48730" y2="44359"/>
                        <a14:foregroundMark x1="36914" y1="39359" x2="34863" y2="34872"/>
                        <a14:foregroundMark x1="34180" y1="24872" x2="34180" y2="24872"/>
                        <a14:foregroundMark x1="35938" y1="24872" x2="35938" y2="24872"/>
                        <a14:foregroundMark x1="34570" y1="24872" x2="34570" y2="24872"/>
                        <a14:foregroundMark x1="34570" y1="24872" x2="36914" y2="33974"/>
                        <a14:foregroundMark x1="34180" y1="23462" x2="36914" y2="24872"/>
                        <a14:foregroundMark x1="29004" y1="70769" x2="34570" y2="74359"/>
                        <a14:foregroundMark x1="36621" y1="71282" x2="40039" y2="58974"/>
                        <a14:foregroundMark x1="38672" y1="58974" x2="36914" y2="68077"/>
                        <a14:foregroundMark x1="60840" y1="82179" x2="59766" y2="83462"/>
                        <a14:foregroundMark x1="58789" y1="88462" x2="57715" y2="88974"/>
                        <a14:foregroundMark x1="61523" y1="83974" x2="61914" y2="80769"/>
                        <a14:foregroundMark x1="64355" y1="52564" x2="65332" y2="50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8" y="773005"/>
            <a:ext cx="1367032" cy="10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13C2D395-1216-4E10-8AAE-B8FDBD3FCE3C}"/>
              </a:ext>
            </a:extLst>
          </p:cNvPr>
          <p:cNvSpPr txBox="1"/>
          <p:nvPr/>
        </p:nvSpPr>
        <p:spPr>
          <a:xfrm>
            <a:off x="672045" y="7299320"/>
            <a:ext cx="738321" cy="59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Online Gaming, Grooming &amp; Addiction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2354458-735B-4F9E-8B14-150FCEBE1820}"/>
              </a:ext>
            </a:extLst>
          </p:cNvPr>
          <p:cNvSpPr txBox="1"/>
          <p:nvPr/>
        </p:nvSpPr>
        <p:spPr>
          <a:xfrm>
            <a:off x="5134752" y="7616944"/>
            <a:ext cx="1098186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E-Cigarette &amp; Vaping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587A5B4-3D14-4C1C-967D-7B4CAD8C5903}"/>
              </a:ext>
            </a:extLst>
          </p:cNvPr>
          <p:cNvSpPr txBox="1"/>
          <p:nvPr/>
        </p:nvSpPr>
        <p:spPr>
          <a:xfrm>
            <a:off x="4159302" y="7547216"/>
            <a:ext cx="1098186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Respectful Relationships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4FD71E-A70B-4C3B-B685-C89750FCAD6A}"/>
              </a:ext>
            </a:extLst>
          </p:cNvPr>
          <p:cNvSpPr txBox="1"/>
          <p:nvPr/>
        </p:nvSpPr>
        <p:spPr>
          <a:xfrm>
            <a:off x="769500" y="6822771"/>
            <a:ext cx="627478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Pressure &amp; Influence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BC2B59F-A16E-4836-ADB9-529CCE311DEC}"/>
              </a:ext>
            </a:extLst>
          </p:cNvPr>
          <p:cNvSpPr txBox="1"/>
          <p:nvPr/>
        </p:nvSpPr>
        <p:spPr>
          <a:xfrm>
            <a:off x="4433652" y="7385778"/>
            <a:ext cx="1508609" cy="2174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Puberty &amp; Personal Hygiene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DBE0923-B916-4DDC-A0F0-E50DD37F21C1}"/>
              </a:ext>
            </a:extLst>
          </p:cNvPr>
          <p:cNvSpPr txBox="1"/>
          <p:nvPr/>
        </p:nvSpPr>
        <p:spPr>
          <a:xfrm>
            <a:off x="2527712" y="7448816"/>
            <a:ext cx="738321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Finance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46CF25F-4129-4E87-830D-FC3EBC5B015E}"/>
              </a:ext>
            </a:extLst>
          </p:cNvPr>
          <p:cNvSpPr txBox="1"/>
          <p:nvPr/>
        </p:nvSpPr>
        <p:spPr>
          <a:xfrm>
            <a:off x="1587701" y="6726863"/>
            <a:ext cx="1098186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Identity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9F152F-45F8-456D-B691-08AA5B7C413B}"/>
              </a:ext>
            </a:extLst>
          </p:cNvPr>
          <p:cNvSpPr txBox="1"/>
          <p:nvPr/>
        </p:nvSpPr>
        <p:spPr>
          <a:xfrm>
            <a:off x="3228040" y="7403879"/>
            <a:ext cx="711131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Equality &amp; Diversity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3028043-F4A4-4EAF-AACE-026BFC3F25F0}"/>
              </a:ext>
            </a:extLst>
          </p:cNvPr>
          <p:cNvSpPr txBox="1"/>
          <p:nvPr/>
        </p:nvSpPr>
        <p:spPr>
          <a:xfrm>
            <a:off x="5623203" y="8028658"/>
            <a:ext cx="711131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Political views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019460B-9C0D-4911-BE97-C7813997491C}"/>
              </a:ext>
            </a:extLst>
          </p:cNvPr>
          <p:cNvSpPr txBox="1"/>
          <p:nvPr/>
        </p:nvSpPr>
        <p:spPr>
          <a:xfrm>
            <a:off x="3265040" y="6727824"/>
            <a:ext cx="1098186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County Lines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D8C5CFD-ECC4-4C10-8162-42C08C92FECF}"/>
              </a:ext>
            </a:extLst>
          </p:cNvPr>
          <p:cNvSpPr txBox="1"/>
          <p:nvPr/>
        </p:nvSpPr>
        <p:spPr>
          <a:xfrm>
            <a:off x="2210125" y="6652656"/>
            <a:ext cx="1098186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Child Exploitation &amp; Online Protection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FD2059E-DB04-4F69-986E-0FB4B019ED68}"/>
              </a:ext>
            </a:extLst>
          </p:cNvPr>
          <p:cNvSpPr txBox="1"/>
          <p:nvPr/>
        </p:nvSpPr>
        <p:spPr>
          <a:xfrm>
            <a:off x="2715947" y="6432321"/>
            <a:ext cx="1098186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Substance Misuse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EB6A7B3-7AFE-419A-B362-8496A7D51E68}"/>
              </a:ext>
            </a:extLst>
          </p:cNvPr>
          <p:cNvSpPr txBox="1"/>
          <p:nvPr/>
        </p:nvSpPr>
        <p:spPr>
          <a:xfrm>
            <a:off x="3686004" y="6299298"/>
            <a:ext cx="894265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Healthy Relationships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1A20588-2271-4960-9683-B48653507E1F}"/>
              </a:ext>
            </a:extLst>
          </p:cNvPr>
          <p:cNvSpPr txBox="1"/>
          <p:nvPr/>
        </p:nvSpPr>
        <p:spPr>
          <a:xfrm>
            <a:off x="1972552" y="6209900"/>
            <a:ext cx="970942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Sexual Orientation &amp; Identity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0600E4C-D9D4-4A0D-914F-DF8D451B5F0F}"/>
              </a:ext>
            </a:extLst>
          </p:cNvPr>
          <p:cNvSpPr txBox="1"/>
          <p:nvPr/>
        </p:nvSpPr>
        <p:spPr>
          <a:xfrm>
            <a:off x="840046" y="6378068"/>
            <a:ext cx="970942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Types of Bullying &amp; Peer on Peer abuse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B7C3232-35C3-4399-AD41-66BDE1EBFF1E}"/>
              </a:ext>
            </a:extLst>
          </p:cNvPr>
          <p:cNvSpPr txBox="1"/>
          <p:nvPr/>
        </p:nvSpPr>
        <p:spPr>
          <a:xfrm>
            <a:off x="5686125" y="6967638"/>
            <a:ext cx="602047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Mental Health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70A8302-E840-4EC7-8B24-E5268844D98A}"/>
              </a:ext>
            </a:extLst>
          </p:cNvPr>
          <p:cNvSpPr txBox="1"/>
          <p:nvPr/>
        </p:nvSpPr>
        <p:spPr>
          <a:xfrm>
            <a:off x="5638039" y="4661667"/>
            <a:ext cx="622377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Careers &amp; Aspirations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CFA0AF4-E433-4C39-91E8-2043640F77EE}"/>
              </a:ext>
            </a:extLst>
          </p:cNvPr>
          <p:cNvSpPr txBox="1"/>
          <p:nvPr/>
        </p:nvSpPr>
        <p:spPr>
          <a:xfrm>
            <a:off x="5781936" y="6413494"/>
            <a:ext cx="622377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Self-Esteem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9D54F14-A49F-4978-B135-75A4DC27E730}"/>
              </a:ext>
            </a:extLst>
          </p:cNvPr>
          <p:cNvSpPr txBox="1"/>
          <p:nvPr/>
        </p:nvSpPr>
        <p:spPr>
          <a:xfrm>
            <a:off x="647725" y="5803795"/>
            <a:ext cx="694571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Homophobia in School &amp; Society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D93E374-7DDB-4DCD-B483-77B7EA666A6B}"/>
              </a:ext>
            </a:extLst>
          </p:cNvPr>
          <p:cNvSpPr txBox="1"/>
          <p:nvPr/>
        </p:nvSpPr>
        <p:spPr>
          <a:xfrm>
            <a:off x="4377215" y="5448200"/>
            <a:ext cx="878843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Criminals, Law &amp; Society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146272A-45D5-4D0E-B5C6-6D75AD35338C}"/>
              </a:ext>
            </a:extLst>
          </p:cNvPr>
          <p:cNvSpPr txBox="1"/>
          <p:nvPr/>
        </p:nvSpPr>
        <p:spPr>
          <a:xfrm>
            <a:off x="3493489" y="5539845"/>
            <a:ext cx="878843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Extremism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E42E406-D616-4732-86FB-C7EDC7F34566}"/>
              </a:ext>
            </a:extLst>
          </p:cNvPr>
          <p:cNvSpPr txBox="1"/>
          <p:nvPr/>
        </p:nvSpPr>
        <p:spPr>
          <a:xfrm>
            <a:off x="3062515" y="6198263"/>
            <a:ext cx="878843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Terrorism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5BC1E65-34F3-42DE-88CF-2A642739A394}"/>
              </a:ext>
            </a:extLst>
          </p:cNvPr>
          <p:cNvSpPr txBox="1"/>
          <p:nvPr/>
        </p:nvSpPr>
        <p:spPr>
          <a:xfrm>
            <a:off x="2556676" y="5431431"/>
            <a:ext cx="878843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Drugs &amp; Types of Addiction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929DACD-1861-4295-A41A-C64BD2302244}"/>
              </a:ext>
            </a:extLst>
          </p:cNvPr>
          <p:cNvSpPr txBox="1"/>
          <p:nvPr/>
        </p:nvSpPr>
        <p:spPr>
          <a:xfrm>
            <a:off x="2624193" y="5228139"/>
            <a:ext cx="1113553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STI &amp; Contraception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7125D95-6D43-4372-84B5-B5854CC548A0}"/>
              </a:ext>
            </a:extLst>
          </p:cNvPr>
          <p:cNvSpPr txBox="1"/>
          <p:nvPr/>
        </p:nvSpPr>
        <p:spPr>
          <a:xfrm>
            <a:off x="3718137" y="5208651"/>
            <a:ext cx="971696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Sexual Harassment &amp; Stalking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546CC57-9B4E-4288-94CE-1AF82D8B2FD4}"/>
              </a:ext>
            </a:extLst>
          </p:cNvPr>
          <p:cNvSpPr txBox="1"/>
          <p:nvPr/>
        </p:nvSpPr>
        <p:spPr>
          <a:xfrm>
            <a:off x="4201980" y="4989088"/>
            <a:ext cx="1206248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Bullying in all its forms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D1A5BE5-8A9B-42CE-8CAB-EAA06AEAD49F}"/>
              </a:ext>
            </a:extLst>
          </p:cNvPr>
          <p:cNvSpPr txBox="1"/>
          <p:nvPr/>
        </p:nvSpPr>
        <p:spPr>
          <a:xfrm>
            <a:off x="2787758" y="5002586"/>
            <a:ext cx="1206248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Media &amp; Airbrushing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5FC97B4-D56C-4D3F-B8BC-F7B5D9838082}"/>
              </a:ext>
            </a:extLst>
          </p:cNvPr>
          <p:cNvSpPr txBox="1"/>
          <p:nvPr/>
        </p:nvSpPr>
        <p:spPr>
          <a:xfrm>
            <a:off x="684723" y="5129493"/>
            <a:ext cx="437582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First Aid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135CA80-FDC4-4B9E-B2CF-0BB7DD6AF35C}"/>
              </a:ext>
            </a:extLst>
          </p:cNvPr>
          <p:cNvSpPr txBox="1"/>
          <p:nvPr/>
        </p:nvSpPr>
        <p:spPr>
          <a:xfrm>
            <a:off x="664665" y="4613331"/>
            <a:ext cx="714854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Saving &amp; Managing Money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AE27563-490C-4020-88AD-2925FA78C92D}"/>
              </a:ext>
            </a:extLst>
          </p:cNvPr>
          <p:cNvSpPr txBox="1"/>
          <p:nvPr/>
        </p:nvSpPr>
        <p:spPr>
          <a:xfrm>
            <a:off x="5629720" y="5851771"/>
            <a:ext cx="714854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13" dirty="0"/>
              <a:t>LGBTQ+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6BAFA3F-5C10-4CC7-B550-0527DA4963DD}"/>
              </a:ext>
            </a:extLst>
          </p:cNvPr>
          <p:cNvSpPr txBox="1"/>
          <p:nvPr/>
        </p:nvSpPr>
        <p:spPr>
          <a:xfrm>
            <a:off x="1534958" y="4250377"/>
            <a:ext cx="819719" cy="34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Prisons reform &amp; Punishment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B820010-64C5-471B-95C2-99AC3CAC45F4}"/>
              </a:ext>
            </a:extLst>
          </p:cNvPr>
          <p:cNvSpPr txBox="1"/>
          <p:nvPr/>
        </p:nvSpPr>
        <p:spPr>
          <a:xfrm>
            <a:off x="3238219" y="4386231"/>
            <a:ext cx="819719" cy="2174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Anti-Semitism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031F69E-32F1-4447-9DE8-9F4F83E7A961}"/>
              </a:ext>
            </a:extLst>
          </p:cNvPr>
          <p:cNvSpPr txBox="1"/>
          <p:nvPr/>
        </p:nvSpPr>
        <p:spPr>
          <a:xfrm>
            <a:off x="2295028" y="4274939"/>
            <a:ext cx="819719" cy="34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Honour Based Violence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AF04606-7918-4EEE-9BC9-AD702564DA31}"/>
              </a:ext>
            </a:extLst>
          </p:cNvPr>
          <p:cNvSpPr txBox="1"/>
          <p:nvPr/>
        </p:nvSpPr>
        <p:spPr>
          <a:xfrm>
            <a:off x="3001860" y="4025263"/>
            <a:ext cx="679057" cy="34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Knife Crime &amp; Safety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4870DC4-3B37-4740-BC45-7C85FF50215C}"/>
              </a:ext>
            </a:extLst>
          </p:cNvPr>
          <p:cNvSpPr txBox="1"/>
          <p:nvPr/>
        </p:nvSpPr>
        <p:spPr>
          <a:xfrm>
            <a:off x="1972550" y="4039145"/>
            <a:ext cx="965949" cy="2174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Sexting &amp; Pictures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FDE56D-D323-448F-B77C-389BD7BB8529}"/>
              </a:ext>
            </a:extLst>
          </p:cNvPr>
          <p:cNvSpPr txBox="1"/>
          <p:nvPr/>
        </p:nvSpPr>
        <p:spPr>
          <a:xfrm>
            <a:off x="678288" y="4184546"/>
            <a:ext cx="965949" cy="34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Domestic Abuse &amp; Violence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C01021B-54A9-4EE3-9E02-9358DADA0B71}"/>
              </a:ext>
            </a:extLst>
          </p:cNvPr>
          <p:cNvSpPr txBox="1"/>
          <p:nvPr/>
        </p:nvSpPr>
        <p:spPr>
          <a:xfrm>
            <a:off x="5704698" y="4310758"/>
            <a:ext cx="934397" cy="2174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Self-Harm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A1CE876-EF3D-45DD-8E9C-3FF400159429}"/>
              </a:ext>
            </a:extLst>
          </p:cNvPr>
          <p:cNvSpPr txBox="1"/>
          <p:nvPr/>
        </p:nvSpPr>
        <p:spPr>
          <a:xfrm>
            <a:off x="2929574" y="3813708"/>
            <a:ext cx="1454394" cy="2174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Suicidal thoughts &amp; feelings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78C66DD-B803-49D8-8F29-B9F833631D28}"/>
              </a:ext>
            </a:extLst>
          </p:cNvPr>
          <p:cNvSpPr txBox="1"/>
          <p:nvPr/>
        </p:nvSpPr>
        <p:spPr>
          <a:xfrm>
            <a:off x="710667" y="3536365"/>
            <a:ext cx="965949" cy="34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Rights &amp; Responsibilities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2752D38-18A8-468F-889D-77E7577E3CCE}"/>
              </a:ext>
            </a:extLst>
          </p:cNvPr>
          <p:cNvSpPr txBox="1"/>
          <p:nvPr/>
        </p:nvSpPr>
        <p:spPr>
          <a:xfrm>
            <a:off x="1710146" y="3831229"/>
            <a:ext cx="965949" cy="34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Employment Rights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DBA9B74-5FC0-4E22-B402-247F456D4207}"/>
              </a:ext>
            </a:extLst>
          </p:cNvPr>
          <p:cNvSpPr txBox="1"/>
          <p:nvPr/>
        </p:nvSpPr>
        <p:spPr>
          <a:xfrm>
            <a:off x="5690823" y="3935730"/>
            <a:ext cx="934397" cy="2174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Fair Trade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0ED43B2-37FB-4864-A865-C6C8DB19EC83}"/>
              </a:ext>
            </a:extLst>
          </p:cNvPr>
          <p:cNvSpPr txBox="1"/>
          <p:nvPr/>
        </p:nvSpPr>
        <p:spPr>
          <a:xfrm>
            <a:off x="2517105" y="3098014"/>
            <a:ext cx="934397" cy="2174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Human Rights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74F2E0-5F9C-4FAD-9F4D-5BF4E8219E3A}"/>
              </a:ext>
            </a:extLst>
          </p:cNvPr>
          <p:cNvSpPr txBox="1"/>
          <p:nvPr/>
        </p:nvSpPr>
        <p:spPr>
          <a:xfrm>
            <a:off x="5703800" y="3421882"/>
            <a:ext cx="594592" cy="34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Digital Footprint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7B51FB7-FAC8-452A-9052-1AC5BD1DA6EA}"/>
              </a:ext>
            </a:extLst>
          </p:cNvPr>
          <p:cNvSpPr txBox="1"/>
          <p:nvPr/>
        </p:nvSpPr>
        <p:spPr>
          <a:xfrm>
            <a:off x="2595293" y="2660010"/>
            <a:ext cx="697139" cy="4676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Importance of Sexual Health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18D2D03-2665-4EDF-AD50-7657CAF014B7}"/>
              </a:ext>
            </a:extLst>
          </p:cNvPr>
          <p:cNvSpPr txBox="1"/>
          <p:nvPr/>
        </p:nvSpPr>
        <p:spPr>
          <a:xfrm>
            <a:off x="4648847" y="2967059"/>
            <a:ext cx="811823" cy="34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Pregnancy, abortion laws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ACB2EE3-76F1-4A57-A066-F236D562B14D}"/>
              </a:ext>
            </a:extLst>
          </p:cNvPr>
          <p:cNvSpPr txBox="1"/>
          <p:nvPr/>
        </p:nvSpPr>
        <p:spPr>
          <a:xfrm>
            <a:off x="3306608" y="2620615"/>
            <a:ext cx="811823" cy="34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Exam Stress &amp; Self Regulation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08B1E3A-C9DD-4AC5-B5BE-CD2C7DDFF389}"/>
              </a:ext>
            </a:extLst>
          </p:cNvPr>
          <p:cNvSpPr txBox="1"/>
          <p:nvPr/>
        </p:nvSpPr>
        <p:spPr>
          <a:xfrm>
            <a:off x="699982" y="3333383"/>
            <a:ext cx="811823" cy="2174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Cancer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40FB3E0-3C84-43D2-AA13-F67E2855D6A0}"/>
              </a:ext>
            </a:extLst>
          </p:cNvPr>
          <p:cNvSpPr txBox="1"/>
          <p:nvPr/>
        </p:nvSpPr>
        <p:spPr>
          <a:xfrm>
            <a:off x="5403241" y="2970155"/>
            <a:ext cx="811823" cy="34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Motivation &amp; Metacognition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CCA892C-770B-4275-95ED-96026613C68C}"/>
              </a:ext>
            </a:extLst>
          </p:cNvPr>
          <p:cNvSpPr txBox="1"/>
          <p:nvPr/>
        </p:nvSpPr>
        <p:spPr>
          <a:xfrm>
            <a:off x="3642567" y="3036532"/>
            <a:ext cx="998302" cy="2174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Employability Skills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57E00EA-7A16-44E5-97FD-E32FF049911A}"/>
              </a:ext>
            </a:extLst>
          </p:cNvPr>
          <p:cNvSpPr txBox="1"/>
          <p:nvPr/>
        </p:nvSpPr>
        <p:spPr>
          <a:xfrm>
            <a:off x="4462868" y="2704683"/>
            <a:ext cx="998302" cy="2174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Finance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9439516-5AEB-45CE-A73D-B81298F7D390}"/>
              </a:ext>
            </a:extLst>
          </p:cNvPr>
          <p:cNvSpPr txBox="1"/>
          <p:nvPr/>
        </p:nvSpPr>
        <p:spPr>
          <a:xfrm>
            <a:off x="4979259" y="2585979"/>
            <a:ext cx="998302" cy="34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CV &amp; Personal Statements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4F97F07-697F-4408-84BA-1067D6838028}"/>
              </a:ext>
            </a:extLst>
          </p:cNvPr>
          <p:cNvSpPr txBox="1"/>
          <p:nvPr/>
        </p:nvSpPr>
        <p:spPr>
          <a:xfrm>
            <a:off x="693280" y="2344490"/>
            <a:ext cx="670978" cy="4676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813" dirty="0"/>
              <a:t>Drugs, Festivals &amp; Parties</a:t>
            </a:r>
          </a:p>
        </p:txBody>
      </p:sp>
      <p:pic>
        <p:nvPicPr>
          <p:cNvPr id="1030" name="Picture 6" descr="Drug Logo Vectors Free Download - Page 2">
            <a:extLst>
              <a:ext uri="{FF2B5EF4-FFF2-40B4-BE49-F238E27FC236}">
                <a16:creationId xmlns:a16="http://schemas.microsoft.com/office/drawing/2014/main" id="{4ABA8FE1-7E99-41A2-90EB-A24B992A9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73846" y1="31071" x2="58462" y2="19286"/>
                        <a14:foregroundMark x1="58462" y1="19286" x2="58462" y2="19286"/>
                        <a14:foregroundMark x1="37692" y1="31429" x2="45000" y2="38214"/>
                        <a14:foregroundMark x1="54231" y1="51071" x2="63846" y2="58214"/>
                        <a14:foregroundMark x1="45769" y1="65000" x2="28846" y2="56429"/>
                        <a14:foregroundMark x1="28846" y1="56429" x2="23462" y2="51429"/>
                        <a14:foregroundMark x1="37308" y1="17857" x2="37308" y2="1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3" y="2750034"/>
            <a:ext cx="686641" cy="7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ndset Logo Stock Illustrations – 1,548 Mindset Logo Stock Illustrations,  Vectors &amp; Clipart - Dreamstime">
            <a:extLst>
              <a:ext uri="{FF2B5EF4-FFF2-40B4-BE49-F238E27FC236}">
                <a16:creationId xmlns:a16="http://schemas.microsoft.com/office/drawing/2014/main" id="{66FBE09F-7E8D-4BE8-9038-7CBAF95A1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6889" y1="49778" x2="53333" y2="34667"/>
                        <a14:foregroundMark x1="53333" y1="34667" x2="46222" y2="58222"/>
                        <a14:foregroundMark x1="46222" y1="58222" x2="45778" y2="69333"/>
                        <a14:foregroundMark x1="36444" y1="50667" x2="46667" y2="29778"/>
                        <a14:foregroundMark x1="46667" y1="29778" x2="64889" y2="44000"/>
                        <a14:foregroundMark x1="64889" y1="44000" x2="56444" y2="47556"/>
                        <a14:foregroundMark x1="49778" y1="73778" x2="50667" y2="80889"/>
                        <a14:foregroundMark x1="25333" y1="44889" x2="25333" y2="44889"/>
                        <a14:foregroundMark x1="29333" y1="36000" x2="29333" y2="36000"/>
                        <a14:foregroundMark x1="34667" y1="27556" x2="34667" y2="27556"/>
                        <a14:foregroundMark x1="42222" y1="21778" x2="42222" y2="21778"/>
                        <a14:foregroundMark x1="51111" y1="21333" x2="51111" y2="21333"/>
                        <a14:foregroundMark x1="60000" y1="21333" x2="60000" y2="21333"/>
                        <a14:foregroundMark x1="68000" y1="26667" x2="68000" y2="26667"/>
                        <a14:foregroundMark x1="73333" y1="35556" x2="73333" y2="35556"/>
                        <a14:foregroundMark x1="73778" y1="44444" x2="73778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074" y="5904699"/>
            <a:ext cx="714855" cy="7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nteractive Quizzes and Activities to help you and your children develop a &quot;growth  mindset&quot; about learning and life - Ohio's Statewide Family Engagement Center">
            <a:extLst>
              <a:ext uri="{FF2B5EF4-FFF2-40B4-BE49-F238E27FC236}">
                <a16:creationId xmlns:a16="http://schemas.microsoft.com/office/drawing/2014/main" id="{F93FB427-C4CD-4730-9FC0-019CCF5D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375" b="91518" l="4444" r="98667">
                        <a14:foregroundMark x1="46222" y1="74554" x2="50667" y2="83036"/>
                        <a14:foregroundMark x1="47556" y1="91964" x2="47556" y2="91964"/>
                        <a14:foregroundMark x1="4000" y1="50893" x2="15556" y2="29464"/>
                        <a14:foregroundMark x1="15556" y1="29464" x2="33778" y2="14286"/>
                        <a14:foregroundMark x1="33778" y1="14286" x2="58667" y2="10268"/>
                        <a14:foregroundMark x1="58667" y1="10268" x2="79111" y2="20982"/>
                        <a14:foregroundMark x1="79111" y1="20982" x2="96000" y2="46875"/>
                        <a14:foregroundMark x1="8444" y1="46875" x2="19556" y2="24107"/>
                        <a14:foregroundMark x1="19556" y1="24107" x2="40444" y2="10268"/>
                        <a14:foregroundMark x1="40444" y1="10268" x2="64889" y2="8929"/>
                        <a14:foregroundMark x1="64889" y1="8929" x2="84000" y2="21429"/>
                        <a14:foregroundMark x1="84000" y1="21429" x2="99111" y2="44643"/>
                        <a14:foregroundMark x1="2222" y1="48214" x2="10667" y2="26786"/>
                        <a14:foregroundMark x1="10667" y1="26786" x2="28889" y2="9375"/>
                        <a14:foregroundMark x1="28889" y1="9375" x2="55556" y2="5357"/>
                        <a14:foregroundMark x1="55556" y1="5357" x2="76889" y2="12946"/>
                        <a14:foregroundMark x1="76889" y1="12946" x2="99111" y2="45089"/>
                        <a14:foregroundMark x1="4444" y1="51339" x2="4444" y2="45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760" y="6637523"/>
            <a:ext cx="543288" cy="5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ealthy Relationships For Beautiful Life | by Amazing Manual | Medium">
            <a:extLst>
              <a:ext uri="{FF2B5EF4-FFF2-40B4-BE49-F238E27FC236}">
                <a16:creationId xmlns:a16="http://schemas.microsoft.com/office/drawing/2014/main" id="{40F8B782-74BE-4161-9638-218E55BE0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06" y="3994131"/>
            <a:ext cx="430982" cy="48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areers Information – Ashley College">
            <a:extLst>
              <a:ext uri="{FF2B5EF4-FFF2-40B4-BE49-F238E27FC236}">
                <a16:creationId xmlns:a16="http://schemas.microsoft.com/office/drawing/2014/main" id="{746201BB-F731-466C-BDFC-0682BA918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64" b="97091" l="5435" r="99457">
                        <a14:foregroundMark x1="73913" y1="7636" x2="45652" y2="727"/>
                        <a14:foregroundMark x1="45652" y1="727" x2="19565" y2="10545"/>
                        <a14:foregroundMark x1="19565" y1="10545" x2="19022" y2="10909"/>
                        <a14:foregroundMark x1="20109" y1="10545" x2="5435" y2="27273"/>
                        <a14:foregroundMark x1="5435" y1="27273" x2="23913" y2="24727"/>
                        <a14:foregroundMark x1="83696" y1="15636" x2="94022" y2="36727"/>
                        <a14:foregroundMark x1="91848" y1="17091" x2="96739" y2="36000"/>
                        <a14:foregroundMark x1="96739" y1="36000" x2="80978" y2="52000"/>
                        <a14:foregroundMark x1="80978" y1="52000" x2="73370" y2="56000"/>
                        <a14:foregroundMark x1="54891" y1="88727" x2="52174" y2="97091"/>
                        <a14:foregroundMark x1="32609" y1="58909" x2="15217" y2="43273"/>
                        <a14:foregroundMark x1="15217" y1="43273" x2="7065" y2="27636"/>
                        <a14:foregroundMark x1="67391" y1="68000" x2="99457" y2="3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30" y="2060117"/>
            <a:ext cx="453910" cy="67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3 Reasons Why Personal Development Is Very Important For Everyone |  Flipping Heck!">
            <a:extLst>
              <a:ext uri="{FF2B5EF4-FFF2-40B4-BE49-F238E27FC236}">
                <a16:creationId xmlns:a16="http://schemas.microsoft.com/office/drawing/2014/main" id="{75834E03-627E-41E2-87C6-2B884C964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73" r="21448"/>
          <a:stretch/>
        </p:blipFill>
        <p:spPr bwMode="auto">
          <a:xfrm>
            <a:off x="3947531" y="2446079"/>
            <a:ext cx="515337" cy="6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ersonal development concept nlp symbol Royalty Free Vector">
            <a:extLst>
              <a:ext uri="{FF2B5EF4-FFF2-40B4-BE49-F238E27FC236}">
                <a16:creationId xmlns:a16="http://schemas.microsoft.com/office/drawing/2014/main" id="{324C11B8-ECE3-4E94-98C8-073CFF89C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>
                        <a14:foregroundMark x1="66204" y1="17597" x2="57870" y2="27897"/>
                        <a14:foregroundMark x1="51852" y1="30043" x2="58333" y2="30901"/>
                        <a14:foregroundMark x1="57870" y1="35193" x2="64352" y2="29614"/>
                        <a14:foregroundMark x1="64352" y1="22318" x2="49074" y2="29614"/>
                        <a14:foregroundMark x1="45370" y1="37339" x2="26852" y2="50215"/>
                        <a14:foregroundMark x1="26852" y1="50215" x2="49537" y2="54506"/>
                        <a14:foregroundMark x1="49537" y1="54506" x2="31481" y2="46781"/>
                        <a14:foregroundMark x1="32407" y1="54936" x2="47222" y2="39056"/>
                        <a14:foregroundMark x1="50000" y1="40773" x2="45370" y2="57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41" y="7671997"/>
            <a:ext cx="738321" cy="79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ersonal development process - Self discovery and beyond">
            <a:extLst>
              <a:ext uri="{FF2B5EF4-FFF2-40B4-BE49-F238E27FC236}">
                <a16:creationId xmlns:a16="http://schemas.microsoft.com/office/drawing/2014/main" id="{F80732E6-409B-4CE4-A997-3BF0F5245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8" y="3822651"/>
            <a:ext cx="571448" cy="3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What Is Personal Growth and Why Is It So Important?">
            <a:extLst>
              <a:ext uri="{FF2B5EF4-FFF2-40B4-BE49-F238E27FC236}">
                <a16:creationId xmlns:a16="http://schemas.microsoft.com/office/drawing/2014/main" id="{B02A05A1-9D74-485B-ABD5-E11A13BC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97" y="1088952"/>
            <a:ext cx="1406449" cy="73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ersonal Development Illustration Concept, Person Clipart, Personal,  Development PNG and Vector with Transparent Background for Free Download">
            <a:extLst>
              <a:ext uri="{FF2B5EF4-FFF2-40B4-BE49-F238E27FC236}">
                <a16:creationId xmlns:a16="http://schemas.microsoft.com/office/drawing/2014/main" id="{6CADA278-3F71-4A4E-892A-8069FB2BF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>
                        <a14:foregroundMark x1="38667" y1="25333" x2="60000" y2="19111"/>
                        <a14:foregroundMark x1="60000" y1="19111" x2="64444" y2="24889"/>
                        <a14:foregroundMark x1="39111" y1="79111" x2="58667" y2="8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73" y="4759559"/>
            <a:ext cx="598843" cy="59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Abilities, Efficiency, Personal Development, Personality Traits -  Personality Traits Clipart – Stunning free transparent png clipart images  free download">
            <a:extLst>
              <a:ext uri="{FF2B5EF4-FFF2-40B4-BE49-F238E27FC236}">
                <a16:creationId xmlns:a16="http://schemas.microsoft.com/office/drawing/2014/main" id="{E0BB1AC7-8223-4607-9FCA-3B67A15B9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6486" b="91892" l="9559" r="89706">
                        <a14:foregroundMark x1="41176" y1="63784" x2="51838" y2="40000"/>
                        <a14:foregroundMark x1="51838" y1="40000" x2="55515" y2="38378"/>
                        <a14:foregroundMark x1="57721" y1="54595" x2="57721" y2="54595"/>
                        <a14:foregroundMark x1="63603" y1="58378" x2="63603" y2="58378"/>
                        <a14:foregroundMark x1="56985" y1="44865" x2="56985" y2="44865"/>
                        <a14:foregroundMark x1="46691" y1="58378" x2="46691" y2="58378"/>
                        <a14:foregroundMark x1="55882" y1="70270" x2="55882" y2="70270"/>
                        <a14:foregroundMark x1="57721" y1="92432" x2="57721" y2="92432"/>
                        <a14:foregroundMark x1="32721" y1="6486" x2="32721" y2="6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84" y="3027550"/>
            <a:ext cx="648676" cy="44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Why 'Nature Versus Nurture' Often Doesn't Matter - Pacific Standard">
            <a:extLst>
              <a:ext uri="{FF2B5EF4-FFF2-40B4-BE49-F238E27FC236}">
                <a16:creationId xmlns:a16="http://schemas.microsoft.com/office/drawing/2014/main" id="{231792DD-F382-47DC-A413-AF062F34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9333" b="98667" l="9778" r="89778">
                        <a14:foregroundMark x1="39556" y1="84000" x2="61333" y2="96889"/>
                        <a14:foregroundMark x1="61333" y1="96889" x2="48889" y2="77778"/>
                        <a14:foregroundMark x1="41333" y1="72000" x2="32000" y2="97333"/>
                        <a14:foregroundMark x1="30667" y1="98222" x2="28000" y2="98667"/>
                        <a14:foregroundMark x1="80889" y1="51111" x2="85778" y2="28889"/>
                        <a14:foregroundMark x1="85778" y1="28889" x2="74667" y2="9333"/>
                        <a14:foregroundMark x1="74667" y1="9333" x2="74667" y2="9333"/>
                        <a14:foregroundMark x1="30667" y1="17778" x2="24889" y2="43556"/>
                        <a14:foregroundMark x1="11111" y1="38667" x2="13778" y2="44889"/>
                        <a14:foregroundMark x1="22667" y1="36444" x2="29333" y2="3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01" y="8321329"/>
            <a:ext cx="522949" cy="52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6" descr="WM: Welfare - Healthy Relationships">
            <a:extLst>
              <a:ext uri="{FF2B5EF4-FFF2-40B4-BE49-F238E27FC236}">
                <a16:creationId xmlns:a16="http://schemas.microsoft.com/office/drawing/2014/main" id="{52D83F59-1787-4AEC-AA94-09D6DEC24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5364" b="88889" l="5181" r="94819">
                        <a14:foregroundMark x1="39896" y1="9195" x2="20207" y2="6897"/>
                        <a14:foregroundMark x1="12953" y1="9579" x2="6218" y2="30268"/>
                        <a14:foregroundMark x1="6218" y1="30268" x2="21244" y2="48276"/>
                        <a14:foregroundMark x1="21244" y1="48276" x2="41451" y2="60920"/>
                        <a14:foregroundMark x1="41451" y1="60920" x2="67876" y2="54023"/>
                        <a14:foregroundMark x1="67876" y1="54023" x2="87047" y2="40613"/>
                        <a14:foregroundMark x1="87047" y1="40613" x2="91710" y2="20307"/>
                        <a14:foregroundMark x1="91710" y1="20307" x2="70984" y2="6513"/>
                        <a14:foregroundMark x1="70984" y1="6513" x2="65803" y2="6130"/>
                        <a14:foregroundMark x1="70466" y1="4981" x2="94301" y2="14559"/>
                        <a14:foregroundMark x1="94301" y1="14559" x2="94819" y2="35249"/>
                        <a14:foregroundMark x1="94819" y1="35249" x2="76166" y2="53257"/>
                        <a14:foregroundMark x1="76166" y1="53257" x2="52850" y2="62452"/>
                        <a14:foregroundMark x1="52850" y1="62452" x2="51813" y2="62452"/>
                        <a14:foregroundMark x1="38342" y1="62452" x2="5181" y2="31034"/>
                        <a14:foregroundMark x1="5181" y1="31034" x2="11917" y2="11111"/>
                        <a14:foregroundMark x1="11917" y1="11111" x2="38342" y2="6513"/>
                        <a14:foregroundMark x1="38342" y1="6513" x2="64249" y2="10345"/>
                        <a14:foregroundMark x1="64249" y1="10345" x2="90155" y2="9579"/>
                        <a14:foregroundMark x1="90155" y1="9579" x2="93264" y2="12644"/>
                        <a14:foregroundMark x1="64249" y1="7280" x2="89637" y2="11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09" y="7887640"/>
            <a:ext cx="429301" cy="58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28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270</Words>
  <Application>Microsoft Office PowerPoint</Application>
  <PresentationFormat>A4 Paper (210x297 mm)</PresentationFormat>
  <Paragraphs>73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K Herbert</dc:creator>
  <cp:lastModifiedBy>Miss K Herbert</cp:lastModifiedBy>
  <cp:revision>25</cp:revision>
  <cp:lastPrinted>2022-07-25T10:58:53Z</cp:lastPrinted>
  <dcterms:created xsi:type="dcterms:W3CDTF">2022-07-19T12:48:47Z</dcterms:created>
  <dcterms:modified xsi:type="dcterms:W3CDTF">2022-07-25T10:58:54Z</dcterms:modified>
</cp:coreProperties>
</file>