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61" r:id="rId5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K Herbert" userId="507545bc-554f-483f-be74-2c14e4b0150b" providerId="ADAL" clId="{54191625-8187-469F-A998-246982038FB9}"/>
  </pc:docChgLst>
  <pc:docChgLst>
    <pc:chgData name="Miss K Herbert" userId="507545bc-554f-483f-be74-2c14e4b0150b" providerId="ADAL" clId="{5C592073-E010-436E-A5FD-5B0D5D3286DF}"/>
    <pc:docChg chg="custSel modSld">
      <pc:chgData name="Miss K Herbert" userId="507545bc-554f-483f-be74-2c14e4b0150b" providerId="ADAL" clId="{5C592073-E010-436E-A5FD-5B0D5D3286DF}" dt="2024-03-05T08:04:18.701" v="119" actId="20577"/>
      <pc:docMkLst>
        <pc:docMk/>
      </pc:docMkLst>
      <pc:sldChg chg="modSp">
        <pc:chgData name="Miss K Herbert" userId="507545bc-554f-483f-be74-2c14e4b0150b" providerId="ADAL" clId="{5C592073-E010-436E-A5FD-5B0D5D3286DF}" dt="2024-03-05T08:04:18.701" v="119" actId="20577"/>
        <pc:sldMkLst>
          <pc:docMk/>
          <pc:sldMk cId="4288811885" sldId="261"/>
        </pc:sldMkLst>
        <pc:spChg chg="mod">
          <ac:chgData name="Miss K Herbert" userId="507545bc-554f-483f-be74-2c14e4b0150b" providerId="ADAL" clId="{5C592073-E010-436E-A5FD-5B0D5D3286DF}" dt="2024-03-05T08:03:36.427" v="12" actId="20577"/>
          <ac:spMkLst>
            <pc:docMk/>
            <pc:sldMk cId="4288811885" sldId="261"/>
            <ac:spMk id="33" creationId="{00000000-0000-0000-0000-000000000000}"/>
          </ac:spMkLst>
        </pc:spChg>
        <pc:spChg chg="mod">
          <ac:chgData name="Miss K Herbert" userId="507545bc-554f-483f-be74-2c14e4b0150b" providerId="ADAL" clId="{5C592073-E010-436E-A5FD-5B0D5D3286DF}" dt="2024-03-05T08:03:59.863" v="52" actId="20577"/>
          <ac:spMkLst>
            <pc:docMk/>
            <pc:sldMk cId="4288811885" sldId="261"/>
            <ac:spMk id="52" creationId="{00000000-0000-0000-0000-000000000000}"/>
          </ac:spMkLst>
        </pc:spChg>
        <pc:spChg chg="mod">
          <ac:chgData name="Miss K Herbert" userId="507545bc-554f-483f-be74-2c14e4b0150b" providerId="ADAL" clId="{5C592073-E010-436E-A5FD-5B0D5D3286DF}" dt="2024-03-05T08:04:18.701" v="119" actId="20577"/>
          <ac:spMkLst>
            <pc:docMk/>
            <pc:sldMk cId="4288811885" sldId="261"/>
            <ac:spMk id="5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7635-A00F-4C9E-A917-FEDFFDC693AF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03A7-E28F-4C61-BFAA-15AB5EA5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5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7635-A00F-4C9E-A917-FEDFFDC693AF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03A7-E28F-4C61-BFAA-15AB5EA5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48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7635-A00F-4C9E-A917-FEDFFDC693AF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03A7-E28F-4C61-BFAA-15AB5EA5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0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7635-A00F-4C9E-A917-FEDFFDC693AF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03A7-E28F-4C61-BFAA-15AB5EA5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80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7635-A00F-4C9E-A917-FEDFFDC693AF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03A7-E28F-4C61-BFAA-15AB5EA5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43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7635-A00F-4C9E-A917-FEDFFDC693AF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03A7-E28F-4C61-BFAA-15AB5EA5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33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7635-A00F-4C9E-A917-FEDFFDC693AF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03A7-E28F-4C61-BFAA-15AB5EA5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4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7635-A00F-4C9E-A917-FEDFFDC693AF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03A7-E28F-4C61-BFAA-15AB5EA5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40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7635-A00F-4C9E-A917-FEDFFDC693AF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03A7-E28F-4C61-BFAA-15AB5EA5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2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7635-A00F-4C9E-A917-FEDFFDC693AF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03A7-E28F-4C61-BFAA-15AB5EA5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42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7635-A00F-4C9E-A917-FEDFFDC693AF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03A7-E28F-4C61-BFAA-15AB5EA5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6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87635-A00F-4C9E-A917-FEDFFDC693AF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203A7-E28F-4C61-BFAA-15AB5EA5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5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g"/><Relationship Id="rId18" Type="http://schemas.openxmlformats.org/officeDocument/2006/relationships/image" Target="../media/image13.jpeg"/><Relationship Id="rId26" Type="http://schemas.microsoft.com/office/2007/relationships/hdphoto" Target="../media/hdphoto7.wdp"/><Relationship Id="rId39" Type="http://schemas.openxmlformats.org/officeDocument/2006/relationships/image" Target="../media/image27.png"/><Relationship Id="rId21" Type="http://schemas.microsoft.com/office/2007/relationships/hdphoto" Target="../media/hdphoto5.wdp"/><Relationship Id="rId34" Type="http://schemas.microsoft.com/office/2007/relationships/hdphoto" Target="../media/hdphoto9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jpeg"/><Relationship Id="rId25" Type="http://schemas.openxmlformats.org/officeDocument/2006/relationships/image" Target="../media/image18.png"/><Relationship Id="rId33" Type="http://schemas.openxmlformats.org/officeDocument/2006/relationships/image" Target="../media/image24.png"/><Relationship Id="rId38" Type="http://schemas.microsoft.com/office/2007/relationships/hdphoto" Target="../media/hdphoto11.wdp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openxmlformats.org/officeDocument/2006/relationships/image" Target="../media/image15.png"/><Relationship Id="rId29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jpeg"/><Relationship Id="rId24" Type="http://schemas.openxmlformats.org/officeDocument/2006/relationships/image" Target="../media/image17.jpeg"/><Relationship Id="rId32" Type="http://schemas.openxmlformats.org/officeDocument/2006/relationships/image" Target="../media/image23.png"/><Relationship Id="rId37" Type="http://schemas.openxmlformats.org/officeDocument/2006/relationships/image" Target="../media/image26.png"/><Relationship Id="rId40" Type="http://schemas.microsoft.com/office/2007/relationships/hdphoto" Target="../media/hdphoto12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microsoft.com/office/2007/relationships/hdphoto" Target="../media/hdphoto6.wdp"/><Relationship Id="rId28" Type="http://schemas.microsoft.com/office/2007/relationships/hdphoto" Target="../media/hdphoto8.wdp"/><Relationship Id="rId36" Type="http://schemas.microsoft.com/office/2007/relationships/hdphoto" Target="../media/hdphoto10.wdp"/><Relationship Id="rId10" Type="http://schemas.microsoft.com/office/2007/relationships/hdphoto" Target="../media/hdphoto3.wdp"/><Relationship Id="rId19" Type="http://schemas.openxmlformats.org/officeDocument/2006/relationships/image" Target="../media/image14.jpeg"/><Relationship Id="rId31" Type="http://schemas.openxmlformats.org/officeDocument/2006/relationships/image" Target="../media/image22.png"/><Relationship Id="rId4" Type="http://schemas.openxmlformats.org/officeDocument/2006/relationships/image" Target="../media/image3.jp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6.png"/><Relationship Id="rId27" Type="http://schemas.openxmlformats.org/officeDocument/2006/relationships/image" Target="../media/image19.png"/><Relationship Id="rId30" Type="http://schemas.openxmlformats.org/officeDocument/2006/relationships/image" Target="../media/image21.jpeg"/><Relationship Id="rId35" Type="http://schemas.openxmlformats.org/officeDocument/2006/relationships/image" Target="../media/image25.png"/><Relationship Id="rId8" Type="http://schemas.microsoft.com/office/2007/relationships/hdphoto" Target="../media/hdphoto2.wdp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529" y="462"/>
            <a:ext cx="1548518" cy="123759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5" y="5354195"/>
            <a:ext cx="1544754" cy="1238651"/>
          </a:xfrm>
          <a:prstGeom prst="rect">
            <a:avLst/>
          </a:prstGeom>
        </p:spPr>
      </p:pic>
      <p:sp>
        <p:nvSpPr>
          <p:cNvPr id="4" name="Block Arc 3">
            <a:extLst>
              <a:ext uri="{FF2B5EF4-FFF2-40B4-BE49-F238E27FC236}">
                <a16:creationId xmlns:a16="http://schemas.microsoft.com/office/drawing/2014/main" id="{939A5CCE-4DCC-4F60-A14E-D2C5A0720E69}"/>
              </a:ext>
            </a:extLst>
          </p:cNvPr>
          <p:cNvSpPr/>
          <p:nvPr/>
        </p:nvSpPr>
        <p:spPr>
          <a:xfrm rot="5400000" flipH="1">
            <a:off x="7872805" y="699596"/>
            <a:ext cx="3312395" cy="257185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BA34A0D6-E2A2-4705-9F36-4EFB76ED842D}"/>
              </a:ext>
            </a:extLst>
          </p:cNvPr>
          <p:cNvSpPr/>
          <p:nvPr/>
        </p:nvSpPr>
        <p:spPr>
          <a:xfrm rot="16200000">
            <a:off x="1164920" y="3230639"/>
            <a:ext cx="3188566" cy="258306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075F09-EBBC-4B6B-BC42-A0A58E3C3E09}"/>
              </a:ext>
            </a:extLst>
          </p:cNvPr>
          <p:cNvSpPr/>
          <p:nvPr/>
        </p:nvSpPr>
        <p:spPr>
          <a:xfrm>
            <a:off x="2710962" y="5389446"/>
            <a:ext cx="7546979" cy="7270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>
              <a:defRPr/>
            </a:pPr>
            <a:endParaRPr lang="en-US" sz="2155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3E348F-F996-426D-8568-74D712A8066F}"/>
              </a:ext>
            </a:extLst>
          </p:cNvPr>
          <p:cNvSpPr/>
          <p:nvPr/>
        </p:nvSpPr>
        <p:spPr>
          <a:xfrm>
            <a:off x="5446452" y="2927887"/>
            <a:ext cx="4196561" cy="7138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>
              <a:defRPr/>
            </a:pPr>
            <a:endParaRPr lang="en-US" sz="2155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B756D8-437B-45BD-A7E8-70634C257C02}"/>
              </a:ext>
            </a:extLst>
          </p:cNvPr>
          <p:cNvSpPr/>
          <p:nvPr/>
        </p:nvSpPr>
        <p:spPr>
          <a:xfrm>
            <a:off x="4804383" y="5354195"/>
            <a:ext cx="71025" cy="7921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52">
            <a:extLst>
              <a:ext uri="{FF2B5EF4-FFF2-40B4-BE49-F238E27FC236}">
                <a16:creationId xmlns:a16="http://schemas.microsoft.com/office/drawing/2014/main" id="{400C3D1D-6477-4A40-A079-27F79E352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734" y="3080662"/>
            <a:ext cx="2141025" cy="38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Nutrition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D1FB1E-11D3-4A92-9979-2E2AE809F765}"/>
              </a:ext>
            </a:extLst>
          </p:cNvPr>
          <p:cNvSpPr/>
          <p:nvPr/>
        </p:nvSpPr>
        <p:spPr>
          <a:xfrm>
            <a:off x="8464919" y="2905557"/>
            <a:ext cx="71025" cy="7921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CE6E63-373B-4DEE-A9B9-2E813C08A63E}"/>
              </a:ext>
            </a:extLst>
          </p:cNvPr>
          <p:cNvSpPr/>
          <p:nvPr/>
        </p:nvSpPr>
        <p:spPr>
          <a:xfrm>
            <a:off x="9041276" y="5090608"/>
            <a:ext cx="1431713" cy="13803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>
              <a:defRPr/>
            </a:pPr>
            <a:endParaRPr lang="en-US" b="1" dirty="0"/>
          </a:p>
          <a:p>
            <a:pPr algn="ctr" defTabSz="1094475">
              <a:defRPr/>
            </a:pPr>
            <a:r>
              <a:rPr lang="en-US" b="1" dirty="0"/>
              <a:t>Year</a:t>
            </a:r>
            <a:r>
              <a:rPr lang="en-US" sz="2155" dirty="0"/>
              <a:t> </a:t>
            </a:r>
          </a:p>
          <a:p>
            <a:pPr algn="ctr" defTabSz="1094475">
              <a:defRPr/>
            </a:pPr>
            <a:r>
              <a:rPr lang="en-US" sz="4000" b="1" dirty="0"/>
              <a:t>10</a:t>
            </a:r>
          </a:p>
          <a:p>
            <a:pPr algn="ctr" defTabSz="1094475">
              <a:defRPr/>
            </a:pPr>
            <a:endParaRPr lang="en-US" sz="2155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E00D7B2-80C7-405E-9014-EA7CE5F3B058}"/>
              </a:ext>
            </a:extLst>
          </p:cNvPr>
          <p:cNvSpPr/>
          <p:nvPr/>
        </p:nvSpPr>
        <p:spPr>
          <a:xfrm>
            <a:off x="686601" y="1272766"/>
            <a:ext cx="5837253" cy="524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Arrow: Striped Right 123">
            <a:extLst>
              <a:ext uri="{FF2B5EF4-FFF2-40B4-BE49-F238E27FC236}">
                <a16:creationId xmlns:a16="http://schemas.microsoft.com/office/drawing/2014/main" id="{F3D32EEA-51D9-4969-86D8-1C6E4907F26F}"/>
              </a:ext>
            </a:extLst>
          </p:cNvPr>
          <p:cNvSpPr/>
          <p:nvPr/>
        </p:nvSpPr>
        <p:spPr>
          <a:xfrm flipH="1">
            <a:off x="6865673" y="0"/>
            <a:ext cx="2605229" cy="1379336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F7CB763-AF36-40FC-986B-8EF10F9DC5F2}"/>
              </a:ext>
            </a:extLst>
          </p:cNvPr>
          <p:cNvSpPr/>
          <p:nvPr/>
        </p:nvSpPr>
        <p:spPr>
          <a:xfrm>
            <a:off x="7093556" y="509836"/>
            <a:ext cx="2299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A Level Textiles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87C2667-E00F-41DB-BEC1-9A2A553DF4B7}"/>
              </a:ext>
            </a:extLst>
          </p:cNvPr>
          <p:cNvSpPr/>
          <p:nvPr/>
        </p:nvSpPr>
        <p:spPr>
          <a:xfrm>
            <a:off x="686601" y="189915"/>
            <a:ext cx="5837253" cy="524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F7A3F2A-5587-42CC-A59D-92F13C85EA0A}"/>
              </a:ext>
            </a:extLst>
          </p:cNvPr>
          <p:cNvSpPr/>
          <p:nvPr/>
        </p:nvSpPr>
        <p:spPr>
          <a:xfrm>
            <a:off x="0" y="462191"/>
            <a:ext cx="7210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cs typeface="Arial" panose="020B0604020202020204" pitchFamily="34" charset="0"/>
              </a:rPr>
              <a:t>KS4 Textiles Learning Journey 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C3E348F-F996-426D-8568-74D712A8066F}"/>
              </a:ext>
            </a:extLst>
          </p:cNvPr>
          <p:cNvSpPr/>
          <p:nvPr/>
        </p:nvSpPr>
        <p:spPr>
          <a:xfrm>
            <a:off x="2768825" y="2928300"/>
            <a:ext cx="2659316" cy="7332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>
              <a:defRPr/>
            </a:pPr>
            <a:endParaRPr lang="en-US" sz="2155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3552C87-B833-40BF-BF79-4CD9DF5EFDC0}"/>
              </a:ext>
            </a:extLst>
          </p:cNvPr>
          <p:cNvSpPr/>
          <p:nvPr/>
        </p:nvSpPr>
        <p:spPr>
          <a:xfrm>
            <a:off x="4328655" y="2575882"/>
            <a:ext cx="1431714" cy="14040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>
              <a:defRPr/>
            </a:pPr>
            <a:r>
              <a:rPr lang="en-US" b="1" dirty="0"/>
              <a:t>Year</a:t>
            </a:r>
            <a:r>
              <a:rPr lang="en-US" sz="2155" b="1" dirty="0"/>
              <a:t> </a:t>
            </a:r>
          </a:p>
          <a:p>
            <a:pPr algn="ctr" defTabSz="1094475">
              <a:defRPr/>
            </a:pPr>
            <a:r>
              <a:rPr lang="en-US" sz="4000" b="1" dirty="0"/>
              <a:t>11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CD1FB1E-11D3-4A92-9979-2E2AE809F765}"/>
              </a:ext>
            </a:extLst>
          </p:cNvPr>
          <p:cNvSpPr/>
          <p:nvPr/>
        </p:nvSpPr>
        <p:spPr>
          <a:xfrm>
            <a:off x="1185948" y="3878493"/>
            <a:ext cx="1281847" cy="1014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834E363-3D31-404B-A4B1-D45F1E2B49DD}"/>
              </a:ext>
            </a:extLst>
          </p:cNvPr>
          <p:cNvCxnSpPr>
            <a:cxnSpLocks/>
            <a:stCxn id="48" idx="1"/>
          </p:cNvCxnSpPr>
          <p:nvPr/>
        </p:nvCxnSpPr>
        <p:spPr>
          <a:xfrm flipV="1">
            <a:off x="3148407" y="4429160"/>
            <a:ext cx="8519134" cy="223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F7ABFD9-194D-4F5B-97AF-36D3695E2040}"/>
              </a:ext>
            </a:extLst>
          </p:cNvPr>
          <p:cNvCxnSpPr>
            <a:cxnSpLocks/>
          </p:cNvCxnSpPr>
          <p:nvPr/>
        </p:nvCxnSpPr>
        <p:spPr>
          <a:xfrm flipV="1">
            <a:off x="141755" y="1805387"/>
            <a:ext cx="8844034" cy="5315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7B9F7A1-F7FF-4797-A1F2-8E928837C5A5}"/>
              </a:ext>
            </a:extLst>
          </p:cNvPr>
          <p:cNvSpPr/>
          <p:nvPr/>
        </p:nvSpPr>
        <p:spPr>
          <a:xfrm>
            <a:off x="3148922" y="4244494"/>
            <a:ext cx="124957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b="1" dirty="0"/>
              <a:t>Art Textiles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7B9F7A1-F7FF-4797-A1F2-8E928837C5A5}"/>
              </a:ext>
            </a:extLst>
          </p:cNvPr>
          <p:cNvSpPr/>
          <p:nvPr/>
        </p:nvSpPr>
        <p:spPr>
          <a:xfrm>
            <a:off x="7740368" y="1639030"/>
            <a:ext cx="124957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b="1" dirty="0"/>
              <a:t>Art Textiles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451690A-F7A1-40BE-96BB-22C5CD934185}"/>
              </a:ext>
            </a:extLst>
          </p:cNvPr>
          <p:cNvSpPr/>
          <p:nvPr/>
        </p:nvSpPr>
        <p:spPr>
          <a:xfrm>
            <a:off x="9991887" y="3733293"/>
            <a:ext cx="2201472" cy="147475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Students will work towards Component 1: Personal Portfolio 60% of qualification and Component 2: Externally Set Assignment 40%  of qualification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28655" y="5454344"/>
            <a:ext cx="4619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Component 1 </a:t>
            </a:r>
            <a:br>
              <a:rPr lang="en-GB" sz="1200" b="1" dirty="0"/>
            </a:br>
            <a:r>
              <a:rPr lang="en-GB" sz="1200" b="1" dirty="0"/>
              <a:t>Colour, Pattern, Texture </a:t>
            </a:r>
            <a:br>
              <a:rPr lang="en-GB" sz="1200" b="1" dirty="0"/>
            </a:br>
            <a:r>
              <a:rPr lang="en-GB" sz="1200" b="1" dirty="0"/>
              <a:t>AO1, AO2, AO4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20059" y="5444120"/>
            <a:ext cx="2056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Component 1</a:t>
            </a:r>
            <a:br>
              <a:rPr lang="en-GB" sz="1200" b="1" dirty="0"/>
            </a:br>
            <a:r>
              <a:rPr lang="en-GB" sz="1200" b="1" dirty="0"/>
              <a:t>Natural Forms</a:t>
            </a:r>
            <a:br>
              <a:rPr lang="en-GB" sz="1200" b="1" dirty="0"/>
            </a:br>
            <a:r>
              <a:rPr lang="en-GB" sz="1200" b="1" dirty="0"/>
              <a:t>   AO1 AO2 AO3 AO4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47465" y="2960526"/>
            <a:ext cx="1962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Component 1 </a:t>
            </a:r>
            <a:br>
              <a:rPr lang="en-GB" sz="1200" b="1" dirty="0"/>
            </a:br>
            <a:r>
              <a:rPr lang="en-GB" sz="1200" b="1" dirty="0"/>
              <a:t>Mock Exam: Together/Apart</a:t>
            </a:r>
            <a:br>
              <a:rPr lang="en-GB" sz="1200" b="1" dirty="0"/>
            </a:br>
            <a:r>
              <a:rPr lang="en-GB" sz="1200" b="1" dirty="0"/>
              <a:t>AO1 AO2 AO3 AO4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54224" y="2989075"/>
            <a:ext cx="2128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Component 1</a:t>
            </a:r>
            <a:br>
              <a:rPr lang="en-GB" sz="1200" b="1" dirty="0"/>
            </a:br>
            <a:r>
              <a:rPr lang="en-GB" sz="1200" b="1" dirty="0"/>
              <a:t>Mock Exam: Together/Apart</a:t>
            </a:r>
            <a:br>
              <a:rPr lang="en-GB" sz="1200" b="1" dirty="0"/>
            </a:br>
            <a:r>
              <a:rPr lang="en-GB" sz="1200" b="1" dirty="0"/>
              <a:t>AO1 AO2 AO3 AO4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328582" y="2951085"/>
            <a:ext cx="2128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Component 2</a:t>
            </a:r>
            <a:br>
              <a:rPr lang="en-GB" sz="1200" b="1" dirty="0"/>
            </a:br>
            <a:r>
              <a:rPr lang="en-GB" sz="1200" b="1" dirty="0"/>
              <a:t>Externally Set Assignment</a:t>
            </a:r>
            <a:br>
              <a:rPr lang="en-GB" sz="1200" b="1" dirty="0"/>
            </a:br>
            <a:r>
              <a:rPr lang="en-GB" sz="1200" b="1" dirty="0"/>
              <a:t>AO1 AO2 AO3 AO4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77024" y="6183011"/>
            <a:ext cx="148898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00" b="1" u="sng" dirty="0"/>
              <a:t>AO1</a:t>
            </a:r>
            <a:br>
              <a:rPr lang="en-US" sz="900" b="1" u="sng" dirty="0"/>
            </a:br>
            <a:r>
              <a:rPr lang="en-US" sz="900" dirty="0"/>
              <a:t>Primary and secondary research</a:t>
            </a:r>
            <a:br>
              <a:rPr lang="en-US" sz="900" dirty="0"/>
            </a:br>
            <a:r>
              <a:rPr lang="en-US" sz="900" dirty="0"/>
              <a:t>Mood board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22924" y="6100675"/>
            <a:ext cx="1488982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00" b="1" u="sng" dirty="0"/>
              <a:t>AO2</a:t>
            </a:r>
            <a:br>
              <a:rPr lang="en-US" sz="900" b="1" u="sng" dirty="0"/>
            </a:br>
            <a:r>
              <a:rPr lang="en-US" sz="900" dirty="0"/>
              <a:t>Embroidery samples</a:t>
            </a:r>
            <a:br>
              <a:rPr lang="en-US" sz="900" dirty="0"/>
            </a:br>
            <a:r>
              <a:rPr lang="en-US" sz="900" dirty="0"/>
              <a:t>Applique </a:t>
            </a:r>
            <a:br>
              <a:rPr lang="en-US" sz="900" dirty="0"/>
            </a:br>
            <a:r>
              <a:rPr lang="en-US" sz="900" dirty="0"/>
              <a:t>Batik</a:t>
            </a:r>
            <a:br>
              <a:rPr lang="en-US" sz="900" dirty="0"/>
            </a:br>
            <a:r>
              <a:rPr lang="en-US" sz="900" dirty="0"/>
              <a:t>Resist dying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1517" y="4896591"/>
            <a:ext cx="121727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00" b="1" u="sng" dirty="0"/>
              <a:t>AO1</a:t>
            </a:r>
            <a:br>
              <a:rPr lang="en-US" sz="900" b="1" u="sng" dirty="0"/>
            </a:br>
            <a:r>
              <a:rPr lang="en-US" sz="900" dirty="0"/>
              <a:t>Contextual Research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97000" y="4494665"/>
            <a:ext cx="1746484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00" b="1" u="sng" dirty="0"/>
              <a:t>AO2</a:t>
            </a:r>
            <a:br>
              <a:rPr lang="en-US" sz="900" b="1" u="sng" dirty="0"/>
            </a:br>
            <a:r>
              <a:rPr lang="en-US" sz="900" dirty="0"/>
              <a:t>Transfer printing</a:t>
            </a:r>
            <a:br>
              <a:rPr lang="en-US" sz="900" dirty="0"/>
            </a:br>
            <a:r>
              <a:rPr lang="en-US" sz="900" dirty="0"/>
              <a:t>Photography</a:t>
            </a:r>
            <a:br>
              <a:rPr lang="en-US" sz="900" dirty="0"/>
            </a:br>
            <a:r>
              <a:rPr lang="en-US" sz="900" dirty="0"/>
              <a:t>Sublimation/Transfer repeat pattern</a:t>
            </a:r>
          </a:p>
          <a:p>
            <a:r>
              <a:rPr lang="en-US" sz="900" dirty="0"/>
              <a:t>Embroidery and Embellishment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14988" y="4862024"/>
            <a:ext cx="1488982" cy="5078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00" b="1" u="sng" dirty="0"/>
              <a:t>AO4</a:t>
            </a:r>
            <a:br>
              <a:rPr lang="en-US" sz="900" b="1" u="sng" dirty="0"/>
            </a:br>
            <a:r>
              <a:rPr lang="en-US" sz="900" dirty="0"/>
              <a:t>Creation of final outcome- Wall hanging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5995827" y="4199446"/>
            <a:ext cx="29943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Dyed, Printed, Digital, Constructed Textiles  </a:t>
            </a:r>
            <a:endParaRPr lang="en-US" sz="900" dirty="0"/>
          </a:p>
        </p:txBody>
      </p:sp>
      <p:sp>
        <p:nvSpPr>
          <p:cNvPr id="51" name="TextBox 50"/>
          <p:cNvSpPr txBox="1"/>
          <p:nvPr/>
        </p:nvSpPr>
        <p:spPr>
          <a:xfrm>
            <a:off x="4837415" y="6044512"/>
            <a:ext cx="148898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00" b="1" u="sng" dirty="0"/>
              <a:t>AO3</a:t>
            </a:r>
            <a:br>
              <a:rPr lang="en-US" sz="900" b="1" u="sng" dirty="0"/>
            </a:br>
            <a:r>
              <a:rPr lang="en-US" sz="900" dirty="0"/>
              <a:t>Written annotation and evaluation </a:t>
            </a:r>
            <a:br>
              <a:rPr lang="en-US" sz="900" dirty="0"/>
            </a:br>
            <a:r>
              <a:rPr lang="en-US" sz="900" dirty="0"/>
              <a:t>Observational drawings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06839" y="4757172"/>
            <a:ext cx="1453511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00" b="1" u="sng" dirty="0"/>
              <a:t>AO1</a:t>
            </a:r>
            <a:br>
              <a:rPr lang="en-US" sz="900" b="1" u="sng" dirty="0"/>
            </a:br>
            <a:r>
              <a:rPr lang="en-US" sz="900" dirty="0"/>
              <a:t>Contextual Research</a:t>
            </a:r>
          </a:p>
          <a:p>
            <a:r>
              <a:rPr lang="en-US" sz="900" dirty="0"/>
              <a:t>Biomimicry </a:t>
            </a:r>
          </a:p>
          <a:p>
            <a:r>
              <a:rPr lang="en-US" sz="900" dirty="0"/>
              <a:t>Alexander McQueen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10759" y="1935252"/>
            <a:ext cx="1217279" cy="5078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00" b="1" u="sng" dirty="0"/>
              <a:t>AO1</a:t>
            </a:r>
            <a:br>
              <a:rPr lang="en-US" sz="900" b="1" u="sng" dirty="0"/>
            </a:br>
            <a:r>
              <a:rPr lang="en-US" sz="900" dirty="0"/>
              <a:t>4x Artists of initial interest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92435" y="6166375"/>
            <a:ext cx="1217279" cy="5078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00" b="1" u="sng" dirty="0"/>
              <a:t>AO1</a:t>
            </a:r>
            <a:br>
              <a:rPr lang="en-US" sz="900" b="1" u="sng" dirty="0"/>
            </a:br>
            <a:r>
              <a:rPr lang="en-US" sz="900" dirty="0"/>
              <a:t>Title page and mind maps of topic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27913" y="3991256"/>
            <a:ext cx="942629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00" b="1" u="sng" dirty="0"/>
              <a:t>AO2/104</a:t>
            </a:r>
            <a:br>
              <a:rPr lang="en-US" sz="900" b="1" u="sng" dirty="0"/>
            </a:br>
            <a:r>
              <a:rPr lang="en-US" sz="900" dirty="0"/>
              <a:t>Poly print</a:t>
            </a:r>
          </a:p>
          <a:p>
            <a:r>
              <a:rPr lang="en-US" sz="900" dirty="0"/>
              <a:t>Lino print</a:t>
            </a:r>
          </a:p>
          <a:p>
            <a:r>
              <a:rPr lang="en-US" sz="900" dirty="0"/>
              <a:t>Rubbings </a:t>
            </a:r>
          </a:p>
          <a:p>
            <a:r>
              <a:rPr lang="en-US" sz="900" dirty="0"/>
              <a:t>Mark making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33633" y="5754707"/>
            <a:ext cx="758926" cy="10618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00" b="1" u="sng" dirty="0"/>
              <a:t>AO3</a:t>
            </a:r>
            <a:br>
              <a:rPr lang="en-US" sz="900" b="1" u="sng" dirty="0"/>
            </a:br>
            <a:r>
              <a:rPr lang="en-US" sz="900" dirty="0"/>
              <a:t>Written annotation and evaluation </a:t>
            </a:r>
            <a:br>
              <a:rPr lang="en-US" sz="900" dirty="0"/>
            </a:br>
            <a:r>
              <a:rPr lang="en-US" sz="900" dirty="0"/>
              <a:t>Observational drawings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2157997" y="1608553"/>
            <a:ext cx="29943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Students to follow guidance list </a:t>
            </a:r>
            <a:endParaRPr lang="en-US" sz="900" dirty="0"/>
          </a:p>
        </p:txBody>
      </p:sp>
      <p:sp>
        <p:nvSpPr>
          <p:cNvPr id="58" name="TextBox 57"/>
          <p:cNvSpPr txBox="1"/>
          <p:nvPr/>
        </p:nvSpPr>
        <p:spPr>
          <a:xfrm>
            <a:off x="3242562" y="1909242"/>
            <a:ext cx="155903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00" b="1" u="sng" dirty="0"/>
              <a:t>AO3</a:t>
            </a:r>
            <a:br>
              <a:rPr lang="en-US" sz="900" b="1" u="sng" dirty="0"/>
            </a:br>
            <a:r>
              <a:rPr lang="en-US" sz="900" dirty="0"/>
              <a:t>Photographs worksheet</a:t>
            </a:r>
            <a:br>
              <a:rPr lang="en-US" sz="900" dirty="0"/>
            </a:br>
            <a:r>
              <a:rPr lang="en-US" sz="900" dirty="0"/>
              <a:t>Inspirational visit</a:t>
            </a:r>
            <a:br>
              <a:rPr lang="en-US" sz="900" dirty="0"/>
            </a:br>
            <a:r>
              <a:rPr lang="en-US" sz="900" dirty="0"/>
              <a:t>Observational drawings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81906" y="1925325"/>
            <a:ext cx="1559036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00" b="1" u="sng" dirty="0"/>
              <a:t>AO2</a:t>
            </a:r>
            <a:br>
              <a:rPr lang="en-US" sz="900" b="1" u="sng" dirty="0"/>
            </a:br>
            <a:r>
              <a:rPr lang="en-US" sz="900" dirty="0"/>
              <a:t>Refine work by exploring ideas, selecting and experimenting with media, techniques and processes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8409673" y="2431655"/>
            <a:ext cx="15153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Students to follow guidance list in order to fulfil all objectives </a:t>
            </a:r>
            <a:endParaRPr lang="en-US" sz="9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8922269" y="1995800"/>
            <a:ext cx="11700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10 hour final exam</a:t>
            </a:r>
            <a:endParaRPr lang="en-US" sz="9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7202726" y="2655127"/>
            <a:ext cx="11700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10 hour mock exam</a:t>
            </a:r>
            <a:endParaRPr lang="en-US" sz="9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8907120" y="1180460"/>
            <a:ext cx="106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Display work for moderation </a:t>
            </a:r>
            <a:endParaRPr lang="en-US" sz="900" dirty="0"/>
          </a:p>
        </p:txBody>
      </p:sp>
      <p:sp>
        <p:nvSpPr>
          <p:cNvPr id="64" name="TextBox 63"/>
          <p:cNvSpPr txBox="1"/>
          <p:nvPr/>
        </p:nvSpPr>
        <p:spPr>
          <a:xfrm>
            <a:off x="6394078" y="3619754"/>
            <a:ext cx="3695357" cy="5078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00" b="1" u="sng" dirty="0"/>
              <a:t>AO4</a:t>
            </a:r>
            <a:br>
              <a:rPr lang="en-US" sz="900" b="1" u="sng" dirty="0"/>
            </a:br>
            <a:r>
              <a:rPr lang="en-US" sz="900" dirty="0"/>
              <a:t>Create a personal, informed and meaningful response that realizes intentions and demonstrates understanding of visual language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836652" y="1481422"/>
            <a:ext cx="1285448" cy="1546577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en-US" sz="1050" b="1" u="sng" dirty="0"/>
              <a:t>AO4</a:t>
            </a:r>
            <a:br>
              <a:rPr lang="en-US" sz="1050" b="1" u="sng" dirty="0"/>
            </a:br>
            <a:r>
              <a:rPr lang="en-US" sz="1050" b="1" dirty="0"/>
              <a:t>Create a personal, informed and meaningful response that realizes intentions and demonstrates understanding of visual language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481" y="1892505"/>
            <a:ext cx="1285448" cy="1223412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vert="horz" wrap="square" rtlCol="0">
            <a:spAutoFit/>
          </a:bodyPr>
          <a:lstStyle/>
          <a:p>
            <a:r>
              <a:rPr lang="en-US" sz="1050" b="1" u="sng" dirty="0"/>
              <a:t>AO3</a:t>
            </a:r>
            <a:br>
              <a:rPr lang="en-US" sz="1050" b="1" u="sng" dirty="0"/>
            </a:br>
            <a:r>
              <a:rPr lang="en-GB" sz="1050" b="1" dirty="0"/>
              <a:t>To record your observations and insights that are relevant to your intentions as work progresses</a:t>
            </a:r>
            <a:endParaRPr lang="en-US" sz="1050" dirty="0"/>
          </a:p>
        </p:txBody>
      </p:sp>
      <p:sp>
        <p:nvSpPr>
          <p:cNvPr id="67" name="TextBox 66"/>
          <p:cNvSpPr txBox="1"/>
          <p:nvPr/>
        </p:nvSpPr>
        <p:spPr>
          <a:xfrm>
            <a:off x="10885569" y="5299624"/>
            <a:ext cx="1285448" cy="1438855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en-US" sz="1050" b="1" u="sng" dirty="0"/>
              <a:t>AO1</a:t>
            </a:r>
            <a:br>
              <a:rPr lang="en-US" sz="1050" b="1" u="sng" dirty="0"/>
            </a:br>
            <a:r>
              <a:rPr lang="en-GB" sz="1050" b="1" dirty="0"/>
              <a:t>Develop your ideas through investigation, demonstrating critical understanding of sources.</a:t>
            </a:r>
            <a:endParaRPr lang="en-US" sz="6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2869" y="3873669"/>
            <a:ext cx="1285448" cy="1546577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vert="horz" wrap="square" rtlCol="0">
            <a:spAutoFit/>
          </a:bodyPr>
          <a:lstStyle/>
          <a:p>
            <a:r>
              <a:rPr lang="en-US" sz="1050" b="1" u="sng" dirty="0"/>
              <a:t>AO2</a:t>
            </a:r>
            <a:br>
              <a:rPr lang="en-US" sz="1050" b="1" u="sng" dirty="0"/>
            </a:br>
            <a:r>
              <a:rPr lang="en-GB" sz="1050" b="1" dirty="0"/>
              <a:t>Refine work by exploring ideas, selecting and experimenting with appropriate media, materials, techniques and processes</a:t>
            </a:r>
            <a:endParaRPr lang="en-US" sz="1050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39" y="4471371"/>
            <a:ext cx="771130" cy="5791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27" b="97041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01" y="3679859"/>
            <a:ext cx="648467" cy="143256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85" y="4288484"/>
            <a:ext cx="703141" cy="105884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442" l="26592" r="69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71" r="31429"/>
          <a:stretch/>
        </p:blipFill>
        <p:spPr>
          <a:xfrm rot="15495327">
            <a:off x="4239920" y="6132719"/>
            <a:ext cx="317150" cy="83460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7411" y="3339067"/>
            <a:ext cx="630116" cy="47258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03" y="3766895"/>
            <a:ext cx="814261" cy="117149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r="15747"/>
          <a:stretch/>
        </p:blipFill>
        <p:spPr>
          <a:xfrm rot="20391613">
            <a:off x="967570" y="3140086"/>
            <a:ext cx="511828" cy="7747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0078" y="6141041"/>
            <a:ext cx="589444" cy="6754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30" b="91754" l="4737" r="95088">
                        <a14:foregroundMark x1="39649" y1="13860" x2="22281" y2="20526"/>
                        <a14:foregroundMark x1="22281" y1="20526" x2="11754" y2="32281"/>
                        <a14:foregroundMark x1="42105" y1="12105" x2="57368" y2="14211"/>
                        <a14:foregroundMark x1="63684" y1="13860" x2="71579" y2="16667"/>
                        <a14:foregroundMark x1="72807" y1="18070" x2="88070" y2="29298"/>
                        <a14:foregroundMark x1="88070" y1="29825" x2="78772" y2="40702"/>
                        <a14:foregroundMark x1="72105" y1="36491" x2="74561" y2="83333"/>
                        <a14:foregroundMark x1="26140" y1="58421" x2="27018" y2="84561"/>
                        <a14:foregroundMark x1="26140" y1="87544" x2="26140" y2="84035"/>
                      </a14:backgroundRemoval>
                    </a14:imgEffect>
                  </a14:imgLayer>
                </a14:imgProps>
              </a:ext>
            </a:extLst>
          </a:blip>
          <a:srcRect l="8363" t="10030" r="10287" b="10035"/>
          <a:stretch/>
        </p:blipFill>
        <p:spPr>
          <a:xfrm>
            <a:off x="10078511" y="6014265"/>
            <a:ext cx="807058" cy="79302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53" y="6183011"/>
            <a:ext cx="451420" cy="60720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869" y="3645924"/>
            <a:ext cx="466196" cy="62159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r="18333"/>
          <a:stretch/>
        </p:blipFill>
        <p:spPr>
          <a:xfrm rot="5400000">
            <a:off x="3107185" y="3664427"/>
            <a:ext cx="512293" cy="58809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8750" l="2174" r="99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5" y="4635278"/>
            <a:ext cx="711014" cy="103045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2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782" b="97497" l="10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09" y="2422982"/>
            <a:ext cx="961900" cy="69651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50" y="1949595"/>
            <a:ext cx="802762" cy="60207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25" cstate="hq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2917" l="3646" r="34896">
                        <a14:foregroundMark x1="15104" y1="54722" x2="12396" y2="65000"/>
                        <a14:foregroundMark x1="12396" y1="65278" x2="15104" y2="79861"/>
                        <a14:foregroundMark x1="15104" y1="79861" x2="32500" y2="75556"/>
                        <a14:foregroundMark x1="32500" y1="75139" x2="30208" y2="52639"/>
                        <a14:backgroundMark x1="8229" y1="45972" x2="13229" y2="54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492"/>
          <a:stretch/>
        </p:blipFill>
        <p:spPr>
          <a:xfrm>
            <a:off x="6739470" y="1140819"/>
            <a:ext cx="862215" cy="1771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0" b="100000" l="0" r="100000">
                        <a14:backgroundMark x1="94828" y1="87611" x2="98276" y2="716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180" y="2313759"/>
            <a:ext cx="578329" cy="56337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13" y="2103414"/>
            <a:ext cx="798705" cy="59902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46"/>
          <a:stretch/>
        </p:blipFill>
        <p:spPr>
          <a:xfrm>
            <a:off x="7761373" y="1041231"/>
            <a:ext cx="384385" cy="506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187075" y="1022157"/>
            <a:ext cx="488601" cy="519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2"/>
          <a:srcRect t="13033" b="19887"/>
          <a:stretch/>
        </p:blipFill>
        <p:spPr>
          <a:xfrm>
            <a:off x="10921284" y="3179928"/>
            <a:ext cx="1064873" cy="491085"/>
          </a:xfrm>
          <a:prstGeom prst="rect">
            <a:avLst/>
          </a:prstGeom>
        </p:spPr>
      </p:pic>
      <p:pic>
        <p:nvPicPr>
          <p:cNvPr id="88" name="Picture 12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2632" l="5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77" y="1235606"/>
            <a:ext cx="676584" cy="67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 descr="http://www.clipartpal.com/_thumbs/pd/education/scissors.png"/>
          <p:cNvPicPr>
            <a:picLocks noChangeAspect="1" noChangeArrowheads="1"/>
          </p:cNvPicPr>
          <p:nvPr/>
        </p:nvPicPr>
        <p:blipFill>
          <a:blip r:embed="rId35" cstate="hq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2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2935">
            <a:off x="2219201" y="1283718"/>
            <a:ext cx="622036" cy="62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7" cstate="hq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5667" b="90000" l="10000" r="9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754"/>
          <a:stretch/>
        </p:blipFill>
        <p:spPr>
          <a:xfrm>
            <a:off x="4719478" y="1365554"/>
            <a:ext cx="581943" cy="426248"/>
          </a:xfrm>
          <a:prstGeom prst="rect">
            <a:avLst/>
          </a:prstGeom>
        </p:spPr>
      </p:pic>
      <p:pic>
        <p:nvPicPr>
          <p:cNvPr id="91" name="Picture 22" descr="http://www.whitecroft.co.uk/productimages/Essentials_Haberdashery/Sewing/15K_Metal_Bobbin_large.jpg"/>
          <p:cNvPicPr>
            <a:picLocks noChangeAspect="1" noChangeArrowheads="1"/>
          </p:cNvPicPr>
          <p:nvPr/>
        </p:nvPicPr>
        <p:blipFill rotWithShape="1">
          <a:blip r:embed="rId39" cstate="hq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9881" b="96047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64" t="17039" r="16229" b="8657"/>
          <a:stretch/>
        </p:blipFill>
        <p:spPr bwMode="auto">
          <a:xfrm>
            <a:off x="5587374" y="1351327"/>
            <a:ext cx="669725" cy="4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81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5FF975E86E419408F0FD934CB0B4" ma:contentTypeVersion="6" ma:contentTypeDescription="Create a new document." ma:contentTypeScope="" ma:versionID="2a71d57d014ee8819c1f21205066fb90">
  <xsd:schema xmlns:xsd="http://www.w3.org/2001/XMLSchema" xmlns:xs="http://www.w3.org/2001/XMLSchema" xmlns:p="http://schemas.microsoft.com/office/2006/metadata/properties" xmlns:ns2="d8a42690-dfbb-43b2-920e-db54a06070b6" xmlns:ns3="9465b505-f663-4aab-9f64-24a935a336e2" targetNamespace="http://schemas.microsoft.com/office/2006/metadata/properties" ma:root="true" ma:fieldsID="5af3a7876ac1b1a3dcf105790d7eb877" ns2:_="" ns3:_="">
    <xsd:import namespace="d8a42690-dfbb-43b2-920e-db54a06070b6"/>
    <xsd:import namespace="9465b505-f663-4aab-9f64-24a935a336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42690-dfbb-43b2-920e-db54a06070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5b505-f663-4aab-9f64-24a935a336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3C505B-E012-48D5-80C8-583F4CC703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a42690-dfbb-43b2-920e-db54a06070b6"/>
    <ds:schemaRef ds:uri="9465b505-f663-4aab-9f64-24a935a336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2A5A34-5A5C-4ED4-B0D3-67958CCB89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295E37-3541-4FCD-AE78-2A3FE6F16B76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9465b505-f663-4aab-9f64-24a935a336e2"/>
    <ds:schemaRef ds:uri="http://schemas.microsoft.com/office/2006/documentManagement/types"/>
    <ds:schemaRef ds:uri="http://schemas.microsoft.com/office/infopath/2007/PartnerControls"/>
    <ds:schemaRef ds:uri="d8a42690-dfbb-43b2-920e-db54a06070b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353</Words>
  <Application>Microsoft Office PowerPoint</Application>
  <PresentationFormat>Widescreen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 Condensed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Reynolds</dc:creator>
  <cp:lastModifiedBy>Miss K Herbert</cp:lastModifiedBy>
  <cp:revision>21</cp:revision>
  <cp:lastPrinted>2023-04-18T06:47:22Z</cp:lastPrinted>
  <dcterms:created xsi:type="dcterms:W3CDTF">2020-05-05T16:01:00Z</dcterms:created>
  <dcterms:modified xsi:type="dcterms:W3CDTF">2024-03-05T08:04:39Z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0x0101008A8B5FF975E86E419408F0FD934CB0B4</vt:lpwstr>
  </property>
</Properties>
</file>