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9799638" cy="1435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C3E6"/>
    <a:srgbClr val="EB45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255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BC00-3531-4778-909F-DCB93CBFDE75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FC8B-B664-4CA2-8A88-30EC347EB0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9259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BC00-3531-4778-909F-DCB93CBFDE75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FC8B-B664-4CA2-8A88-30EC347EB0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582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BC00-3531-4778-909F-DCB93CBFDE75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FC8B-B664-4CA2-8A88-30EC347EB0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954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BC00-3531-4778-909F-DCB93CBFDE75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FC8B-B664-4CA2-8A88-30EC347EB0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720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BC00-3531-4778-909F-DCB93CBFDE75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FC8B-B664-4CA2-8A88-30EC347EB0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760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BC00-3531-4778-909F-DCB93CBFDE75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FC8B-B664-4CA2-8A88-30EC347EB0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9110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BC00-3531-4778-909F-DCB93CBFDE75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FC8B-B664-4CA2-8A88-30EC347EB0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728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BC00-3531-4778-909F-DCB93CBFDE75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FC8B-B664-4CA2-8A88-30EC347EB0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9782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BC00-3531-4778-909F-DCB93CBFDE75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FC8B-B664-4CA2-8A88-30EC347EB0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426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BC00-3531-4778-909F-DCB93CBFDE75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FC8B-B664-4CA2-8A88-30EC347EB0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83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BC00-3531-4778-909F-DCB93CBFDE75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FC8B-B664-4CA2-8A88-30EC347EB0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818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5BC00-3531-4778-909F-DCB93CBFDE75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5FC8B-B664-4CA2-8A88-30EC347EB0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475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e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4" Type="http://schemas.openxmlformats.org/officeDocument/2006/relationships/image" Target="../media/image3.sv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6" descr="Henri Matisse Wall Sticker - TenSticker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7416" y="3788551"/>
            <a:ext cx="1412270" cy="1087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" name="Curved Left Arrow 71"/>
          <p:cNvSpPr/>
          <p:nvPr/>
        </p:nvSpPr>
        <p:spPr>
          <a:xfrm flipH="1">
            <a:off x="67880" y="324465"/>
            <a:ext cx="1451558" cy="2831690"/>
          </a:xfrm>
          <a:prstGeom prst="curvedLeftArrow">
            <a:avLst>
              <a:gd name="adj1" fmla="val 25000"/>
              <a:gd name="adj2" fmla="val 58376"/>
              <a:gd name="adj3" fmla="val 69231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>
              <a:solidFill>
                <a:schemeClr val="tx1"/>
              </a:solidFill>
            </a:endParaRPr>
          </a:p>
        </p:txBody>
      </p:sp>
      <p:sp>
        <p:nvSpPr>
          <p:cNvPr id="1061" name="Left Arrow 1060"/>
          <p:cNvSpPr/>
          <p:nvPr/>
        </p:nvSpPr>
        <p:spPr>
          <a:xfrm>
            <a:off x="562512" y="8505610"/>
            <a:ext cx="4340587" cy="1156621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1055" name="Curved Left Arrow 1054"/>
          <p:cNvSpPr/>
          <p:nvPr/>
        </p:nvSpPr>
        <p:spPr>
          <a:xfrm>
            <a:off x="4422930" y="6814715"/>
            <a:ext cx="2426343" cy="3023352"/>
          </a:xfrm>
          <a:prstGeom prst="curvedLef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>
              <a:solidFill>
                <a:schemeClr val="tx1"/>
              </a:solidFill>
            </a:endParaRPr>
          </a:p>
        </p:txBody>
      </p:sp>
      <p:sp>
        <p:nvSpPr>
          <p:cNvPr id="1029" name="Right Arrow 1028"/>
          <p:cNvSpPr/>
          <p:nvPr/>
        </p:nvSpPr>
        <p:spPr>
          <a:xfrm>
            <a:off x="2244725" y="6438947"/>
            <a:ext cx="3853953" cy="1533603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1027" name="Curved Right Arrow 1026"/>
          <p:cNvSpPr/>
          <p:nvPr/>
        </p:nvSpPr>
        <p:spPr>
          <a:xfrm>
            <a:off x="616760" y="4815169"/>
            <a:ext cx="2367395" cy="2974925"/>
          </a:xfrm>
          <a:prstGeom prst="curvedRightArrow">
            <a:avLst>
              <a:gd name="adj1" fmla="val 25000"/>
              <a:gd name="adj2" fmla="val 48616"/>
              <a:gd name="adj3" fmla="val 37247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>
              <a:solidFill>
                <a:schemeClr val="tx1"/>
              </a:solidFill>
            </a:endParaRPr>
          </a:p>
        </p:txBody>
      </p:sp>
      <p:sp>
        <p:nvSpPr>
          <p:cNvPr id="23" name="Left Arrow 22"/>
          <p:cNvSpPr/>
          <p:nvPr/>
        </p:nvSpPr>
        <p:spPr>
          <a:xfrm>
            <a:off x="747849" y="4499853"/>
            <a:ext cx="3605194" cy="1250298"/>
          </a:xfrm>
          <a:prstGeom prst="lef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20" name="Curved Left Arrow 19"/>
          <p:cNvSpPr/>
          <p:nvPr/>
        </p:nvSpPr>
        <p:spPr>
          <a:xfrm>
            <a:off x="3750314" y="2334153"/>
            <a:ext cx="2667508" cy="3415998"/>
          </a:xfrm>
          <a:prstGeom prst="curvedLeftArrow">
            <a:avLst>
              <a:gd name="adj1" fmla="val 25000"/>
              <a:gd name="adj2" fmla="val 56801"/>
              <a:gd name="adj3" fmla="val 32177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46814" y="-359493"/>
            <a:ext cx="4727019" cy="1239167"/>
          </a:xfrm>
        </p:spPr>
        <p:txBody>
          <a:bodyPr>
            <a:normAutofit/>
          </a:bodyPr>
          <a:lstStyle/>
          <a:p>
            <a:r>
              <a:rPr lang="en-GB" sz="2925" dirty="0">
                <a:latin typeface="Rockwell" panose="02060603020205020403" pitchFamily="18" charset="0"/>
              </a:rPr>
              <a:t>NCFE Food &amp; Cookery LEARNING JOURNEY</a:t>
            </a:r>
          </a:p>
        </p:txBody>
      </p:sp>
      <p:sp>
        <p:nvSpPr>
          <p:cNvPr id="4" name="Right Arrow 3"/>
          <p:cNvSpPr/>
          <p:nvPr/>
        </p:nvSpPr>
        <p:spPr>
          <a:xfrm>
            <a:off x="1045962" y="1924772"/>
            <a:ext cx="5404961" cy="1402650"/>
          </a:xfrm>
          <a:prstGeom prst="rightArrow">
            <a:avLst/>
          </a:prstGeom>
          <a:solidFill>
            <a:srgbClr val="9DC3E6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5" name="Oval 4"/>
          <p:cNvSpPr/>
          <p:nvPr/>
        </p:nvSpPr>
        <p:spPr>
          <a:xfrm>
            <a:off x="278374" y="2210455"/>
            <a:ext cx="854393" cy="803946"/>
          </a:xfrm>
          <a:prstGeom prst="ellipse">
            <a:avLst/>
          </a:prstGeom>
          <a:solidFill>
            <a:schemeClr val="bg1"/>
          </a:solidFill>
          <a:ln w="57150">
            <a:solidFill>
              <a:srgbClr val="9DC3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6" name="TextBox 5"/>
          <p:cNvSpPr txBox="1"/>
          <p:nvPr/>
        </p:nvSpPr>
        <p:spPr>
          <a:xfrm>
            <a:off x="301672" y="2459912"/>
            <a:ext cx="1318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Rockwell" panose="02060603020205020403" pitchFamily="18" charset="0"/>
              </a:rPr>
              <a:t>YEAR 10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946083" y="2290704"/>
            <a:ext cx="2451239" cy="317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731" dirty="0">
              <a:solidFill>
                <a:schemeClr val="bg1"/>
              </a:solidFill>
              <a:latin typeface="Rockwell" panose="02060603020205020403" pitchFamily="18" charset="0"/>
            </a:endParaRPr>
          </a:p>
          <a:p>
            <a:endParaRPr lang="en-GB" sz="731" dirty="0">
              <a:solidFill>
                <a:schemeClr val="bg1"/>
              </a:solidFill>
              <a:latin typeface="Rockwell" panose="02060603020205020403" pitchFamily="18" charset="0"/>
            </a:endParaRPr>
          </a:p>
        </p:txBody>
      </p:sp>
      <p:sp>
        <p:nvSpPr>
          <p:cNvPr id="52" name="Oval 51"/>
          <p:cNvSpPr/>
          <p:nvPr/>
        </p:nvSpPr>
        <p:spPr>
          <a:xfrm>
            <a:off x="2907466" y="4714509"/>
            <a:ext cx="854393" cy="818235"/>
          </a:xfrm>
          <a:prstGeom prst="ellipse">
            <a:avLst/>
          </a:prstGeom>
          <a:solidFill>
            <a:schemeClr val="bg1"/>
          </a:solidFill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53" name="Oval 52"/>
          <p:cNvSpPr/>
          <p:nvPr/>
        </p:nvSpPr>
        <p:spPr>
          <a:xfrm>
            <a:off x="2914465" y="6846703"/>
            <a:ext cx="1184821" cy="974224"/>
          </a:xfrm>
          <a:prstGeom prst="ellipse">
            <a:avLst/>
          </a:prstGeom>
          <a:solidFill>
            <a:schemeClr val="bg1"/>
          </a:solidFill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14" name="TextBox 13"/>
          <p:cNvSpPr txBox="1"/>
          <p:nvPr/>
        </p:nvSpPr>
        <p:spPr>
          <a:xfrm>
            <a:off x="717427" y="3004011"/>
            <a:ext cx="1471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latin typeface="Rockwell" panose="02060603020205020403" pitchFamily="18" charset="0"/>
              </a:rPr>
              <a:t>HEALTH &amp; SAFETY</a:t>
            </a:r>
          </a:p>
          <a:p>
            <a:r>
              <a:rPr lang="en-GB" sz="800" dirty="0">
                <a:latin typeface="Rockwell" panose="02060603020205020403" pitchFamily="18" charset="0"/>
              </a:rPr>
              <a:t>PERSONAL HYGIENE</a:t>
            </a:r>
          </a:p>
          <a:p>
            <a:r>
              <a:rPr lang="en-GB" sz="800" dirty="0">
                <a:latin typeface="Rockwell" panose="02060603020205020403" pitchFamily="18" charset="0"/>
              </a:rPr>
              <a:t>FOOD POISONING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401538" y="2980042"/>
            <a:ext cx="1719470" cy="24622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Rockwell" panose="02060603020205020403" pitchFamily="18" charset="0"/>
              </a:rPr>
              <a:t>Learning checks</a:t>
            </a:r>
          </a:p>
        </p:txBody>
      </p:sp>
      <p:pic>
        <p:nvPicPr>
          <p:cNvPr id="57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 rot="20222580" flipV="1">
            <a:off x="3593629" y="2883362"/>
            <a:ext cx="430825" cy="223366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034964" y="2455817"/>
            <a:ext cx="14719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latin typeface="Rockwell" panose="02060603020205020403" pitchFamily="18" charset="0"/>
              </a:rPr>
              <a:t>FOOD HANDLING</a:t>
            </a:r>
          </a:p>
          <a:p>
            <a:r>
              <a:rPr lang="en-GB" sz="800" dirty="0">
                <a:latin typeface="Rockwell" panose="02060603020205020403" pitchFamily="18" charset="0"/>
              </a:rPr>
              <a:t>FOOD PROVENANCE</a:t>
            </a:r>
          </a:p>
          <a:p>
            <a:endParaRPr lang="en-GB" sz="800" dirty="0">
              <a:latin typeface="Rockwell" panose="02060603020205020403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15588" y="2164623"/>
            <a:ext cx="1335279" cy="4001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Rockwell" panose="02060603020205020403" pitchFamily="18" charset="0"/>
              </a:rPr>
              <a:t>Demonstrations &amp; Practical lessons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2926736" y="4960051"/>
            <a:ext cx="1318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Rockwell" panose="02060603020205020403" pitchFamily="18" charset="0"/>
              </a:rPr>
              <a:t>YEAR 11</a:t>
            </a:r>
          </a:p>
        </p:txBody>
      </p:sp>
      <p:sp>
        <p:nvSpPr>
          <p:cNvPr id="68" name="Oval 67"/>
          <p:cNvSpPr/>
          <p:nvPr/>
        </p:nvSpPr>
        <p:spPr>
          <a:xfrm>
            <a:off x="3379685" y="8628158"/>
            <a:ext cx="1013800" cy="831691"/>
          </a:xfrm>
          <a:prstGeom prst="ellipse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71" name="TextBox 70"/>
          <p:cNvSpPr txBox="1"/>
          <p:nvPr/>
        </p:nvSpPr>
        <p:spPr>
          <a:xfrm>
            <a:off x="3498733" y="8826475"/>
            <a:ext cx="894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Rockwell" panose="02060603020205020403" pitchFamily="18" charset="0"/>
              </a:rPr>
              <a:t>External set paper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317595" y="3317456"/>
            <a:ext cx="12952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latin typeface="Rockwell" panose="02060603020205020403" pitchFamily="18" charset="0"/>
              </a:rPr>
              <a:t>FOOD LEGISLATION FOOD PROVENANCE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608235" y="3399948"/>
            <a:ext cx="1153471" cy="55399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Rockwell" panose="02060603020205020403" pitchFamily="18" charset="0"/>
              </a:rPr>
              <a:t>Food standards and legislation question check</a:t>
            </a:r>
          </a:p>
        </p:txBody>
      </p:sp>
      <p:pic>
        <p:nvPicPr>
          <p:cNvPr id="79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 rot="10095956">
            <a:off x="5110715" y="4988470"/>
            <a:ext cx="549433" cy="358006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5529851" y="4718205"/>
            <a:ext cx="14625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latin typeface="Rockwell" panose="02060603020205020403" pitchFamily="18" charset="0"/>
              </a:rPr>
              <a:t>FOOD TRANSPORTATION</a:t>
            </a:r>
          </a:p>
          <a:p>
            <a:r>
              <a:rPr lang="en-GB" sz="800" dirty="0">
                <a:latin typeface="Rockwell" panose="02060603020205020403" pitchFamily="18" charset="0"/>
              </a:rPr>
              <a:t>FOOD PROCESSING</a:t>
            </a:r>
          </a:p>
          <a:p>
            <a:r>
              <a:rPr lang="en-GB" sz="800" dirty="0">
                <a:latin typeface="Rockwell" panose="02060603020205020403" pitchFamily="18" charset="0"/>
              </a:rPr>
              <a:t>FOOD MAUFACTORING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459482" y="5456734"/>
            <a:ext cx="1200799" cy="5078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sz="900" dirty="0">
                <a:latin typeface="Rockwell" panose="02060603020205020403" pitchFamily="18" charset="0"/>
              </a:rPr>
              <a:t>In year 11 students will plan and cook a 3 course meal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417035" y="4411849"/>
            <a:ext cx="10378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latin typeface="Rockwell" panose="02060603020205020403" pitchFamily="18" charset="0"/>
              </a:rPr>
              <a:t>BALANCED DIETS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681223" y="4820875"/>
            <a:ext cx="10799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latin typeface="Rockwell" panose="02060603020205020403" pitchFamily="18" charset="0"/>
              </a:rPr>
              <a:t>HEALTHY EATING</a:t>
            </a:r>
          </a:p>
          <a:p>
            <a:r>
              <a:rPr lang="en-GB" sz="800" dirty="0">
                <a:latin typeface="Rockwell" panose="02060603020205020403" pitchFamily="18" charset="0"/>
              </a:rPr>
              <a:t>SPECIAL DIETS</a:t>
            </a:r>
          </a:p>
          <a:p>
            <a:r>
              <a:rPr lang="en-GB" sz="800" dirty="0">
                <a:latin typeface="Rockwell" panose="02060603020205020403" pitchFamily="18" charset="0"/>
              </a:rPr>
              <a:t>FOOD GROUPS</a:t>
            </a:r>
          </a:p>
        </p:txBody>
      </p:sp>
      <p:pic>
        <p:nvPicPr>
          <p:cNvPr id="84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 rot="5710651">
            <a:off x="2486564" y="4738581"/>
            <a:ext cx="430825" cy="245265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2256579" y="5428137"/>
            <a:ext cx="1418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latin typeface="Rockwell" panose="02060603020205020403" pitchFamily="18" charset="0"/>
              </a:rPr>
              <a:t>MINERALS </a:t>
            </a:r>
          </a:p>
          <a:p>
            <a:r>
              <a:rPr lang="en-GB" sz="800" dirty="0">
                <a:latin typeface="Rockwell" panose="02060603020205020403" pitchFamily="18" charset="0"/>
              </a:rPr>
              <a:t>VITAMINS</a:t>
            </a:r>
          </a:p>
          <a:p>
            <a:r>
              <a:rPr lang="en-GB" sz="800" dirty="0">
                <a:latin typeface="Rockwell" panose="02060603020205020403" pitchFamily="18" charset="0"/>
              </a:rPr>
              <a:t>WATER</a:t>
            </a:r>
          </a:p>
        </p:txBody>
      </p:sp>
      <p:pic>
        <p:nvPicPr>
          <p:cNvPr id="86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 rot="3129369" flipV="1">
            <a:off x="1787098" y="5390374"/>
            <a:ext cx="430825" cy="231579"/>
          </a:xfrm>
          <a:prstGeom prst="rect">
            <a:avLst/>
          </a:prstGeom>
        </p:spPr>
      </p:pic>
      <p:pic>
        <p:nvPicPr>
          <p:cNvPr id="87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>
            <a:fillRect/>
          </a:stretch>
        </p:blipFill>
        <p:spPr>
          <a:xfrm rot="12229933">
            <a:off x="1769420" y="5893084"/>
            <a:ext cx="638778" cy="269734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674232" y="5787804"/>
            <a:ext cx="1333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latin typeface="Rockwell" panose="02060603020205020403" pitchFamily="18" charset="0"/>
              </a:rPr>
              <a:t>FOOD ALLERGIES</a:t>
            </a:r>
          </a:p>
          <a:p>
            <a:r>
              <a:rPr lang="en-GB" sz="800" dirty="0">
                <a:latin typeface="Rockwell" panose="02060603020205020403" pitchFamily="18" charset="0"/>
              </a:rPr>
              <a:t>INTOLERANCES</a:t>
            </a:r>
          </a:p>
        </p:txBody>
      </p:sp>
      <p:pic>
        <p:nvPicPr>
          <p:cNvPr id="40" name="Picture 2" descr="File:BYR color wheel.svg - Wikimedia Common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6121" y="969861"/>
            <a:ext cx="1248255" cy="1248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1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 rot="8103812" flipV="1">
            <a:off x="318743" y="6014658"/>
            <a:ext cx="430825" cy="204580"/>
          </a:xfrm>
          <a:prstGeom prst="rect">
            <a:avLst/>
          </a:prstGeom>
        </p:spPr>
      </p:pic>
      <p:sp>
        <p:nvSpPr>
          <p:cNvPr id="43" name="TextBox 42"/>
          <p:cNvSpPr txBox="1"/>
          <p:nvPr/>
        </p:nvSpPr>
        <p:spPr>
          <a:xfrm>
            <a:off x="94039" y="6887221"/>
            <a:ext cx="1124357" cy="4001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Rockwell" panose="02060603020205020403" pitchFamily="18" charset="0"/>
              </a:rPr>
              <a:t>Plan &amp; produce dishes</a:t>
            </a:r>
          </a:p>
        </p:txBody>
      </p:sp>
      <p:pic>
        <p:nvPicPr>
          <p:cNvPr id="94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 flipV="1">
            <a:off x="946377" y="7028987"/>
            <a:ext cx="430825" cy="204580"/>
          </a:xfrm>
          <a:prstGeom prst="rect">
            <a:avLst/>
          </a:prstGeom>
        </p:spPr>
      </p:pic>
      <p:sp>
        <p:nvSpPr>
          <p:cNvPr id="48" name="TextBox 47"/>
          <p:cNvSpPr txBox="1"/>
          <p:nvPr/>
        </p:nvSpPr>
        <p:spPr>
          <a:xfrm>
            <a:off x="4273116" y="6846703"/>
            <a:ext cx="172039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>
                <a:latin typeface="Rockwell" panose="02060603020205020403" pitchFamily="18" charset="0"/>
              </a:rPr>
              <a:t>In year 11 students will prepare for their exam by learning a wide range of Starters, Mains and Desserts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073411" y="7353376"/>
            <a:ext cx="8319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latin typeface="Rockwell" panose="02060603020205020403" pitchFamily="18" charset="0"/>
              </a:rPr>
              <a:t>Critiquing food</a:t>
            </a:r>
          </a:p>
        </p:txBody>
      </p:sp>
      <p:pic>
        <p:nvPicPr>
          <p:cNvPr id="113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 rot="3586785">
            <a:off x="6271967" y="7917350"/>
            <a:ext cx="585598" cy="211801"/>
          </a:xfrm>
          <a:prstGeom prst="rect">
            <a:avLst/>
          </a:prstGeom>
        </p:spPr>
      </p:pic>
      <p:sp>
        <p:nvSpPr>
          <p:cNvPr id="62" name="TextBox 61"/>
          <p:cNvSpPr txBox="1"/>
          <p:nvPr/>
        </p:nvSpPr>
        <p:spPr>
          <a:xfrm>
            <a:off x="5952358" y="8619081"/>
            <a:ext cx="136432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latin typeface="Rockwell" panose="02060603020205020403" pitchFamily="18" charset="0"/>
              </a:rPr>
              <a:t>3 Course meal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650899" y="8785078"/>
            <a:ext cx="101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latin typeface="Rockwell" panose="02060603020205020403" pitchFamily="18" charset="0"/>
              </a:rPr>
              <a:t>Project / portfolio</a:t>
            </a:r>
          </a:p>
          <a:p>
            <a:r>
              <a:rPr lang="en-GB" sz="800" dirty="0">
                <a:latin typeface="Rockwell" panose="02060603020205020403" pitchFamily="18" charset="0"/>
              </a:rPr>
              <a:t>The students will produce a project to demonstrate final knowledge 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772416" y="8871553"/>
            <a:ext cx="17807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AO1:</a:t>
            </a:r>
            <a:r>
              <a:rPr lang="en-GB" sz="800" b="1" dirty="0"/>
              <a:t> Demonstrate knowledge and understanding of nutrition</a:t>
            </a:r>
            <a:r>
              <a:rPr lang="en-GB" sz="800" dirty="0"/>
              <a:t>, food, cooking and preparation.</a:t>
            </a:r>
            <a:endParaRPr lang="en-GB" sz="800" dirty="0">
              <a:latin typeface="Rockwell" panose="02060603020205020403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132767" y="9379678"/>
            <a:ext cx="16980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AO2: Apply knowledge and understanding of nutrition, food, cooking and preparation.</a:t>
            </a:r>
            <a:endParaRPr lang="en-GB" sz="800" dirty="0">
              <a:latin typeface="Rockwell" panose="02060603020205020403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252147" y="8624665"/>
            <a:ext cx="13679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AO3: Plan, prepare, cook and present dishes, combining appropriate techniques.</a:t>
            </a:r>
            <a:endParaRPr lang="en-GB" sz="100" dirty="0">
              <a:latin typeface="Rockwell" panose="02060603020205020403" pitchFamily="18" charset="0"/>
            </a:endParaRPr>
          </a:p>
        </p:txBody>
      </p:sp>
      <p:pic>
        <p:nvPicPr>
          <p:cNvPr id="124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 rot="8004958">
            <a:off x="2718169" y="9448296"/>
            <a:ext cx="585598" cy="211801"/>
          </a:xfrm>
          <a:prstGeom prst="rect">
            <a:avLst/>
          </a:prstGeom>
        </p:spPr>
      </p:pic>
      <p:pic>
        <p:nvPicPr>
          <p:cNvPr id="125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 rot="1335059" flipH="1" flipV="1">
            <a:off x="960991" y="9304101"/>
            <a:ext cx="281982" cy="186713"/>
          </a:xfrm>
          <a:prstGeom prst="rect">
            <a:avLst/>
          </a:prstGeom>
        </p:spPr>
      </p:pic>
      <p:sp>
        <p:nvSpPr>
          <p:cNvPr id="78" name="TextBox 77"/>
          <p:cNvSpPr txBox="1"/>
          <p:nvPr/>
        </p:nvSpPr>
        <p:spPr>
          <a:xfrm>
            <a:off x="-5964" y="8279596"/>
            <a:ext cx="22320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800" dirty="0">
              <a:latin typeface="Rockwell" panose="02060603020205020403" pitchFamily="18" charset="0"/>
            </a:endParaRPr>
          </a:p>
        </p:txBody>
      </p:sp>
      <p:pic>
        <p:nvPicPr>
          <p:cNvPr id="83" name="Picture 7">
            <a:extLst>
              <a:ext uri="{FF2B5EF4-FFF2-40B4-BE49-F238E27FC236}">
                <a16:creationId xmlns:a16="http://schemas.microsoft.com/office/drawing/2014/main" id="{94476F41-412A-4593-A71B-33BA872762A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 rot="20791546" flipV="1">
            <a:off x="1662441" y="2796276"/>
            <a:ext cx="430825" cy="190643"/>
          </a:xfrm>
          <a:prstGeom prst="rect">
            <a:avLst/>
          </a:prstGeom>
        </p:spPr>
      </p:pic>
      <p:pic>
        <p:nvPicPr>
          <p:cNvPr id="85" name="Picture 7">
            <a:extLst>
              <a:ext uri="{FF2B5EF4-FFF2-40B4-BE49-F238E27FC236}">
                <a16:creationId xmlns:a16="http://schemas.microsoft.com/office/drawing/2014/main" id="{0CB838D9-54DA-4522-A18E-47A40E6462A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 rot="20934041">
            <a:off x="3050869" y="2443556"/>
            <a:ext cx="430825" cy="245265"/>
          </a:xfrm>
          <a:prstGeom prst="rect">
            <a:avLst/>
          </a:prstGeom>
        </p:spPr>
      </p:pic>
      <p:sp>
        <p:nvSpPr>
          <p:cNvPr id="88" name="TextBox 87">
            <a:extLst>
              <a:ext uri="{FF2B5EF4-FFF2-40B4-BE49-F238E27FC236}">
                <a16:creationId xmlns:a16="http://schemas.microsoft.com/office/drawing/2014/main" id="{E734AA57-5840-44E0-B7EB-DE87D3368404}"/>
              </a:ext>
            </a:extLst>
          </p:cNvPr>
          <p:cNvSpPr txBox="1"/>
          <p:nvPr/>
        </p:nvSpPr>
        <p:spPr>
          <a:xfrm>
            <a:off x="3496043" y="2446337"/>
            <a:ext cx="13789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latin typeface="Rockwell" panose="02060603020205020403" pitchFamily="18" charset="0"/>
              </a:rPr>
              <a:t>HAZARDS AND RISKS</a:t>
            </a:r>
          </a:p>
          <a:p>
            <a:r>
              <a:rPr lang="en-GB" sz="800" dirty="0">
                <a:latin typeface="Rockwell" panose="02060603020205020403" pitchFamily="18" charset="0"/>
              </a:rPr>
              <a:t>MANDATORY SYSTEMS</a:t>
            </a:r>
          </a:p>
        </p:txBody>
      </p:sp>
      <p:pic>
        <p:nvPicPr>
          <p:cNvPr id="90" name="Picture 7">
            <a:extLst>
              <a:ext uri="{FF2B5EF4-FFF2-40B4-BE49-F238E27FC236}">
                <a16:creationId xmlns:a16="http://schemas.microsoft.com/office/drawing/2014/main" id="{773E5A01-C324-443B-A94C-071089A82EA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 rot="5564977">
            <a:off x="5421133" y="2938048"/>
            <a:ext cx="549433" cy="358006"/>
          </a:xfrm>
          <a:prstGeom prst="rect">
            <a:avLst/>
          </a:prstGeom>
        </p:spPr>
      </p:pic>
      <p:pic>
        <p:nvPicPr>
          <p:cNvPr id="92" name="Picture 7">
            <a:extLst>
              <a:ext uri="{FF2B5EF4-FFF2-40B4-BE49-F238E27FC236}">
                <a16:creationId xmlns:a16="http://schemas.microsoft.com/office/drawing/2014/main" id="{DCB2D57F-A80C-47A9-81BA-40FD0CBF843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 rot="1938255" flipV="1">
            <a:off x="5036945" y="3630107"/>
            <a:ext cx="430825" cy="231579"/>
          </a:xfrm>
          <a:prstGeom prst="rect">
            <a:avLst/>
          </a:prstGeom>
        </p:spPr>
      </p:pic>
      <p:sp>
        <p:nvSpPr>
          <p:cNvPr id="93" name="TextBox 92">
            <a:extLst>
              <a:ext uri="{FF2B5EF4-FFF2-40B4-BE49-F238E27FC236}">
                <a16:creationId xmlns:a16="http://schemas.microsoft.com/office/drawing/2014/main" id="{D8B273F1-ABC2-4D50-A96A-B8284F512EA3}"/>
              </a:ext>
            </a:extLst>
          </p:cNvPr>
          <p:cNvSpPr txBox="1"/>
          <p:nvPr/>
        </p:nvSpPr>
        <p:spPr>
          <a:xfrm>
            <a:off x="1032433" y="1765782"/>
            <a:ext cx="1318736" cy="53860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sz="1050" dirty="0">
                <a:latin typeface="Rockwell" panose="02060603020205020403" pitchFamily="18" charset="0"/>
              </a:rPr>
              <a:t>Safety in the kitchen</a:t>
            </a:r>
          </a:p>
          <a:p>
            <a:endParaRPr lang="en-GB" sz="800" dirty="0">
              <a:latin typeface="Rockwell" panose="02060603020205020403" pitchFamily="18" charset="0"/>
            </a:endParaRPr>
          </a:p>
        </p:txBody>
      </p:sp>
      <p:pic>
        <p:nvPicPr>
          <p:cNvPr id="95" name="Picture 7">
            <a:extLst>
              <a:ext uri="{FF2B5EF4-FFF2-40B4-BE49-F238E27FC236}">
                <a16:creationId xmlns:a16="http://schemas.microsoft.com/office/drawing/2014/main" id="{006E501D-4BA8-479E-B2F3-406CAA0B260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 rot="5710651" flipV="1">
            <a:off x="1474246" y="2242244"/>
            <a:ext cx="430825" cy="231579"/>
          </a:xfrm>
          <a:prstGeom prst="rect">
            <a:avLst/>
          </a:prstGeom>
        </p:spPr>
      </p:pic>
      <p:pic>
        <p:nvPicPr>
          <p:cNvPr id="96" name="Picture 7">
            <a:extLst>
              <a:ext uri="{FF2B5EF4-FFF2-40B4-BE49-F238E27FC236}">
                <a16:creationId xmlns:a16="http://schemas.microsoft.com/office/drawing/2014/main" id="{091558E0-D971-4B5C-8071-924CD2F1368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 rot="3968280">
            <a:off x="6326004" y="4112965"/>
            <a:ext cx="549433" cy="358006"/>
          </a:xfrm>
          <a:prstGeom prst="rect">
            <a:avLst/>
          </a:prstGeom>
        </p:spPr>
      </p:pic>
      <p:sp>
        <p:nvSpPr>
          <p:cNvPr id="97" name="TextBox 96">
            <a:extLst>
              <a:ext uri="{FF2B5EF4-FFF2-40B4-BE49-F238E27FC236}">
                <a16:creationId xmlns:a16="http://schemas.microsoft.com/office/drawing/2014/main" id="{5A6BAE1E-7CB5-4B12-985D-4DC5126535A7}"/>
              </a:ext>
            </a:extLst>
          </p:cNvPr>
          <p:cNvSpPr txBox="1"/>
          <p:nvPr/>
        </p:nvSpPr>
        <p:spPr>
          <a:xfrm>
            <a:off x="2299027" y="5914481"/>
            <a:ext cx="1333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latin typeface="Rockwell" panose="02060603020205020403" pitchFamily="18" charset="0"/>
              </a:rPr>
              <a:t>MACRONUTRIENTS</a:t>
            </a:r>
          </a:p>
          <a:p>
            <a:r>
              <a:rPr lang="en-GB" sz="800" dirty="0">
                <a:latin typeface="Rockwell" panose="02060603020205020403" pitchFamily="18" charset="0"/>
              </a:rPr>
              <a:t>MICRONUTRIENTS</a:t>
            </a:r>
          </a:p>
        </p:txBody>
      </p:sp>
      <p:pic>
        <p:nvPicPr>
          <p:cNvPr id="98" name="Picture 7">
            <a:extLst>
              <a:ext uri="{FF2B5EF4-FFF2-40B4-BE49-F238E27FC236}">
                <a16:creationId xmlns:a16="http://schemas.microsoft.com/office/drawing/2014/main" id="{294646E3-F05C-4323-B9F0-C4F5A85B3A5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 rot="1340056">
            <a:off x="2793331" y="5713990"/>
            <a:ext cx="430825" cy="155822"/>
          </a:xfrm>
          <a:prstGeom prst="rect">
            <a:avLst/>
          </a:prstGeom>
        </p:spPr>
      </p:pic>
      <p:pic>
        <p:nvPicPr>
          <p:cNvPr id="80" name="Picture 7">
            <a:extLst>
              <a:ext uri="{FF2B5EF4-FFF2-40B4-BE49-F238E27FC236}">
                <a16:creationId xmlns:a16="http://schemas.microsoft.com/office/drawing/2014/main" id="{7DDA65A1-C0E1-4163-850C-055F11F0D6E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 rot="20597321" flipV="1">
            <a:off x="4326003" y="7301631"/>
            <a:ext cx="430825" cy="231579"/>
          </a:xfrm>
          <a:prstGeom prst="rect">
            <a:avLst/>
          </a:prstGeom>
        </p:spPr>
      </p:pic>
      <p:sp>
        <p:nvSpPr>
          <p:cNvPr id="66" name="TextBox 65"/>
          <p:cNvSpPr txBox="1"/>
          <p:nvPr/>
        </p:nvSpPr>
        <p:spPr>
          <a:xfrm>
            <a:off x="2879549" y="7074421"/>
            <a:ext cx="1422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Rockwell" panose="02060603020205020403" pitchFamily="18" charset="0"/>
              </a:rPr>
              <a:t>Level 1/2 final preparation</a:t>
            </a:r>
          </a:p>
        </p:txBody>
      </p:sp>
      <p:pic>
        <p:nvPicPr>
          <p:cNvPr id="82" name="Picture 7">
            <a:extLst>
              <a:ext uri="{FF2B5EF4-FFF2-40B4-BE49-F238E27FC236}">
                <a16:creationId xmlns:a16="http://schemas.microsoft.com/office/drawing/2014/main" id="{03E1ADB4-40FC-44B3-A482-B53F165BAEF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 rot="8360707">
            <a:off x="5644149" y="8884606"/>
            <a:ext cx="549433" cy="358006"/>
          </a:xfrm>
          <a:prstGeom prst="rect">
            <a:avLst/>
          </a:prstGeom>
        </p:spPr>
      </p:pic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C8CC5DA0-E409-47F7-B884-542676C70D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803" y="5983344"/>
            <a:ext cx="1249678" cy="830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ee the source image">
            <a:extLst>
              <a:ext uri="{FF2B5EF4-FFF2-40B4-BE49-F238E27FC236}">
                <a16:creationId xmlns:a16="http://schemas.microsoft.com/office/drawing/2014/main" id="{D8B88366-CD75-4E69-B9F6-F61CE994A8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8154" y="3449756"/>
            <a:ext cx="1249097" cy="831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ee the source image">
            <a:extLst>
              <a:ext uri="{FF2B5EF4-FFF2-40B4-BE49-F238E27FC236}">
                <a16:creationId xmlns:a16="http://schemas.microsoft.com/office/drawing/2014/main" id="{371F7C21-790F-4409-93C2-BA490C0B2C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40" y="7330724"/>
            <a:ext cx="1124356" cy="843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See the source image">
            <a:extLst>
              <a:ext uri="{FF2B5EF4-FFF2-40B4-BE49-F238E27FC236}">
                <a16:creationId xmlns:a16="http://schemas.microsoft.com/office/drawing/2014/main" id="{39841491-81B8-440B-B651-4C27812F6A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975" y="7863390"/>
            <a:ext cx="1363886" cy="908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See the source image">
            <a:extLst>
              <a:ext uri="{FF2B5EF4-FFF2-40B4-BE49-F238E27FC236}">
                <a16:creationId xmlns:a16="http://schemas.microsoft.com/office/drawing/2014/main" id="{401429BF-E472-4D99-A5FF-2D1318D666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4701" y="5578092"/>
            <a:ext cx="835219" cy="111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See the source image">
            <a:extLst>
              <a:ext uri="{FF2B5EF4-FFF2-40B4-BE49-F238E27FC236}">
                <a16:creationId xmlns:a16="http://schemas.microsoft.com/office/drawing/2014/main" id="{58220DB1-34BB-4C73-8A3B-622CD5E10E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5347" y="826062"/>
            <a:ext cx="1659990" cy="1107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See the source image">
            <a:extLst>
              <a:ext uri="{FF2B5EF4-FFF2-40B4-BE49-F238E27FC236}">
                <a16:creationId xmlns:a16="http://schemas.microsoft.com/office/drawing/2014/main" id="{53A2D56C-F7F4-4AED-9623-949C4036AC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2234" y="7620612"/>
            <a:ext cx="1279275" cy="852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See the source image">
            <a:extLst>
              <a:ext uri="{FF2B5EF4-FFF2-40B4-BE49-F238E27FC236}">
                <a16:creationId xmlns:a16="http://schemas.microsoft.com/office/drawing/2014/main" id="{119DC86D-DB76-47D2-8703-3A223DD8FD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8" y="3900699"/>
            <a:ext cx="1512072" cy="883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623F00C-1227-4370-B7A0-AD612379A5E7}"/>
              </a:ext>
            </a:extLst>
          </p:cNvPr>
          <p:cNvSpPr txBox="1"/>
          <p:nvPr/>
        </p:nvSpPr>
        <p:spPr>
          <a:xfrm>
            <a:off x="3967109" y="4714509"/>
            <a:ext cx="12007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latin typeface="Rockwell" panose="02060603020205020403" pitchFamily="18" charset="0"/>
              </a:rPr>
              <a:t>FOOD MILES</a:t>
            </a:r>
          </a:p>
          <a:p>
            <a:r>
              <a:rPr lang="en-GB" sz="800" dirty="0">
                <a:latin typeface="Rockwell" panose="02060603020205020403" pitchFamily="18" charset="0"/>
              </a:rPr>
              <a:t>CARBON FOOTPRINT</a:t>
            </a:r>
            <a:endParaRPr lang="en-GB" sz="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F530E6-C448-4D90-93F5-ADA7AEECB9FA}"/>
              </a:ext>
            </a:extLst>
          </p:cNvPr>
          <p:cNvSpPr txBox="1"/>
          <p:nvPr/>
        </p:nvSpPr>
        <p:spPr>
          <a:xfrm>
            <a:off x="67880" y="6398585"/>
            <a:ext cx="17565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LABELLING</a:t>
            </a:r>
          </a:p>
          <a:p>
            <a:r>
              <a:rPr lang="en-GB" sz="800" dirty="0"/>
              <a:t>NUTRITIONAL VALUES</a:t>
            </a:r>
          </a:p>
          <a:p>
            <a:r>
              <a:rPr lang="en-GB" sz="800" dirty="0"/>
              <a:t>HEALTH CONDITIONS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8E85BD9-1238-4D09-A7BF-98541EA014FC}"/>
              </a:ext>
            </a:extLst>
          </p:cNvPr>
          <p:cNvSpPr txBox="1"/>
          <p:nvPr/>
        </p:nvSpPr>
        <p:spPr>
          <a:xfrm>
            <a:off x="1475690" y="7028987"/>
            <a:ext cx="12115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latin typeface="Rockwell" panose="02060603020205020403" pitchFamily="18" charset="0"/>
              </a:rPr>
              <a:t>COOKING METHODS</a:t>
            </a:r>
          </a:p>
          <a:p>
            <a:endParaRPr lang="en-GB" sz="800" dirty="0"/>
          </a:p>
        </p:txBody>
      </p:sp>
      <p:pic>
        <p:nvPicPr>
          <p:cNvPr id="81" name="Picture 7">
            <a:extLst>
              <a:ext uri="{FF2B5EF4-FFF2-40B4-BE49-F238E27FC236}">
                <a16:creationId xmlns:a16="http://schemas.microsoft.com/office/drawing/2014/main" id="{8A9574EF-1F33-405D-BCF0-F36F987E29E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 flipV="1">
            <a:off x="4888489" y="2429678"/>
            <a:ext cx="430825" cy="231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726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1648</TotalTime>
  <Words>186</Words>
  <Application>Microsoft Office PowerPoint</Application>
  <PresentationFormat>A4 Paper (210x297 mm)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Rockwell</vt:lpstr>
      <vt:lpstr>Office Theme</vt:lpstr>
      <vt:lpstr>NCFE Food &amp; Cookery LEARNING JOURNEY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 AND DESIGN – LEARNING JOURNEY</dc:title>
  <dc:creator>JL. Cuthbert</dc:creator>
  <cp:lastModifiedBy>Mrs D Reilly</cp:lastModifiedBy>
  <cp:revision>60</cp:revision>
  <cp:lastPrinted>2021-06-30T11:43:30Z</cp:lastPrinted>
  <dcterms:created xsi:type="dcterms:W3CDTF">2020-05-21T10:54:13Z</dcterms:created>
  <dcterms:modified xsi:type="dcterms:W3CDTF">2023-11-06T14:42:20Z</dcterms:modified>
</cp:coreProperties>
</file>