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62" r:id="rId6"/>
    <p:sldId id="256" r:id="rId7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32" autoAdjust="0"/>
    <p:restoredTop sz="94660"/>
  </p:normalViewPr>
  <p:slideViewPr>
    <p:cSldViewPr snapToGrid="0">
      <p:cViewPr varScale="1">
        <p:scale>
          <a:sx n="72" d="100"/>
          <a:sy n="72" d="100"/>
        </p:scale>
        <p:origin x="8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0ACEA-FAA6-458D-9ADA-CFF6A8924C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1CEC7B-E301-4ED7-800A-9B4A7EEB6B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CB4E7-43A8-4A12-AFE2-FCDEEDAF3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CC693-9986-410B-88DE-52CDCA3AFE3B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12440-DA57-4F6D-A35B-793B768F2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B01409-F462-4CF7-A45B-D1E62906F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1907-913C-4DB2-84FE-4B9179C5B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294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B13FB-FB76-48C4-AFCF-DE95DD9E1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A27A60-B930-40E3-9A78-A0935FEAE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96AB7C-5F31-4115-A0D9-2AE236DC9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CC693-9986-410B-88DE-52CDCA3AFE3B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25BED-D20E-4AC6-AB3C-020B576E7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AC6570-DA3E-4BDB-870B-7D360ED21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1907-913C-4DB2-84FE-4B9179C5B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883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E8539A-4FDB-4800-889A-F951CE38D0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B97333-8F33-4D82-8468-6FF0120007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9C52D4-E732-4890-8252-DA9D239EB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CC693-9986-410B-88DE-52CDCA3AFE3B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EB3E84-2016-4F75-AAB7-DD22610E2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12C142-5725-4592-89AC-E853E9EFF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1907-913C-4DB2-84FE-4B9179C5B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750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8CF16-EF90-4248-BECD-908CDF03AB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519" y="115888"/>
            <a:ext cx="11506201" cy="1441450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 anchor="b"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5501AB-21B9-4BDC-9E02-77D2530E71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0519" y="1665287"/>
            <a:ext cx="11506201" cy="5054917"/>
          </a:xfrm>
          <a:solidFill>
            <a:schemeClr val="accent2"/>
          </a:solidFill>
          <a:ln>
            <a:solidFill>
              <a:schemeClr val="tx1"/>
            </a:solidFill>
          </a:ln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626529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64B70-BEF6-45D5-A086-3599E5E2673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B425A-48BC-464B-A80F-561E4B063D9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  <a:ln>
            <a:solidFill>
              <a:schemeClr val="tx1"/>
            </a:solidFill>
          </a:ln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5879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w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BD74EF-464F-470E-A868-D3CD837BC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4170" y="136525"/>
            <a:ext cx="11512550" cy="1265555"/>
          </a:xfrm>
          <a:solidFill>
            <a:schemeClr val="accent3"/>
          </a:solidFill>
          <a:ln>
            <a:solidFill>
              <a:schemeClr val="tx1"/>
            </a:solidFill>
          </a:ln>
        </p:spPr>
        <p:txBody>
          <a:bodyPr/>
          <a:lstStyle>
            <a:lvl1pPr marL="342900" indent="-342900">
              <a:buSzPct val="200000"/>
              <a:buFontTx/>
              <a:buBlip>
                <a:blip r:embed="rId2"/>
              </a:buBlip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088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1B3DD-1EFE-4210-B3E3-E7260846F58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solidFill>
            <a:schemeClr val="accent4"/>
          </a:solidFill>
          <a:ln>
            <a:solidFill>
              <a:schemeClr val="tx1"/>
            </a:solidFill>
          </a:ln>
        </p:spPr>
        <p:txBody>
          <a:bodyPr/>
          <a:lstStyle>
            <a:lvl1pPr marL="571500" indent="-571500" algn="l">
              <a:buSzPct val="300000"/>
              <a:buFontTx/>
              <a:buBlip>
                <a:blip r:embed="rId2"/>
              </a:buBlip>
              <a:defRPr/>
            </a:lvl1pPr>
          </a:lstStyle>
          <a:p>
            <a:r>
              <a:rPr lang="en-US" dirty="0"/>
              <a:t>	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4578B2-5FBB-4265-B20E-C278A11CD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AB31B-E9E2-4B9F-852B-9EE764C8E13E}" type="datetime4">
              <a:rPr lang="en-GB" smtClean="0"/>
              <a:t>30 January 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09045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homewo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8BC2C-B9CE-4201-8CFE-6A62107FD4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20040" y="129541"/>
            <a:ext cx="11536680" cy="1165860"/>
          </a:xfrm>
          <a:solidFill>
            <a:schemeClr val="accent5"/>
          </a:solidFill>
          <a:ln>
            <a:solidFill>
              <a:schemeClr val="tx1"/>
            </a:solidFill>
          </a:ln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Homework – on Class Charts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23041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3A084-0881-448B-BF18-80E9AF44CE8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05984-FFA2-4336-8976-CDBE2963A4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5280" y="1641474"/>
            <a:ext cx="5699760" cy="5078730"/>
          </a:xfrm>
          <a:solidFill>
            <a:schemeClr val="accent2"/>
          </a:solidFill>
          <a:ln>
            <a:solidFill>
              <a:schemeClr val="tx1"/>
            </a:solidFill>
          </a:ln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A70417-6011-4C9D-AD09-2B8BC349C4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41474"/>
            <a:ext cx="5684520" cy="5078730"/>
          </a:xfrm>
          <a:solidFill>
            <a:schemeClr val="accent2"/>
          </a:solidFill>
          <a:ln>
            <a:solidFill>
              <a:schemeClr val="tx1"/>
            </a:solidFill>
          </a:ln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0580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1CA26E-7D99-4E02-954D-F09300617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AB31B-E9E2-4B9F-852B-9EE764C8E13E}" type="datetime4">
              <a:rPr lang="en-GB" smtClean="0"/>
              <a:t>30 January 2023</a:t>
            </a:fld>
            <a:endParaRPr lang="en-GB" dirty="0"/>
          </a:p>
        </p:txBody>
      </p:sp>
      <p:pic>
        <p:nvPicPr>
          <p:cNvPr id="5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46B4AB21-F260-4E15-8951-B451B2AD9A5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6597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ABDD2-7AD3-4F2B-BC16-26BD61C50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280" y="136525"/>
            <a:ext cx="4312920" cy="1600200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377BA4-194C-4AE4-B53D-88BE0C021B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802188" y="136525"/>
            <a:ext cx="7054532" cy="6583679"/>
          </a:xfrm>
          <a:ln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ABCFDA-D124-4A7E-8C2E-E2ECB6C73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5280" y="1889759"/>
            <a:ext cx="4312920" cy="4831715"/>
          </a:xfrm>
          <a:solidFill>
            <a:schemeClr val="accent2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8841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5EC3C-7411-40E3-9A25-01D3EC055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3C6553-0446-4A7D-8F3F-DACFEFE9C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35C1B-4CAE-44D7-8CAF-3C27E9AE4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CC693-9986-410B-88DE-52CDCA3AFE3B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E7C10F-5C60-41AD-B719-D1146A56D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A48BE6-A8C0-42BC-B63F-EA00DDFAB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1907-913C-4DB2-84FE-4B9179C5B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29230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62935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51781-5FDE-4D5A-B518-68972E391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364" y="136525"/>
            <a:ext cx="11476355" cy="15541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784E7A-3664-4052-B940-9EA121422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5280" y="1813559"/>
            <a:ext cx="5662295" cy="69151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E25296-A58F-4087-B326-FD6DA64C4A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7506" y="2627945"/>
            <a:ext cx="5640069" cy="40935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28A657-290C-4F0D-8F32-E6DF9B891A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13559"/>
            <a:ext cx="5662294" cy="6915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611638-91E7-4074-ADD1-7A473074CA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626673"/>
            <a:ext cx="5662295" cy="40935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49272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D88CA-7521-4411-B1F8-5710A68CD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683" y="136525"/>
            <a:ext cx="3932237" cy="1600200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412F0F-250C-4142-BA5B-3663FAF8E2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9788" y="151132"/>
            <a:ext cx="7206932" cy="6569071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D610F5-DD0D-483D-BC5D-67C4957DDA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35279" y="1859280"/>
            <a:ext cx="3977641" cy="4862195"/>
          </a:xfrm>
          <a:solidFill>
            <a:schemeClr val="accent2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73354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D7025-B06D-4D32-8726-A11467264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01DAAF-BC31-4342-938D-C99835957A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2218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9EEC75-947C-4DC3-8CE3-DDB4A0289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DB54B5-A2F2-402F-A0BC-D28049D2D3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825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B2838-A952-4CBF-BF41-1EFB6A204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A386E3-4B58-42D8-8754-557BF7AA29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F6280F-ED82-4430-B385-D4D093953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CC693-9986-410B-88DE-52CDCA3AFE3B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67C15-1FC2-4796-BF8E-27D668A7C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0183-947E-4E12-B133-70192E0D7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1907-913C-4DB2-84FE-4B9179C5B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303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BB0F9-8BCC-4E07-BE5F-773940DF3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C6538E-98CC-46C8-9823-7D3EEFE3F7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BE2284-3C25-4906-A7DF-1B3C7FBA5D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DAEEB3-33E5-4881-B750-024DE110B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CC693-9986-410B-88DE-52CDCA3AFE3B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8F6B4-95CB-41B9-986B-4E8847947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F9E8C-35C5-4ECE-AAA5-E4F1EEA48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1907-913C-4DB2-84FE-4B9179C5B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938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68831-6B40-4EAF-A9A3-D57E6C64A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F6A506-FD3A-4ADE-86F0-EF4D04B5C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B2E364-9464-47E7-B437-50F427B778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086126-4281-4D63-BECC-18275601F7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054A79-4FB9-48B5-BA22-A6EBB4C180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39D96F-63F2-426A-98B9-77ECE525D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CC693-9986-410B-88DE-52CDCA3AFE3B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B411A9-7493-4066-84BD-02F8416CF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43EE04-8DF6-4A0E-9285-D9B7FA126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1907-913C-4DB2-84FE-4B9179C5B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5709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3A2E8-876F-473B-9DB8-F35ED19A0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0FB0D0-8797-4EB9-B912-F02C316A4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CC693-9986-410B-88DE-52CDCA3AFE3B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107419-A01A-45C1-B1E3-2AA583DD5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D034EC-7A18-48B1-8EBE-D6D5A0D9E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1907-913C-4DB2-84FE-4B9179C5B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785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728D86-255F-476D-90EA-65D9EB70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CC693-9986-410B-88DE-52CDCA3AFE3B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E5B9EB-CAB0-47F5-A341-7187430F4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82A012-858A-40F0-80F8-FC368431D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1907-913C-4DB2-84FE-4B9179C5B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578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3F296-821E-4863-A8AA-8C5AD6C02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CB58B-23C2-4869-98C3-893CE9D662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A1BD4E-D6F6-4725-AB6C-E7C2B702C3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2D6A10-68A5-44DD-86A5-FB8240594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CC693-9986-410B-88DE-52CDCA3AFE3B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A5E752-3120-4D55-B97D-219CD90CF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C0085C-90F6-4A42-8AA2-DD20363B8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1907-913C-4DB2-84FE-4B9179C5B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9090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62458-7E79-4584-803C-DADEB65D9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0046C1-9FF7-4F10-9E1C-A5C0D258AB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7C4580-563D-4DCC-8C4A-9BA3BD5CE6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638970-BD30-4826-A536-11AD1AD3C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CC693-9986-410B-88DE-52CDCA3AFE3B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677051-D65F-4E32-BD4F-A1B584B30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C880D9-B272-46B1-A1E2-1819E1331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11907-913C-4DB2-84FE-4B9179C5B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595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15AFFCD-B3F0-46DD-A444-A4345F951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629278-7737-485F-BDD0-979DB250D3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A78A34-0AC7-49A4-BD69-7E3AC5313A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CC693-9986-410B-88DE-52CDCA3AFE3B}" type="datetimeFigureOut">
              <a:rPr lang="en-GB" smtClean="0"/>
              <a:t>30/01/2023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7FE62-75D4-4C6C-ABBE-D68141E662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A20E9-BCC2-450D-9683-E78E56BA86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11907-913C-4DB2-84FE-4B9179C5B8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99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76E1B4-DFCB-4D5A-80ED-2112D3B08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040" y="129540"/>
            <a:ext cx="11536680" cy="133254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A9791-32FC-4B4F-BE9C-2D163A607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0039" y="1551303"/>
            <a:ext cx="11536681" cy="5168901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B2A2E9-A696-4FC4-861A-5D89560F27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13520" y="1377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D1AB31B-E9E2-4B9F-852B-9EE764C8E13E}" type="datetime4">
              <a:rPr lang="en-GB" smtClean="0"/>
              <a:t>30 January 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0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275" indent="-168275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ln>
            <a:solidFill>
              <a:schemeClr val="tx1"/>
            </a:solidFill>
          </a:ln>
          <a:solidFill>
            <a:schemeClr val="tx1"/>
          </a:solidFill>
          <a:latin typeface="+mn-lt"/>
          <a:ea typeface="+mn-ea"/>
          <a:cs typeface="+mn-cs"/>
        </a:defRPr>
      </a:lvl1pPr>
      <a:lvl2pPr marL="168275" indent="-168275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800" kern="1200">
          <a:ln>
            <a:solidFill>
              <a:schemeClr val="tx1"/>
            </a:solidFill>
          </a:ln>
          <a:solidFill>
            <a:schemeClr val="tx1"/>
          </a:solidFill>
          <a:latin typeface="+mn-lt"/>
          <a:ea typeface="+mn-ea"/>
          <a:cs typeface="+mn-cs"/>
        </a:defRPr>
      </a:lvl2pPr>
      <a:lvl3pPr marL="168275" indent="-168275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800" kern="1200">
          <a:ln>
            <a:solidFill>
              <a:schemeClr val="tx1"/>
            </a:solidFill>
          </a:ln>
          <a:solidFill>
            <a:schemeClr val="tx1"/>
          </a:solidFill>
          <a:latin typeface="+mn-lt"/>
          <a:ea typeface="+mn-ea"/>
          <a:cs typeface="+mn-cs"/>
        </a:defRPr>
      </a:lvl3pPr>
      <a:lvl4pPr marL="168275" indent="-168275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800" kern="1200">
          <a:ln>
            <a:solidFill>
              <a:schemeClr val="tx1"/>
            </a:solidFill>
          </a:ln>
          <a:solidFill>
            <a:schemeClr val="tx1"/>
          </a:solidFill>
          <a:latin typeface="+mn-lt"/>
          <a:ea typeface="+mn-ea"/>
          <a:cs typeface="+mn-cs"/>
        </a:defRPr>
      </a:lvl4pPr>
      <a:lvl5pPr marL="168275" indent="-168275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800" kern="1200">
          <a:ln>
            <a:solidFill>
              <a:schemeClr val="tx1"/>
            </a:solidFill>
          </a:ln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247">
          <p15:clr>
            <a:srgbClr val="F26B43"/>
          </p15:clr>
        </p15:guide>
        <p15:guide id="2" pos="98">
          <p15:clr>
            <a:srgbClr val="F26B43"/>
          </p15:clr>
        </p15:guide>
        <p15:guide id="4" pos="7582">
          <p15:clr>
            <a:srgbClr val="F26B43"/>
          </p15:clr>
        </p15:guide>
        <p15:guide id="5" orient="horz" pos="73">
          <p15:clr>
            <a:srgbClr val="F26B43"/>
          </p15:clr>
        </p15:guide>
        <p15:guide id="6" orient="horz" pos="98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D5C5B0A-FDD4-DF4D-A652-F9770712C4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25" r="31684" b="25734"/>
          <a:stretch/>
        </p:blipFill>
        <p:spPr>
          <a:xfrm>
            <a:off x="11031240" y="117126"/>
            <a:ext cx="1056893" cy="1006039"/>
          </a:xfrm>
          <a:prstGeom prst="rect">
            <a:avLst/>
          </a:prstGeom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1E415521-00FA-43D2-8506-07C4471B35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934399" y="1781674"/>
            <a:ext cx="10658877" cy="361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Speech Bubble: Rectangle with Corners Rounded 49">
            <a:extLst>
              <a:ext uri="{FF2B5EF4-FFF2-40B4-BE49-F238E27FC236}">
                <a16:creationId xmlns:a16="http://schemas.microsoft.com/office/drawing/2014/main" id="{4B2F144E-2281-4CEF-BFDF-E487ACB6E191}"/>
              </a:ext>
            </a:extLst>
          </p:cNvPr>
          <p:cNvSpPr/>
          <p:nvPr/>
        </p:nvSpPr>
        <p:spPr>
          <a:xfrm>
            <a:off x="37368" y="3828288"/>
            <a:ext cx="2631410" cy="944390"/>
          </a:xfrm>
          <a:prstGeom prst="wedgeRoundRectCallout">
            <a:avLst>
              <a:gd name="adj1" fmla="val 64846"/>
              <a:gd name="adj2" fmla="val -24798"/>
              <a:gd name="adj3" fmla="val 16667"/>
            </a:avLst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1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6. </a:t>
            </a:r>
            <a:r>
              <a:rPr lang="en-GB" sz="900" b="1" i="1" u="sng" dirty="0">
                <a:solidFill>
                  <a:schemeClr val="tx1"/>
                </a:solidFill>
                <a:latin typeface="Century Gothic" panose="020F0302020204030204"/>
              </a:rPr>
              <a:t>God in major faiths</a:t>
            </a:r>
            <a:r>
              <a:rPr kumimoji="0" lang="en-GB" sz="900" b="1" i="1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God in Judaism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God in Christianity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God in Islam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Hinduism and the concept of God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The oneness of God in Sikhism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700" b="1" i="1" dirty="0">
                <a:solidFill>
                  <a:schemeClr val="tx1"/>
                </a:solidFill>
                <a:latin typeface="Century Gothic" panose="020F0302020204030204"/>
              </a:rPr>
              <a:t>Atheists, agnostics and Humanists viewpoints</a:t>
            </a:r>
            <a:endParaRPr kumimoji="0" lang="en-GB" sz="7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7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79DEAD-7198-48CC-8044-281612BC49FD}"/>
              </a:ext>
            </a:extLst>
          </p:cNvPr>
          <p:cNvSpPr txBox="1"/>
          <p:nvPr/>
        </p:nvSpPr>
        <p:spPr>
          <a:xfrm>
            <a:off x="-260654" y="-42566"/>
            <a:ext cx="11532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KS3 RPE </a:t>
            </a:r>
            <a:r>
              <a:rPr lang="en-GB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curriculum road story</a:t>
            </a:r>
            <a:r>
              <a:rPr kumimoji="0" lang="en-GB" sz="18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 2022-2023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3B2A846-7DB5-41D1-8B05-3C94F877806E}"/>
              </a:ext>
            </a:extLst>
          </p:cNvPr>
          <p:cNvGrpSpPr/>
          <p:nvPr/>
        </p:nvGrpSpPr>
        <p:grpSpPr>
          <a:xfrm>
            <a:off x="-260654" y="1385854"/>
            <a:ext cx="1804248" cy="1555584"/>
            <a:chOff x="288000" y="67054"/>
            <a:chExt cx="1549826" cy="1185344"/>
          </a:xfrm>
        </p:grpSpPr>
        <p:pic>
          <p:nvPicPr>
            <p:cNvPr id="30" name="Graphic 29" descr="Sign">
              <a:extLst>
                <a:ext uri="{FF2B5EF4-FFF2-40B4-BE49-F238E27FC236}">
                  <a16:creationId xmlns:a16="http://schemas.microsoft.com/office/drawing/2014/main" id="{8223A9BE-2537-4945-971E-0747BF900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88000" y="67054"/>
              <a:ext cx="1531564" cy="1185344"/>
            </a:xfrm>
            <a:prstGeom prst="rect">
              <a:avLst/>
            </a:prstGeom>
          </p:spPr>
        </p:pic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7CFB2FD-EE70-47A0-8548-948D72F7DF48}"/>
                </a:ext>
              </a:extLst>
            </p:cNvPr>
            <p:cNvSpPr txBox="1"/>
            <p:nvPr/>
          </p:nvSpPr>
          <p:spPr>
            <a:xfrm>
              <a:off x="664449" y="402627"/>
              <a:ext cx="1173377" cy="2345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highlight>
                    <a:srgbClr val="FFFF00"/>
                  </a:highlight>
                  <a:uLnTx/>
                  <a:uFillTx/>
                  <a:latin typeface="Century Gothic" panose="020F0302020204030204"/>
                  <a:ea typeface="+mn-ea"/>
                  <a:cs typeface="+mn-cs"/>
                </a:rPr>
                <a:t>Year 7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9274B43-44E9-4260-82BB-66450D90718A}"/>
              </a:ext>
            </a:extLst>
          </p:cNvPr>
          <p:cNvGrpSpPr/>
          <p:nvPr/>
        </p:nvGrpSpPr>
        <p:grpSpPr>
          <a:xfrm>
            <a:off x="8624302" y="1878686"/>
            <a:ext cx="1691246" cy="1377469"/>
            <a:chOff x="9780160" y="1203709"/>
            <a:chExt cx="1628498" cy="1185344"/>
          </a:xfrm>
        </p:grpSpPr>
        <p:pic>
          <p:nvPicPr>
            <p:cNvPr id="37" name="Graphic 36" descr="Sign">
              <a:extLst>
                <a:ext uri="{FF2B5EF4-FFF2-40B4-BE49-F238E27FC236}">
                  <a16:creationId xmlns:a16="http://schemas.microsoft.com/office/drawing/2014/main" id="{1FBE8098-6028-406E-B0FC-D0DF8C3367B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780160" y="1203709"/>
              <a:ext cx="1531564" cy="1185344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A1FE0135-7A76-4001-A870-C92CF16FD387}"/>
                </a:ext>
              </a:extLst>
            </p:cNvPr>
            <p:cNvSpPr txBox="1"/>
            <p:nvPr/>
          </p:nvSpPr>
          <p:spPr>
            <a:xfrm>
              <a:off x="10235281" y="1514240"/>
              <a:ext cx="1173377" cy="264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none" spc="0" normalizeH="0" baseline="0" noProof="0" dirty="0">
                  <a:ln>
                    <a:noFill/>
                  </a:ln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highlight>
                    <a:srgbClr val="00FF00"/>
                  </a:highlight>
                  <a:uLnTx/>
                  <a:uFillTx/>
                  <a:latin typeface="Century Gothic" panose="020F0302020204030204"/>
                  <a:ea typeface="+mn-ea"/>
                  <a:cs typeface="+mn-cs"/>
                </a:rPr>
                <a:t>Year 8</a:t>
              </a:r>
            </a:p>
          </p:txBody>
        </p:sp>
      </p:grpSp>
      <p:sp>
        <p:nvSpPr>
          <p:cNvPr id="35" name="Speech Bubble: Rectangle with Corners Rounded 34">
            <a:extLst>
              <a:ext uri="{FF2B5EF4-FFF2-40B4-BE49-F238E27FC236}">
                <a16:creationId xmlns:a16="http://schemas.microsoft.com/office/drawing/2014/main" id="{1AD4D163-4858-412B-9011-4FC816B63B2F}"/>
              </a:ext>
            </a:extLst>
          </p:cNvPr>
          <p:cNvSpPr/>
          <p:nvPr/>
        </p:nvSpPr>
        <p:spPr>
          <a:xfrm>
            <a:off x="2" y="521783"/>
            <a:ext cx="1682802" cy="904640"/>
          </a:xfrm>
          <a:prstGeom prst="wedgeRoundRectCallout">
            <a:avLst>
              <a:gd name="adj1" fmla="val 34004"/>
              <a:gd name="adj2" fmla="val 107747"/>
              <a:gd name="adj3" fmla="val 16667"/>
            </a:avLst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1" u="sng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1. Why Study RPE?</a:t>
            </a:r>
            <a:endParaRPr kumimoji="0" lang="en-GB" sz="7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Religions in history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When and where did various religions come to the UK?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How has teaching religions changed in the UK over the years?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Interview Project</a:t>
            </a:r>
          </a:p>
        </p:txBody>
      </p:sp>
      <p:sp>
        <p:nvSpPr>
          <p:cNvPr id="45" name="Speech Bubble: Rectangle with Corners Rounded 44">
            <a:extLst>
              <a:ext uri="{FF2B5EF4-FFF2-40B4-BE49-F238E27FC236}">
                <a16:creationId xmlns:a16="http://schemas.microsoft.com/office/drawing/2014/main" id="{BD54BA61-ED65-49AC-8EE5-4DF4EE83EB0A}"/>
              </a:ext>
            </a:extLst>
          </p:cNvPr>
          <p:cNvSpPr/>
          <p:nvPr/>
        </p:nvSpPr>
        <p:spPr>
          <a:xfrm>
            <a:off x="1717317" y="374222"/>
            <a:ext cx="2039427" cy="933436"/>
          </a:xfrm>
          <a:prstGeom prst="wedgeRoundRectCallout">
            <a:avLst>
              <a:gd name="adj1" fmla="val -6767"/>
              <a:gd name="adj2" fmla="val 138042"/>
              <a:gd name="adj3" fmla="val 16667"/>
            </a:avLst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1" u="sng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2. Who are you?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Where do we come from?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Religious stories of creation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Is your soul your identity?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The changing self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Where do we come from? Scientific theories of life.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46" name="Speech Bubble: Rectangle with Corners Rounded 45">
            <a:extLst>
              <a:ext uri="{FF2B5EF4-FFF2-40B4-BE49-F238E27FC236}">
                <a16:creationId xmlns:a16="http://schemas.microsoft.com/office/drawing/2014/main" id="{8255BB5A-938C-483E-8835-916273A45720}"/>
              </a:ext>
            </a:extLst>
          </p:cNvPr>
          <p:cNvSpPr/>
          <p:nvPr/>
        </p:nvSpPr>
        <p:spPr>
          <a:xfrm>
            <a:off x="3794347" y="606111"/>
            <a:ext cx="2199397" cy="945252"/>
          </a:xfrm>
          <a:prstGeom prst="wedgeRoundRectCallout">
            <a:avLst>
              <a:gd name="adj1" fmla="val -20882"/>
              <a:gd name="adj2" fmla="val 107377"/>
              <a:gd name="adj3" fmla="val 16667"/>
            </a:avLst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1" u="sng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3. Religions Vs Evil &amp; suffering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Moral and natural evil as a challenge to God.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700" b="1" i="1" dirty="0">
                <a:solidFill>
                  <a:srgbClr val="7030A0"/>
                </a:solidFill>
                <a:latin typeface="Century Gothic" panose="020F0302020204030204"/>
              </a:rPr>
              <a:t>T</a:t>
            </a: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he concept of evil and </a:t>
            </a:r>
            <a:r>
              <a:rPr lang="en-GB" sz="700" b="1" i="1" dirty="0">
                <a:solidFill>
                  <a:srgbClr val="7030A0"/>
                </a:solidFill>
                <a:latin typeface="Century Gothic" panose="020F0302020204030204"/>
              </a:rPr>
              <a:t>the Christian theodicies</a:t>
            </a:r>
            <a:endParaRPr kumimoji="0" lang="en-GB" sz="700" b="1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The Devil as a source to evil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Islam’s explanation of evil and suffering</a:t>
            </a:r>
          </a:p>
        </p:txBody>
      </p:sp>
      <p:sp>
        <p:nvSpPr>
          <p:cNvPr id="47" name="Speech Bubble: Rectangle with Corners Rounded 46">
            <a:extLst>
              <a:ext uri="{FF2B5EF4-FFF2-40B4-BE49-F238E27FC236}">
                <a16:creationId xmlns:a16="http://schemas.microsoft.com/office/drawing/2014/main" id="{FEF09791-C5CF-4974-9779-1A9772439DA9}"/>
              </a:ext>
            </a:extLst>
          </p:cNvPr>
          <p:cNvSpPr/>
          <p:nvPr/>
        </p:nvSpPr>
        <p:spPr>
          <a:xfrm>
            <a:off x="5993744" y="324105"/>
            <a:ext cx="2350347" cy="945252"/>
          </a:xfrm>
          <a:prstGeom prst="wedgeRoundRectCallout">
            <a:avLst>
              <a:gd name="adj1" fmla="val -52000"/>
              <a:gd name="adj2" fmla="val 107703"/>
              <a:gd name="adj3" fmla="val 16667"/>
            </a:avLst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1" u="sng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1" u="sng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4. Christian fundamental beliefs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Who is God in Christianity?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What makes the holy trinity?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700" b="1" i="1" dirty="0">
                <a:solidFill>
                  <a:srgbClr val="7030A0"/>
                </a:solidFill>
                <a:latin typeface="Century Gothic" panose="020F0302020204030204"/>
              </a:rPr>
              <a:t>How did Christianity develop from Judaism?</a:t>
            </a:r>
            <a:endParaRPr kumimoji="0" lang="en-GB" sz="700" b="1" i="1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700" b="1" i="1" dirty="0">
                <a:solidFill>
                  <a:srgbClr val="7030A0"/>
                </a:solidFill>
                <a:latin typeface="Century Gothic" panose="020F0302020204030204"/>
              </a:rPr>
              <a:t>How reliable is the Bible</a:t>
            </a: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9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48" name="Speech Bubble: Rectangle with Corners Rounded 47">
            <a:extLst>
              <a:ext uri="{FF2B5EF4-FFF2-40B4-BE49-F238E27FC236}">
                <a16:creationId xmlns:a16="http://schemas.microsoft.com/office/drawing/2014/main" id="{3653A540-708E-43F8-92CA-BD6EB78F00E6}"/>
              </a:ext>
            </a:extLst>
          </p:cNvPr>
          <p:cNvSpPr/>
          <p:nvPr/>
        </p:nvSpPr>
        <p:spPr>
          <a:xfrm>
            <a:off x="8381693" y="195016"/>
            <a:ext cx="2649547" cy="928028"/>
          </a:xfrm>
          <a:prstGeom prst="wedgeRoundRectCallout">
            <a:avLst>
              <a:gd name="adj1" fmla="val -60983"/>
              <a:gd name="adj2" fmla="val 108898"/>
              <a:gd name="adj3" fmla="val 16667"/>
            </a:avLst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1" u="sng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5. Sikhism and Equality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Why is equality important to human beings?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What are Sikhs’ beliefs about equality?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How do Sikhs respond to the Caste system?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How do Sikhs practise equality through their treatment of women?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How do Sikhs challenge injustice?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8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53" name="Speech Bubble: Rectangle with Corners Rounded 52">
            <a:extLst>
              <a:ext uri="{FF2B5EF4-FFF2-40B4-BE49-F238E27FC236}">
                <a16:creationId xmlns:a16="http://schemas.microsoft.com/office/drawing/2014/main" id="{19388088-33B1-4EB8-9DE2-A93E9354354C}"/>
              </a:ext>
            </a:extLst>
          </p:cNvPr>
          <p:cNvSpPr/>
          <p:nvPr/>
        </p:nvSpPr>
        <p:spPr>
          <a:xfrm>
            <a:off x="-27644" y="2698369"/>
            <a:ext cx="1997034" cy="1169975"/>
          </a:xfrm>
          <a:prstGeom prst="wedgeRoundRectCallout">
            <a:avLst>
              <a:gd name="adj1" fmla="val 90026"/>
              <a:gd name="adj2" fmla="val 45491"/>
              <a:gd name="adj3" fmla="val 16667"/>
            </a:avLst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1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5. Charity as a religious response to poverty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Christian response to poverty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How </a:t>
            </a:r>
            <a:r>
              <a:rPr lang="en-GB" sz="700" b="1" i="1" dirty="0">
                <a:solidFill>
                  <a:schemeClr val="tx1"/>
                </a:solidFill>
                <a:latin typeface="Century Gothic" panose="020F0302020204030204"/>
              </a:rPr>
              <a:t>do</a:t>
            </a: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the Jews respond to poverty through Tzedakah?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How do Muslims respond to the issues of poverty?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Sikhism’s charity: the Langar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700" b="1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sp>
        <p:nvSpPr>
          <p:cNvPr id="54" name="Speech Bubble: Rectangle with Corners Rounded 53">
            <a:extLst>
              <a:ext uri="{FF2B5EF4-FFF2-40B4-BE49-F238E27FC236}">
                <a16:creationId xmlns:a16="http://schemas.microsoft.com/office/drawing/2014/main" id="{01A8C8DB-99FC-4022-9E65-9943E9732110}"/>
              </a:ext>
            </a:extLst>
          </p:cNvPr>
          <p:cNvSpPr/>
          <p:nvPr/>
        </p:nvSpPr>
        <p:spPr>
          <a:xfrm>
            <a:off x="2048267" y="2475243"/>
            <a:ext cx="2266633" cy="993625"/>
          </a:xfrm>
          <a:prstGeom prst="wedgeRoundRectCallout">
            <a:avLst>
              <a:gd name="adj1" fmla="val 43777"/>
              <a:gd name="adj2" fmla="val 82467"/>
              <a:gd name="adj3" fmla="val 16667"/>
            </a:avLst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1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4. Islam 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The birth of Islam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The life Prophet Muhammed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Islam and the old testament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Islam and the issue of radicalism </a:t>
            </a:r>
          </a:p>
        </p:txBody>
      </p:sp>
      <p:sp>
        <p:nvSpPr>
          <p:cNvPr id="56" name="Speech Bubble: Rectangle with Corners Rounded 55">
            <a:extLst>
              <a:ext uri="{FF2B5EF4-FFF2-40B4-BE49-F238E27FC236}">
                <a16:creationId xmlns:a16="http://schemas.microsoft.com/office/drawing/2014/main" id="{1092B56D-335F-4CCB-9C33-1D2CC5FA705A}"/>
              </a:ext>
            </a:extLst>
          </p:cNvPr>
          <p:cNvSpPr/>
          <p:nvPr/>
        </p:nvSpPr>
        <p:spPr>
          <a:xfrm>
            <a:off x="4314900" y="2461020"/>
            <a:ext cx="2437094" cy="832203"/>
          </a:xfrm>
          <a:prstGeom prst="wedgeRoundRectCallout">
            <a:avLst>
              <a:gd name="adj1" fmla="val 55688"/>
              <a:gd name="adj2" fmla="val 88683"/>
              <a:gd name="adj3" fmla="val 16667"/>
            </a:avLst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1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3. Is there evidence of life after death?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Christian view of LAD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Muslim view of LAD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Hinduism view of LAD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Humanism view of LAD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How are NDEs (Near Death Experience) explained?</a:t>
            </a:r>
          </a:p>
        </p:txBody>
      </p:sp>
      <p:sp>
        <p:nvSpPr>
          <p:cNvPr id="57" name="Speech Bubble: Rectangle with Corners Rounded 56">
            <a:extLst>
              <a:ext uri="{FF2B5EF4-FFF2-40B4-BE49-F238E27FC236}">
                <a16:creationId xmlns:a16="http://schemas.microsoft.com/office/drawing/2014/main" id="{51205A72-46ED-4CAA-AB72-93A90391DCC3}"/>
              </a:ext>
            </a:extLst>
          </p:cNvPr>
          <p:cNvSpPr/>
          <p:nvPr/>
        </p:nvSpPr>
        <p:spPr>
          <a:xfrm>
            <a:off x="6796843" y="2326141"/>
            <a:ext cx="2199447" cy="1027027"/>
          </a:xfrm>
          <a:prstGeom prst="wedgeRoundRectCallout">
            <a:avLst>
              <a:gd name="adj1" fmla="val 46852"/>
              <a:gd name="adj2" fmla="val 85358"/>
              <a:gd name="adj3" fmla="val 16667"/>
            </a:avLst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1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2. Buddhism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Who is the Buddha?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What are the 4 noble truths of Buddhism?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The Eightfold path of Buddhism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The Five Precepts.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The Buddhist business model project </a:t>
            </a:r>
          </a:p>
        </p:txBody>
      </p:sp>
      <p:sp>
        <p:nvSpPr>
          <p:cNvPr id="58" name="Speech Bubble: Rectangle with Corners Rounded 57">
            <a:extLst>
              <a:ext uri="{FF2B5EF4-FFF2-40B4-BE49-F238E27FC236}">
                <a16:creationId xmlns:a16="http://schemas.microsoft.com/office/drawing/2014/main" id="{DF900E7F-0A3F-40EB-9782-9BCA56156022}"/>
              </a:ext>
            </a:extLst>
          </p:cNvPr>
          <p:cNvSpPr/>
          <p:nvPr/>
        </p:nvSpPr>
        <p:spPr>
          <a:xfrm>
            <a:off x="9842240" y="2442918"/>
            <a:ext cx="2224344" cy="833962"/>
          </a:xfrm>
          <a:prstGeom prst="wedgeRoundRectCallout">
            <a:avLst>
              <a:gd name="adj1" fmla="val -75027"/>
              <a:gd name="adj2" fmla="val 32646"/>
              <a:gd name="adj3" fmla="val 16667"/>
            </a:avLst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1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1. </a:t>
            </a:r>
            <a:r>
              <a:rPr lang="en-GB" sz="900" b="1" i="1" u="sng" dirty="0">
                <a:solidFill>
                  <a:schemeClr val="tx1"/>
                </a:solidFill>
                <a:latin typeface="Century Gothic" panose="020F0302020204030204"/>
              </a:rPr>
              <a:t>Humanism</a:t>
            </a:r>
            <a:r>
              <a:rPr kumimoji="0" lang="en-GB" sz="900" b="1" i="1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?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Religions in history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When and where did various religions come to the UK?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How has teaching religions changed in the UK over the years?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Interview Project</a:t>
            </a:r>
          </a:p>
        </p:txBody>
      </p:sp>
      <p:sp>
        <p:nvSpPr>
          <p:cNvPr id="59" name="Speech Bubble: Rectangle with Corners Rounded 58">
            <a:extLst>
              <a:ext uri="{FF2B5EF4-FFF2-40B4-BE49-F238E27FC236}">
                <a16:creationId xmlns:a16="http://schemas.microsoft.com/office/drawing/2014/main" id="{AC001398-55C7-4B4A-B1E9-043462159BAE}"/>
              </a:ext>
            </a:extLst>
          </p:cNvPr>
          <p:cNvSpPr/>
          <p:nvPr/>
        </p:nvSpPr>
        <p:spPr>
          <a:xfrm>
            <a:off x="19157" y="4795252"/>
            <a:ext cx="2731655" cy="844076"/>
          </a:xfrm>
          <a:prstGeom prst="wedgeRoundRectCallout">
            <a:avLst>
              <a:gd name="adj1" fmla="val 75837"/>
              <a:gd name="adj2" fmla="val -52755"/>
              <a:gd name="adj3" fmla="val 16667"/>
            </a:avLst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marR="0" lvl="0" indent="-2286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GB" sz="900" b="1" i="1" u="sng" dirty="0">
                <a:solidFill>
                  <a:srgbClr val="00B0F0"/>
                </a:solidFill>
                <a:latin typeface="Century Gothic" panose="020F0302020204030204"/>
              </a:rPr>
              <a:t>Hinduism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700" dirty="0">
                <a:solidFill>
                  <a:srgbClr val="00B0F0"/>
                </a:solidFill>
                <a:latin typeface="Century Gothic" panose="020F0302020204030204"/>
              </a:rPr>
              <a:t>Hinduism the oldest religion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700" dirty="0">
                <a:solidFill>
                  <a:srgbClr val="00B0F0"/>
                </a:solidFill>
                <a:latin typeface="Century Gothic" panose="020F0302020204030204"/>
              </a:rPr>
              <a:t>The concept of God in Hinduism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700" dirty="0">
                <a:solidFill>
                  <a:srgbClr val="00B0F0"/>
                </a:solidFill>
                <a:latin typeface="Century Gothic" panose="020F0302020204030204"/>
              </a:rPr>
              <a:t>Reincarnation in Hinduism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700" dirty="0">
                <a:solidFill>
                  <a:srgbClr val="00B0F0"/>
                </a:solidFill>
                <a:latin typeface="Century Gothic" panose="020F0302020204030204"/>
              </a:rPr>
              <a:t>The Caste system and Hinduism</a:t>
            </a:r>
          </a:p>
          <a:p>
            <a:pPr marL="171450" marR="0" lvl="0" indent="-17145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700" dirty="0">
                <a:solidFill>
                  <a:srgbClr val="00B0F0"/>
                </a:solidFill>
                <a:latin typeface="Century Gothic" panose="020F0302020204030204"/>
              </a:rPr>
              <a:t>Traces of Hinduism in other religions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entury Gothic" panose="020F0302020204030204"/>
            </a:endParaRPr>
          </a:p>
        </p:txBody>
      </p:sp>
      <p:sp>
        <p:nvSpPr>
          <p:cNvPr id="60" name="Speech Bubble: Rectangle with Corners Rounded 59">
            <a:extLst>
              <a:ext uri="{FF2B5EF4-FFF2-40B4-BE49-F238E27FC236}">
                <a16:creationId xmlns:a16="http://schemas.microsoft.com/office/drawing/2014/main" id="{C22ACD84-2AEE-40BB-BAA5-8CD8A6749BA2}"/>
              </a:ext>
            </a:extLst>
          </p:cNvPr>
          <p:cNvSpPr/>
          <p:nvPr/>
        </p:nvSpPr>
        <p:spPr>
          <a:xfrm>
            <a:off x="151092" y="5793886"/>
            <a:ext cx="2848693" cy="1008038"/>
          </a:xfrm>
          <a:prstGeom prst="wedgeRoundRectCallout">
            <a:avLst>
              <a:gd name="adj1" fmla="val 86913"/>
              <a:gd name="adj2" fmla="val -89130"/>
              <a:gd name="adj3" fmla="val 16667"/>
            </a:avLst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1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2. How do we make ethical decisions?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What is ‘Ethics’?. 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Christian ethics.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What makes an action morally good?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Natural Law ethics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Utilitarian ethics</a:t>
            </a:r>
          </a:p>
        </p:txBody>
      </p:sp>
      <p:sp>
        <p:nvSpPr>
          <p:cNvPr id="61" name="Speech Bubble: Rectangle with Corners Rounded 60">
            <a:extLst>
              <a:ext uri="{FF2B5EF4-FFF2-40B4-BE49-F238E27FC236}">
                <a16:creationId xmlns:a16="http://schemas.microsoft.com/office/drawing/2014/main" id="{EACCE0A4-1707-4844-A211-820180249C4E}"/>
              </a:ext>
            </a:extLst>
          </p:cNvPr>
          <p:cNvSpPr/>
          <p:nvPr/>
        </p:nvSpPr>
        <p:spPr>
          <a:xfrm>
            <a:off x="3200544" y="5699115"/>
            <a:ext cx="2228711" cy="1052021"/>
          </a:xfrm>
          <a:prstGeom prst="wedgeRoundRectCallout">
            <a:avLst>
              <a:gd name="adj1" fmla="val 45051"/>
              <a:gd name="adj2" fmla="val -92630"/>
              <a:gd name="adj3" fmla="val 16667"/>
            </a:avLst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1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3. Religious intolerance in Britain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The rise of Anti-Semitism in Europe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Media portrayal of Islam and Islamophobia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Jihad and the Quran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Christian views on religious intolerance.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Is France’s secular school system the right answer?</a:t>
            </a:r>
          </a:p>
        </p:txBody>
      </p:sp>
      <p:sp>
        <p:nvSpPr>
          <p:cNvPr id="62" name="Speech Bubble: Rectangle with Corners Rounded 61">
            <a:extLst>
              <a:ext uri="{FF2B5EF4-FFF2-40B4-BE49-F238E27FC236}">
                <a16:creationId xmlns:a16="http://schemas.microsoft.com/office/drawing/2014/main" id="{A79F13CF-D4E6-4141-9728-C222703D2FC9}"/>
              </a:ext>
            </a:extLst>
          </p:cNvPr>
          <p:cNvSpPr/>
          <p:nvPr/>
        </p:nvSpPr>
        <p:spPr>
          <a:xfrm>
            <a:off x="5526704" y="5644288"/>
            <a:ext cx="2228711" cy="1121147"/>
          </a:xfrm>
          <a:prstGeom prst="wedgeRoundRectCallout">
            <a:avLst>
              <a:gd name="adj1" fmla="val -141"/>
              <a:gd name="adj2" fmla="val -79468"/>
              <a:gd name="adj3" fmla="val 16667"/>
            </a:avLst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1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4. Evil and suffering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Introduction to suffering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The devil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Original sin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Why do we suffer?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Responding to evil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Problem of suffering for humanists</a:t>
            </a:r>
          </a:p>
        </p:txBody>
      </p:sp>
      <p:pic>
        <p:nvPicPr>
          <p:cNvPr id="2068" name="Picture 20">
            <a:extLst>
              <a:ext uri="{FF2B5EF4-FFF2-40B4-BE49-F238E27FC236}">
                <a16:creationId xmlns:a16="http://schemas.microsoft.com/office/drawing/2014/main" id="{4CEE2A91-D1B1-4484-BF63-0E2B171374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8121" y="4050749"/>
            <a:ext cx="670012" cy="670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" name="Speech Bubble: Rectangle with Corners Rounded 48">
            <a:extLst>
              <a:ext uri="{FF2B5EF4-FFF2-40B4-BE49-F238E27FC236}">
                <a16:creationId xmlns:a16="http://schemas.microsoft.com/office/drawing/2014/main" id="{B49D1996-6143-4737-92A2-E3BE4609CE1D}"/>
              </a:ext>
            </a:extLst>
          </p:cNvPr>
          <p:cNvSpPr/>
          <p:nvPr/>
        </p:nvSpPr>
        <p:spPr>
          <a:xfrm>
            <a:off x="9790063" y="1175488"/>
            <a:ext cx="2350347" cy="1016242"/>
          </a:xfrm>
          <a:prstGeom prst="wedgeRoundRectCallout">
            <a:avLst>
              <a:gd name="adj1" fmla="val -82723"/>
              <a:gd name="adj2" fmla="val 32568"/>
              <a:gd name="adj3" fmla="val 16667"/>
            </a:avLst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1" u="sng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6. Places of worship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Why do religious people need places of worship?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GB" sz="700" b="1" dirty="0">
                <a:solidFill>
                  <a:srgbClr val="7030A0"/>
                </a:solidFill>
              </a:rPr>
              <a:t>How important is a Mandir for Hindus?</a:t>
            </a:r>
          </a:p>
          <a:p>
            <a:pPr marL="171450" lvl="0" indent="-171450">
              <a:buFont typeface="Arial" panose="020B0604020202020204" pitchFamily="34" charset="0"/>
              <a:buChar char="•"/>
              <a:defRPr/>
            </a:pPr>
            <a:r>
              <a:rPr lang="en-GB" sz="700" b="1" dirty="0">
                <a:solidFill>
                  <a:srgbClr val="7030A0"/>
                </a:solidFill>
              </a:rPr>
              <a:t>How </a:t>
            </a: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do Christians use a church?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700" b="1" dirty="0">
                <a:solidFill>
                  <a:srgbClr val="7030A0"/>
                </a:solidFill>
              </a:rPr>
              <a:t>The importance of Synagogues for Jews.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700" b="1" dirty="0">
                <a:solidFill>
                  <a:srgbClr val="7030A0"/>
                </a:solidFill>
                <a:latin typeface="Century Gothic" panose="020F0302020204030204"/>
              </a:rPr>
              <a:t>The significance of </a:t>
            </a: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Mosques in Islam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Do Buddhists need a temple to worship? </a:t>
            </a:r>
          </a:p>
        </p:txBody>
      </p:sp>
      <p:sp>
        <p:nvSpPr>
          <p:cNvPr id="63" name="Speech Bubble: Rectangle with Corners Rounded 58">
            <a:extLst>
              <a:ext uri="{FF2B5EF4-FFF2-40B4-BE49-F238E27FC236}">
                <a16:creationId xmlns:a16="http://schemas.microsoft.com/office/drawing/2014/main" id="{42E8B8D1-6D63-3B42-B8BE-A1580B08D4AB}"/>
              </a:ext>
            </a:extLst>
          </p:cNvPr>
          <p:cNvSpPr/>
          <p:nvPr/>
        </p:nvSpPr>
        <p:spPr>
          <a:xfrm>
            <a:off x="7731849" y="5757397"/>
            <a:ext cx="2030175" cy="1008038"/>
          </a:xfrm>
          <a:prstGeom prst="wedgeRoundRectCallout">
            <a:avLst>
              <a:gd name="adj1" fmla="val 46035"/>
              <a:gd name="adj2" fmla="val -85694"/>
              <a:gd name="adj3" fmla="val 16667"/>
            </a:avLst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1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5. Philosophy </a:t>
            </a:r>
            <a:r>
              <a:rPr lang="en-GB" sz="900" b="1" i="1" u="sng" dirty="0">
                <a:solidFill>
                  <a:srgbClr val="00B0F0"/>
                </a:solidFill>
                <a:latin typeface="Century Gothic" panose="020F0302020204030204"/>
              </a:rPr>
              <a:t>and religion</a:t>
            </a:r>
            <a:r>
              <a:rPr kumimoji="0" lang="en-GB" sz="900" b="1" i="1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 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700" b="1" i="1" dirty="0">
                <a:solidFill>
                  <a:srgbClr val="00B0F0"/>
                </a:solidFill>
                <a:latin typeface="Century Gothic" panose="020F0302020204030204"/>
              </a:rPr>
              <a:t>What is philosophy?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700" b="1" i="1" dirty="0">
                <a:solidFill>
                  <a:srgbClr val="00B0F0"/>
                </a:solidFill>
                <a:latin typeface="Century Gothic" panose="020F0302020204030204"/>
              </a:rPr>
              <a:t>The early philosophers</a:t>
            </a:r>
            <a:endParaRPr kumimoji="0" lang="en-GB" sz="700" b="1" i="1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entury Gothic" panose="020F0302020204030204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Socrates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Plato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Aristotle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700" b="1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1A2435A-CCD1-4EA4-9A7C-C2962A180B9B}"/>
              </a:ext>
            </a:extLst>
          </p:cNvPr>
          <p:cNvGrpSpPr/>
          <p:nvPr/>
        </p:nvGrpSpPr>
        <p:grpSpPr>
          <a:xfrm>
            <a:off x="2610322" y="3790623"/>
            <a:ext cx="1793558" cy="1382470"/>
            <a:chOff x="1368731" y="3731873"/>
            <a:chExt cx="1543496" cy="1185344"/>
          </a:xfrm>
        </p:grpSpPr>
        <p:pic>
          <p:nvPicPr>
            <p:cNvPr id="39" name="Graphic 38" descr="Sign">
              <a:extLst>
                <a:ext uri="{FF2B5EF4-FFF2-40B4-BE49-F238E27FC236}">
                  <a16:creationId xmlns:a16="http://schemas.microsoft.com/office/drawing/2014/main" id="{FEE3EC4A-D489-4B3A-B5FF-97898D0ED57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368731" y="3731873"/>
              <a:ext cx="1531564" cy="1185344"/>
            </a:xfrm>
            <a:prstGeom prst="rect">
              <a:avLst/>
            </a:prstGeom>
          </p:spPr>
        </p:pic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0D27970E-14AC-48E5-97FA-74A4EE821406}"/>
                </a:ext>
              </a:extLst>
            </p:cNvPr>
            <p:cNvSpPr txBox="1"/>
            <p:nvPr/>
          </p:nvSpPr>
          <p:spPr>
            <a:xfrm>
              <a:off x="1738850" y="4050621"/>
              <a:ext cx="1173377" cy="2638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highlight>
                    <a:srgbClr val="800080"/>
                  </a:highlight>
                  <a:uLnTx/>
                  <a:uFillTx/>
                  <a:latin typeface="Century Gothic" panose="020F0302020204030204"/>
                  <a:ea typeface="+mn-ea"/>
                  <a:cs typeface="+mn-cs"/>
                </a:rPr>
                <a:t>Year 9</a:t>
              </a:r>
            </a:p>
          </p:txBody>
        </p:sp>
      </p:grpSp>
      <p:sp>
        <p:nvSpPr>
          <p:cNvPr id="52" name="Speech Bubble: Rectangle with Corners Rounded 58">
            <a:extLst>
              <a:ext uri="{FF2B5EF4-FFF2-40B4-BE49-F238E27FC236}">
                <a16:creationId xmlns:a16="http://schemas.microsoft.com/office/drawing/2014/main" id="{F3711C00-27EF-C94E-919D-C67F984ECFB2}"/>
              </a:ext>
            </a:extLst>
          </p:cNvPr>
          <p:cNvSpPr/>
          <p:nvPr/>
        </p:nvSpPr>
        <p:spPr>
          <a:xfrm>
            <a:off x="9810539" y="5679719"/>
            <a:ext cx="2228711" cy="1178281"/>
          </a:xfrm>
          <a:prstGeom prst="wedgeRoundRectCallout">
            <a:avLst>
              <a:gd name="adj1" fmla="val 7696"/>
              <a:gd name="adj2" fmla="val -99398"/>
              <a:gd name="adj3" fmla="val 16667"/>
            </a:avLst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1" i="1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6. Philosophical theories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entury Gothic" panose="020F03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What is </a:t>
            </a:r>
            <a:r>
              <a:rPr lang="en-GB" sz="700" b="1" i="1" dirty="0">
                <a:solidFill>
                  <a:srgbClr val="00B0F0"/>
                </a:solidFill>
                <a:latin typeface="Century Gothic" panose="020F0302020204030204"/>
              </a:rPr>
              <a:t>freedom?</a:t>
            </a:r>
            <a:endParaRPr kumimoji="0" lang="en-GB" sz="700" b="1" i="1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entury Gothic" panose="020F0302020204030204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What is </a:t>
            </a:r>
            <a:r>
              <a:rPr lang="en-GB" sz="700" b="1" i="1" dirty="0">
                <a:solidFill>
                  <a:srgbClr val="00B0F0"/>
                </a:solidFill>
                <a:latin typeface="Century Gothic" panose="020F0302020204030204"/>
              </a:rPr>
              <a:t>Determinism</a:t>
            </a: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?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GB" sz="700" b="1" i="1" dirty="0">
                <a:solidFill>
                  <a:srgbClr val="00B0F0"/>
                </a:solidFill>
              </a:rPr>
              <a:t>What is moral responsibility?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700" b="1" i="1" dirty="0">
                <a:solidFill>
                  <a:srgbClr val="00B0F0"/>
                </a:solidFill>
                <a:latin typeface="Century Gothic" panose="020F0302020204030204"/>
              </a:rPr>
              <a:t>Crime and punishment</a:t>
            </a:r>
            <a:endParaRPr kumimoji="0" lang="en-GB" sz="700" b="1" i="1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entury Gothic" panose="020F0302020204030204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700" b="1" i="1" dirty="0">
                <a:solidFill>
                  <a:srgbClr val="00B0F0"/>
                </a:solidFill>
                <a:latin typeface="Century Gothic" panose="020F0302020204030204"/>
              </a:rPr>
              <a:t>Is it ever right to kill?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700" b="1" i="1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entury Gothic" panose="020F0302020204030204"/>
                <a:ea typeface="+mn-ea"/>
                <a:cs typeface="+mn-cs"/>
              </a:rPr>
              <a:t>How easy is it to forgive?</a:t>
            </a:r>
          </a:p>
        </p:txBody>
      </p:sp>
    </p:spTree>
    <p:extLst>
      <p:ext uri="{BB962C8B-B14F-4D97-AF65-F5344CB8AC3E}">
        <p14:creationId xmlns:p14="http://schemas.microsoft.com/office/powerpoint/2010/main" val="1149629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orby Business Academy - A message to our students">
            <a:extLst>
              <a:ext uri="{FF2B5EF4-FFF2-40B4-BE49-F238E27FC236}">
                <a16:creationId xmlns:a16="http://schemas.microsoft.com/office/drawing/2014/main" id="{349D6E83-291B-40BC-A6FC-1D4ECCE7B8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20"/>
          <a:stretch/>
        </p:blipFill>
        <p:spPr bwMode="auto">
          <a:xfrm>
            <a:off x="0" y="8144"/>
            <a:ext cx="1590261" cy="1438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A2937AA-511B-4648-9B7A-EBDF1397F7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790435"/>
              </p:ext>
            </p:extLst>
          </p:nvPr>
        </p:nvGraphicFramePr>
        <p:xfrm>
          <a:off x="1603934" y="-13263"/>
          <a:ext cx="10601739" cy="1273669"/>
        </p:xfrm>
        <a:graphic>
          <a:graphicData uri="http://schemas.openxmlformats.org/drawingml/2006/table">
            <a:tbl>
              <a:tblPr/>
              <a:tblGrid>
                <a:gridCol w="10601739">
                  <a:extLst>
                    <a:ext uri="{9D8B030D-6E8A-4147-A177-3AD203B41FA5}">
                      <a16:colId xmlns:a16="http://schemas.microsoft.com/office/drawing/2014/main" val="1213136750"/>
                    </a:ext>
                  </a:extLst>
                </a:gridCol>
              </a:tblGrid>
              <a:tr h="5761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b="1" dirty="0">
                          <a:solidFill>
                            <a:schemeClr val="bg1"/>
                          </a:solidFill>
                        </a:rPr>
                        <a:t>Our RPE Journey - </a:t>
                      </a:r>
                      <a:r>
                        <a:rPr lang="en-GB" sz="3600" b="1" dirty="0">
                          <a:solidFill>
                            <a:schemeClr val="bg1"/>
                          </a:solidFill>
                          <a:latin typeface="+mn-lt"/>
                          <a:cs typeface="Calibri" panose="020F0502020204030204" pitchFamily="34" charset="0"/>
                        </a:rPr>
                        <a:t>A Student Rationale</a:t>
                      </a:r>
                    </a:p>
                  </a:txBody>
                  <a:tcPr marL="68580" marR="6858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0228613"/>
                  </a:ext>
                </a:extLst>
              </a:tr>
              <a:tr h="633589">
                <a:tc>
                  <a:txBody>
                    <a:bodyPr/>
                    <a:lstStyle/>
                    <a:p>
                      <a:pPr algn="ctr"/>
                      <a:r>
                        <a:rPr lang="en-GB" sz="3100" b="1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What am I doing? How will I learn about it? Why am I doing it?</a:t>
                      </a:r>
                    </a:p>
                  </a:txBody>
                  <a:tcPr marL="68580" marR="685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79606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C6645DE-32D2-412C-B019-62493BA18964}"/>
              </a:ext>
            </a:extLst>
          </p:cNvPr>
          <p:cNvSpPr txBox="1"/>
          <p:nvPr/>
        </p:nvSpPr>
        <p:spPr>
          <a:xfrm>
            <a:off x="8605639" y="5180724"/>
            <a:ext cx="16757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Challenging misconceptions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E9CF7C1-A6C1-435F-BA84-4D2DCE8F6760}"/>
              </a:ext>
            </a:extLst>
          </p:cNvPr>
          <p:cNvSpPr txBox="1"/>
          <p:nvPr/>
        </p:nvSpPr>
        <p:spPr>
          <a:xfrm>
            <a:off x="9748704" y="3314528"/>
            <a:ext cx="2106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Through subject-specific vocabulary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2AECEC-E46F-46C7-95A5-DC7F945C64AA}"/>
              </a:ext>
            </a:extLst>
          </p:cNvPr>
          <p:cNvSpPr txBox="1"/>
          <p:nvPr/>
        </p:nvSpPr>
        <p:spPr>
          <a:xfrm>
            <a:off x="8313616" y="4091009"/>
            <a:ext cx="20271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By introducing a range of philosophical ideas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6A6675C-2555-4E38-A386-2DC968AAAF6A}"/>
              </a:ext>
            </a:extLst>
          </p:cNvPr>
          <p:cNvSpPr txBox="1"/>
          <p:nvPr/>
        </p:nvSpPr>
        <p:spPr>
          <a:xfrm>
            <a:off x="3302400" y="3305855"/>
            <a:ext cx="21830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Through a BROAD and CHALLENGING curriculum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61BE927-BA43-4438-8502-17B348A43B23}"/>
              </a:ext>
            </a:extLst>
          </p:cNvPr>
          <p:cNvSpPr txBox="1"/>
          <p:nvPr/>
        </p:nvSpPr>
        <p:spPr>
          <a:xfrm>
            <a:off x="3821713" y="4256576"/>
            <a:ext cx="2666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By exploring diversity and cultures and religions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16589FD-342D-40CF-98AD-6DB8AD91588B}"/>
              </a:ext>
            </a:extLst>
          </p:cNvPr>
          <p:cNvSpPr txBox="1"/>
          <p:nvPr/>
        </p:nvSpPr>
        <p:spPr>
          <a:xfrm>
            <a:off x="10284108" y="5900387"/>
            <a:ext cx="19215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Career opportunities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4D0FBBF-8E61-4827-A753-7C0E2F9FADEF}"/>
              </a:ext>
            </a:extLst>
          </p:cNvPr>
          <p:cNvSpPr txBox="1"/>
          <p:nvPr/>
        </p:nvSpPr>
        <p:spPr>
          <a:xfrm>
            <a:off x="3353946" y="5119654"/>
            <a:ext cx="15902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Encourage understanding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CAEC1D7-AAF8-409F-A6C9-2DED7601DF0E}"/>
              </a:ext>
            </a:extLst>
          </p:cNvPr>
          <p:cNvSpPr txBox="1"/>
          <p:nvPr/>
        </p:nvSpPr>
        <p:spPr>
          <a:xfrm>
            <a:off x="4123614" y="5929320"/>
            <a:ext cx="25311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Progression through the academy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7075692-25BE-443D-895A-085754042B4A}"/>
              </a:ext>
            </a:extLst>
          </p:cNvPr>
          <p:cNvSpPr txBox="1"/>
          <p:nvPr/>
        </p:nvSpPr>
        <p:spPr>
          <a:xfrm>
            <a:off x="5933105" y="3268254"/>
            <a:ext cx="24512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By highlighting the differences but focusing on the common values.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6B35D11-CF5B-41B7-B1A5-9386DD28E24A}"/>
              </a:ext>
            </a:extLst>
          </p:cNvPr>
          <p:cNvSpPr txBox="1"/>
          <p:nvPr/>
        </p:nvSpPr>
        <p:spPr>
          <a:xfrm>
            <a:off x="7202321" y="6082566"/>
            <a:ext cx="19215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Instil passion and curiosity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018C443-53B2-426D-979E-1A7F9E8C8E6B}"/>
              </a:ext>
            </a:extLst>
          </p:cNvPr>
          <p:cNvSpPr txBox="1"/>
          <p:nvPr/>
        </p:nvSpPr>
        <p:spPr>
          <a:xfrm>
            <a:off x="5978930" y="5254056"/>
            <a:ext cx="19215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Develop debating skills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1AFFC24-AC61-4254-80F9-DECB2E3CB6AC}"/>
              </a:ext>
            </a:extLst>
          </p:cNvPr>
          <p:cNvCxnSpPr>
            <a:cxnSpLocks/>
          </p:cNvCxnSpPr>
          <p:nvPr/>
        </p:nvCxnSpPr>
        <p:spPr>
          <a:xfrm>
            <a:off x="3522957" y="3240618"/>
            <a:ext cx="421501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3708C4E9-501F-4697-AEB7-ABA1B3DE70A7}"/>
              </a:ext>
            </a:extLst>
          </p:cNvPr>
          <p:cNvCxnSpPr>
            <a:cxnSpLocks/>
          </p:cNvCxnSpPr>
          <p:nvPr/>
        </p:nvCxnSpPr>
        <p:spPr>
          <a:xfrm>
            <a:off x="4089357" y="3240618"/>
            <a:ext cx="421501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221206DD-50B2-4D4A-B089-141071580C3B}"/>
              </a:ext>
            </a:extLst>
          </p:cNvPr>
          <p:cNvCxnSpPr>
            <a:cxnSpLocks/>
          </p:cNvCxnSpPr>
          <p:nvPr/>
        </p:nvCxnSpPr>
        <p:spPr>
          <a:xfrm>
            <a:off x="4733457" y="3240618"/>
            <a:ext cx="421501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361A2618-981C-4A24-9256-EB28A771DB5F}"/>
              </a:ext>
            </a:extLst>
          </p:cNvPr>
          <p:cNvCxnSpPr>
            <a:cxnSpLocks/>
          </p:cNvCxnSpPr>
          <p:nvPr/>
        </p:nvCxnSpPr>
        <p:spPr>
          <a:xfrm>
            <a:off x="5391656" y="3240618"/>
            <a:ext cx="421501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4C1A2AFF-D17B-41D2-9CA4-6123F2495DC6}"/>
              </a:ext>
            </a:extLst>
          </p:cNvPr>
          <p:cNvCxnSpPr>
            <a:cxnSpLocks/>
          </p:cNvCxnSpPr>
          <p:nvPr/>
        </p:nvCxnSpPr>
        <p:spPr>
          <a:xfrm>
            <a:off x="6069340" y="3241079"/>
            <a:ext cx="421501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1FD7AE4-1CBB-422A-B953-8C553BFE1777}"/>
              </a:ext>
            </a:extLst>
          </p:cNvPr>
          <p:cNvCxnSpPr>
            <a:cxnSpLocks/>
          </p:cNvCxnSpPr>
          <p:nvPr/>
        </p:nvCxnSpPr>
        <p:spPr>
          <a:xfrm>
            <a:off x="6780820" y="3240618"/>
            <a:ext cx="421501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BD49AD85-9D72-4577-8F52-4874C0E521AE}"/>
              </a:ext>
            </a:extLst>
          </p:cNvPr>
          <p:cNvCxnSpPr>
            <a:cxnSpLocks/>
          </p:cNvCxnSpPr>
          <p:nvPr/>
        </p:nvCxnSpPr>
        <p:spPr>
          <a:xfrm>
            <a:off x="7347220" y="3240618"/>
            <a:ext cx="421501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A4CACEA5-52DA-4FF1-A179-DC5705020559}"/>
              </a:ext>
            </a:extLst>
          </p:cNvPr>
          <p:cNvCxnSpPr>
            <a:cxnSpLocks/>
          </p:cNvCxnSpPr>
          <p:nvPr/>
        </p:nvCxnSpPr>
        <p:spPr>
          <a:xfrm>
            <a:off x="7991320" y="3240618"/>
            <a:ext cx="421501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3676320-6EFD-4A2D-8F96-21B4F6F69658}"/>
              </a:ext>
            </a:extLst>
          </p:cNvPr>
          <p:cNvCxnSpPr>
            <a:cxnSpLocks/>
          </p:cNvCxnSpPr>
          <p:nvPr/>
        </p:nvCxnSpPr>
        <p:spPr>
          <a:xfrm>
            <a:off x="8649519" y="3240618"/>
            <a:ext cx="421501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80B20FCE-A8BE-491D-A2A4-20154F812853}"/>
              </a:ext>
            </a:extLst>
          </p:cNvPr>
          <p:cNvCxnSpPr>
            <a:cxnSpLocks/>
          </p:cNvCxnSpPr>
          <p:nvPr/>
        </p:nvCxnSpPr>
        <p:spPr>
          <a:xfrm>
            <a:off x="9327203" y="3241079"/>
            <a:ext cx="421501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6A8B100F-D2F6-4229-96AC-26E9FF218C8C}"/>
              </a:ext>
            </a:extLst>
          </p:cNvPr>
          <p:cNvCxnSpPr>
            <a:cxnSpLocks/>
          </p:cNvCxnSpPr>
          <p:nvPr/>
        </p:nvCxnSpPr>
        <p:spPr>
          <a:xfrm>
            <a:off x="10009896" y="3240157"/>
            <a:ext cx="421501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DD5284D5-8513-4713-B0E5-294FEA290A7C}"/>
              </a:ext>
            </a:extLst>
          </p:cNvPr>
          <p:cNvCxnSpPr>
            <a:cxnSpLocks/>
          </p:cNvCxnSpPr>
          <p:nvPr/>
        </p:nvCxnSpPr>
        <p:spPr>
          <a:xfrm>
            <a:off x="10576296" y="3240157"/>
            <a:ext cx="421501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E60B5CD8-BC19-4AA6-83E5-9CADB5F2F0F7}"/>
              </a:ext>
            </a:extLst>
          </p:cNvPr>
          <p:cNvCxnSpPr>
            <a:cxnSpLocks/>
          </p:cNvCxnSpPr>
          <p:nvPr/>
        </p:nvCxnSpPr>
        <p:spPr>
          <a:xfrm>
            <a:off x="11220396" y="3240157"/>
            <a:ext cx="421501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CE6FCFB4-8CFE-403F-A8CC-E843167B3F4E}"/>
              </a:ext>
            </a:extLst>
          </p:cNvPr>
          <p:cNvCxnSpPr>
            <a:cxnSpLocks/>
          </p:cNvCxnSpPr>
          <p:nvPr/>
        </p:nvCxnSpPr>
        <p:spPr>
          <a:xfrm>
            <a:off x="3522957" y="5042435"/>
            <a:ext cx="421501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D5E13219-97C7-4A8C-90C2-131DDF3A5351}"/>
              </a:ext>
            </a:extLst>
          </p:cNvPr>
          <p:cNvCxnSpPr>
            <a:cxnSpLocks/>
          </p:cNvCxnSpPr>
          <p:nvPr/>
        </p:nvCxnSpPr>
        <p:spPr>
          <a:xfrm>
            <a:off x="4089357" y="5042435"/>
            <a:ext cx="421501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1F0DFEA9-F44A-4A44-8189-DA4769CB1C3C}"/>
              </a:ext>
            </a:extLst>
          </p:cNvPr>
          <p:cNvCxnSpPr>
            <a:cxnSpLocks/>
          </p:cNvCxnSpPr>
          <p:nvPr/>
        </p:nvCxnSpPr>
        <p:spPr>
          <a:xfrm>
            <a:off x="4733457" y="5042435"/>
            <a:ext cx="421501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0CE45A13-1150-47FB-BB96-C345A93017E4}"/>
              </a:ext>
            </a:extLst>
          </p:cNvPr>
          <p:cNvCxnSpPr>
            <a:cxnSpLocks/>
          </p:cNvCxnSpPr>
          <p:nvPr/>
        </p:nvCxnSpPr>
        <p:spPr>
          <a:xfrm>
            <a:off x="5391656" y="5042435"/>
            <a:ext cx="421501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F6A3E2DF-8A74-4AE3-A192-50626C169560}"/>
              </a:ext>
            </a:extLst>
          </p:cNvPr>
          <p:cNvCxnSpPr>
            <a:cxnSpLocks/>
          </p:cNvCxnSpPr>
          <p:nvPr/>
        </p:nvCxnSpPr>
        <p:spPr>
          <a:xfrm>
            <a:off x="6069340" y="5042896"/>
            <a:ext cx="421501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2EE6E608-9346-4368-BBA0-854856D64694}"/>
              </a:ext>
            </a:extLst>
          </p:cNvPr>
          <p:cNvCxnSpPr>
            <a:cxnSpLocks/>
          </p:cNvCxnSpPr>
          <p:nvPr/>
        </p:nvCxnSpPr>
        <p:spPr>
          <a:xfrm>
            <a:off x="6780820" y="5042435"/>
            <a:ext cx="421501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13061563-2F66-40EF-8ED8-387C5E1F737A}"/>
              </a:ext>
            </a:extLst>
          </p:cNvPr>
          <p:cNvCxnSpPr>
            <a:cxnSpLocks/>
          </p:cNvCxnSpPr>
          <p:nvPr/>
        </p:nvCxnSpPr>
        <p:spPr>
          <a:xfrm>
            <a:off x="7347220" y="5042435"/>
            <a:ext cx="421501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61AD952-FD81-47C5-87B5-DE97E8263EFE}"/>
              </a:ext>
            </a:extLst>
          </p:cNvPr>
          <p:cNvCxnSpPr>
            <a:cxnSpLocks/>
          </p:cNvCxnSpPr>
          <p:nvPr/>
        </p:nvCxnSpPr>
        <p:spPr>
          <a:xfrm>
            <a:off x="7991320" y="5042435"/>
            <a:ext cx="421501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01D7AA06-4316-49FA-9343-DF48E160C57D}"/>
              </a:ext>
            </a:extLst>
          </p:cNvPr>
          <p:cNvCxnSpPr>
            <a:cxnSpLocks/>
          </p:cNvCxnSpPr>
          <p:nvPr/>
        </p:nvCxnSpPr>
        <p:spPr>
          <a:xfrm>
            <a:off x="8649519" y="5042435"/>
            <a:ext cx="421501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B76930CB-96BA-4A27-90E9-71FA4AC31B35}"/>
              </a:ext>
            </a:extLst>
          </p:cNvPr>
          <p:cNvCxnSpPr>
            <a:cxnSpLocks/>
          </p:cNvCxnSpPr>
          <p:nvPr/>
        </p:nvCxnSpPr>
        <p:spPr>
          <a:xfrm>
            <a:off x="9327203" y="5042896"/>
            <a:ext cx="421501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0D8DAE09-F0AD-42C1-84E7-49739EB9B2BB}"/>
              </a:ext>
            </a:extLst>
          </p:cNvPr>
          <p:cNvCxnSpPr>
            <a:cxnSpLocks/>
          </p:cNvCxnSpPr>
          <p:nvPr/>
        </p:nvCxnSpPr>
        <p:spPr>
          <a:xfrm>
            <a:off x="10009896" y="5041974"/>
            <a:ext cx="421501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ADE17B84-1684-4294-8116-7600080544E8}"/>
              </a:ext>
            </a:extLst>
          </p:cNvPr>
          <p:cNvCxnSpPr>
            <a:cxnSpLocks/>
          </p:cNvCxnSpPr>
          <p:nvPr/>
        </p:nvCxnSpPr>
        <p:spPr>
          <a:xfrm>
            <a:off x="10576296" y="5041974"/>
            <a:ext cx="421501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58A881D-4308-4029-9366-CF95A0FF2233}"/>
              </a:ext>
            </a:extLst>
          </p:cNvPr>
          <p:cNvCxnSpPr>
            <a:cxnSpLocks/>
          </p:cNvCxnSpPr>
          <p:nvPr/>
        </p:nvCxnSpPr>
        <p:spPr>
          <a:xfrm>
            <a:off x="11220396" y="5041974"/>
            <a:ext cx="421501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77" name="Content Placeholder 4">
            <a:extLst>
              <a:ext uri="{FF2B5EF4-FFF2-40B4-BE49-F238E27FC236}">
                <a16:creationId xmlns:a16="http://schemas.microsoft.com/office/drawing/2014/main" id="{E9D30BA5-0C8D-4706-BA23-473CE725A6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7603341"/>
              </p:ext>
            </p:extLst>
          </p:nvPr>
        </p:nvGraphicFramePr>
        <p:xfrm>
          <a:off x="38160" y="1580713"/>
          <a:ext cx="3380040" cy="497468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61648">
                  <a:extLst>
                    <a:ext uri="{9D8B030D-6E8A-4147-A177-3AD203B41FA5}">
                      <a16:colId xmlns:a16="http://schemas.microsoft.com/office/drawing/2014/main" val="682332198"/>
                    </a:ext>
                  </a:extLst>
                </a:gridCol>
                <a:gridCol w="1818392">
                  <a:extLst>
                    <a:ext uri="{9D8B030D-6E8A-4147-A177-3AD203B41FA5}">
                      <a16:colId xmlns:a16="http://schemas.microsoft.com/office/drawing/2014/main" val="369367761"/>
                    </a:ext>
                  </a:extLst>
                </a:gridCol>
              </a:tblGrid>
              <a:tr h="165778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3200" b="1" dirty="0"/>
                        <a:t>WHAT?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Theology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    (Religions)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Philosophy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Ethics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015684"/>
                  </a:ext>
                </a:extLst>
              </a:tr>
              <a:tr h="179177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3200" b="1" dirty="0">
                          <a:solidFill>
                            <a:schemeClr val="bg1"/>
                          </a:solidFill>
                        </a:rPr>
                        <a:t>HOW?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How will we teach these concepts?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564987"/>
                  </a:ext>
                </a:extLst>
              </a:tr>
              <a:tr h="152512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3200" b="1" dirty="0">
                          <a:solidFill>
                            <a:schemeClr val="bg1"/>
                          </a:solidFill>
                        </a:rPr>
                        <a:t>WHY?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Why do we do this?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6563308"/>
                  </a:ext>
                </a:extLst>
              </a:tr>
            </a:tbl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06A15A29-98EC-4A62-860B-389DBB28EA88}"/>
              </a:ext>
            </a:extLst>
          </p:cNvPr>
          <p:cNvSpPr/>
          <p:nvPr/>
        </p:nvSpPr>
        <p:spPr>
          <a:xfrm>
            <a:off x="2734272" y="1914993"/>
            <a:ext cx="23137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Hinduism</a:t>
            </a: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03B415D-9700-4440-B987-753147016D93}"/>
              </a:ext>
            </a:extLst>
          </p:cNvPr>
          <p:cNvSpPr/>
          <p:nvPr/>
        </p:nvSpPr>
        <p:spPr>
          <a:xfrm>
            <a:off x="2542188" y="2776436"/>
            <a:ext cx="27487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highlight>
                  <a:srgbClr val="FF00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Buddhism</a:t>
            </a:r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C29340-7514-4D18-8AF7-1A7E11BD7612}"/>
              </a:ext>
            </a:extLst>
          </p:cNvPr>
          <p:cNvSpPr/>
          <p:nvPr/>
        </p:nvSpPr>
        <p:spPr>
          <a:xfrm>
            <a:off x="3965741" y="2341136"/>
            <a:ext cx="21646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Judaism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97BFC2-912F-422D-B37D-D35842AFA366}"/>
              </a:ext>
            </a:extLst>
          </p:cNvPr>
          <p:cNvSpPr/>
          <p:nvPr/>
        </p:nvSpPr>
        <p:spPr>
          <a:xfrm>
            <a:off x="3833776" y="1891977"/>
            <a:ext cx="22208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Islam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5EDDB7A-A3B0-4CC5-8874-0B95F4868E93}"/>
              </a:ext>
            </a:extLst>
          </p:cNvPr>
          <p:cNvSpPr/>
          <p:nvPr/>
        </p:nvSpPr>
        <p:spPr>
          <a:xfrm>
            <a:off x="3321210" y="2359679"/>
            <a:ext cx="12464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Christianity</a:t>
            </a:r>
            <a:endParaRPr lang="en-GB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A7DC3C9-5CA8-494D-873A-D40381321EA6}"/>
              </a:ext>
            </a:extLst>
          </p:cNvPr>
          <p:cNvSpPr/>
          <p:nvPr/>
        </p:nvSpPr>
        <p:spPr>
          <a:xfrm>
            <a:off x="3602049" y="2785822"/>
            <a:ext cx="27487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highlight>
                  <a:srgbClr val="FF00FF"/>
                </a:highlight>
                <a:latin typeface="Calibri" panose="020F0502020204030204" pitchFamily="34" charset="0"/>
                <a:cs typeface="Times New Roman" panose="02020603050405020304" pitchFamily="18" charset="0"/>
              </a:rPr>
              <a:t>Sikhism</a:t>
            </a:r>
            <a:endParaRPr lang="en-GB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EBD25B5-C957-47C8-84F9-280CDD71E194}"/>
              </a:ext>
            </a:extLst>
          </p:cNvPr>
          <p:cNvSpPr/>
          <p:nvPr/>
        </p:nvSpPr>
        <p:spPr>
          <a:xfrm>
            <a:off x="3870533" y="1596003"/>
            <a:ext cx="11945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Humanism</a:t>
            </a:r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3D8A49A-462D-4B15-9B35-F0D2109718C8}"/>
              </a:ext>
            </a:extLst>
          </p:cNvPr>
          <p:cNvSpPr/>
          <p:nvPr/>
        </p:nvSpPr>
        <p:spPr>
          <a:xfrm>
            <a:off x="3325836" y="1230193"/>
            <a:ext cx="27229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 experience of faith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BB68BF-E28C-4EA2-BFF3-14889A4474A0}"/>
              </a:ext>
            </a:extLst>
          </p:cNvPr>
          <p:cNvSpPr/>
          <p:nvPr/>
        </p:nvSpPr>
        <p:spPr>
          <a:xfrm>
            <a:off x="5525120" y="1673419"/>
            <a:ext cx="378939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chemeClr val="accent1"/>
                </a:solidFill>
              </a:rPr>
              <a:t>We tackle of philosophical questions such as Is there life after death? And Is evil necessary for humanity? Through different lenses, religious, sociological, ethical, scientific etc…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38FE5C0-791B-457A-8FE2-6D6261ED8F8A}"/>
              </a:ext>
            </a:extLst>
          </p:cNvPr>
          <p:cNvSpPr/>
          <p:nvPr/>
        </p:nvSpPr>
        <p:spPr>
          <a:xfrm>
            <a:off x="6945513" y="1239753"/>
            <a:ext cx="12336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Philosophy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BDAABDB-2403-4770-8A1B-5E850BF1A815}"/>
              </a:ext>
            </a:extLst>
          </p:cNvPr>
          <p:cNvSpPr/>
          <p:nvPr/>
        </p:nvSpPr>
        <p:spPr>
          <a:xfrm>
            <a:off x="10431397" y="1230193"/>
            <a:ext cx="7407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Ethics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522CAF4-E1A9-4B73-9216-ADB6A6ED8DD4}"/>
              </a:ext>
            </a:extLst>
          </p:cNvPr>
          <p:cNvSpPr/>
          <p:nvPr/>
        </p:nvSpPr>
        <p:spPr>
          <a:xfrm>
            <a:off x="9314513" y="1717255"/>
            <a:ext cx="27827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explore ethical issues and their growing importance in a the modern, less religious, era. </a:t>
            </a:r>
          </a:p>
        </p:txBody>
      </p:sp>
    </p:spTree>
    <p:extLst>
      <p:ext uri="{BB962C8B-B14F-4D97-AF65-F5344CB8AC3E}">
        <p14:creationId xmlns:p14="http://schemas.microsoft.com/office/powerpoint/2010/main" val="1143330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5" grpId="0"/>
      <p:bldP spid="16" grpId="0"/>
      <p:bldP spid="20" grpId="0"/>
      <p:bldP spid="21" grpId="0"/>
      <p:bldP spid="22" grpId="0"/>
      <p:bldP spid="30" grpId="0"/>
      <p:bldP spid="31" grpId="0"/>
      <p:bldP spid="32" grpId="0"/>
      <p:bldP spid="2" grpId="0"/>
      <p:bldP spid="3" grpId="0"/>
      <p:bldP spid="4" grpId="0"/>
      <p:bldP spid="7" grpId="0"/>
      <p:bldP spid="9" grpId="0"/>
      <p:bldP spid="47" grpId="0"/>
      <p:bldP spid="48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Template">
      <a:dk1>
        <a:srgbClr val="000000"/>
      </a:dk1>
      <a:lt1>
        <a:sysClr val="window" lastClr="FFFFFF"/>
      </a:lt1>
      <a:dk2>
        <a:srgbClr val="44546A"/>
      </a:dk2>
      <a:lt2>
        <a:srgbClr val="E7E6E6"/>
      </a:lt2>
      <a:accent1>
        <a:srgbClr val="FFFFCC"/>
      </a:accent1>
      <a:accent2>
        <a:srgbClr val="CCFFCC"/>
      </a:accent2>
      <a:accent3>
        <a:srgbClr val="CCECFF"/>
      </a:accent3>
      <a:accent4>
        <a:srgbClr val="FFDBB7"/>
      </a:accent4>
      <a:accent5>
        <a:srgbClr val="CCCCFF"/>
      </a:accent5>
      <a:accent6>
        <a:srgbClr val="E6E7E5"/>
      </a:accent6>
      <a:hlink>
        <a:srgbClr val="023160"/>
      </a:hlink>
      <a:folHlink>
        <a:srgbClr val="02316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Template" id="{0C436E31-3B6D-458B-880F-B9508A4E8D2F}" vid="{6E0F1D72-D947-42BC-A17C-C34DB52FDAA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8129CE23B5F740A1B1700B3A3AE591" ma:contentTypeVersion="12" ma:contentTypeDescription="Create a new document." ma:contentTypeScope="" ma:versionID="ef199ee2989327da67a48f6d918c4c4b">
  <xsd:schema xmlns:xsd="http://www.w3.org/2001/XMLSchema" xmlns:xs="http://www.w3.org/2001/XMLSchema" xmlns:p="http://schemas.microsoft.com/office/2006/metadata/properties" xmlns:ns3="d65844cb-3ed8-482c-a461-403f9bb828d2" xmlns:ns4="9f9090cc-a75c-4017-82b0-8510fcd1ff1e" targetNamespace="http://schemas.microsoft.com/office/2006/metadata/properties" ma:root="true" ma:fieldsID="50d8fb16c1d3d1e852f6679d95612901" ns3:_="" ns4:_="">
    <xsd:import namespace="d65844cb-3ed8-482c-a461-403f9bb828d2"/>
    <xsd:import namespace="9f9090cc-a75c-4017-82b0-8510fcd1ff1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844cb-3ed8-482c-a461-403f9bb828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9090cc-a75c-4017-82b0-8510fcd1ff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8C6DF0F-ED3B-406A-8182-8F50D108812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C04B20D-A999-41D7-AD4F-6CA5E5CEE1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5844cb-3ed8-482c-a461-403f9bb828d2"/>
    <ds:schemaRef ds:uri="9f9090cc-a75c-4017-82b0-8510fcd1ff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2C00820-2473-4557-9E43-338C19EB0F38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  <ds:schemaRef ds:uri="d65844cb-3ed8-482c-a461-403f9bb828d2"/>
    <ds:schemaRef ds:uri="http://schemas.microsoft.com/office/infopath/2007/PartnerControls"/>
    <ds:schemaRef ds:uri="9f9090cc-a75c-4017-82b0-8510fcd1ff1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1074</TotalTime>
  <Words>770</Words>
  <Application>Microsoft Office PowerPoint</Application>
  <PresentationFormat>Widescreen</PresentationFormat>
  <Paragraphs>145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Times New Roman</vt:lpstr>
      <vt:lpstr>Office Theme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McLellan</dc:creator>
  <cp:lastModifiedBy>Mr Y Elhasbaoui</cp:lastModifiedBy>
  <cp:revision>31</cp:revision>
  <cp:lastPrinted>2023-01-27T09:41:59Z</cp:lastPrinted>
  <dcterms:created xsi:type="dcterms:W3CDTF">2021-04-25T21:08:42Z</dcterms:created>
  <dcterms:modified xsi:type="dcterms:W3CDTF">2023-01-30T14:35:27Z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0x010100E08129CE23B5F740A1B1700B3A3AE591</vt:lpwstr>
  </property>
</Properties>
</file>