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9799638" cy="1435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6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8AC6-85C8-4385-853A-EC4966D6F8C2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865A2-E92C-4C3B-99E6-B4B79680B4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678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8AC6-85C8-4385-853A-EC4966D6F8C2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865A2-E92C-4C3B-99E6-B4B79680B4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00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8AC6-85C8-4385-853A-EC4966D6F8C2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865A2-E92C-4C3B-99E6-B4B79680B4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758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8AC6-85C8-4385-853A-EC4966D6F8C2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865A2-E92C-4C3B-99E6-B4B79680B4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032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8AC6-85C8-4385-853A-EC4966D6F8C2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865A2-E92C-4C3B-99E6-B4B79680B4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53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8AC6-85C8-4385-853A-EC4966D6F8C2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865A2-E92C-4C3B-99E6-B4B79680B4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20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8AC6-85C8-4385-853A-EC4966D6F8C2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865A2-E92C-4C3B-99E6-B4B79680B4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77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8AC6-85C8-4385-853A-EC4966D6F8C2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865A2-E92C-4C3B-99E6-B4B79680B4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741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8AC6-85C8-4385-853A-EC4966D6F8C2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865A2-E92C-4C3B-99E6-B4B79680B4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24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8AC6-85C8-4385-853A-EC4966D6F8C2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865A2-E92C-4C3B-99E6-B4B79680B4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590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8AC6-85C8-4385-853A-EC4966D6F8C2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865A2-E92C-4C3B-99E6-B4B79680B4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753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C8AC6-85C8-4385-853A-EC4966D6F8C2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865A2-E92C-4C3B-99E6-B4B79680B4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602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Arrow: U-Turn 189">
            <a:extLst>
              <a:ext uri="{FF2B5EF4-FFF2-40B4-BE49-F238E27FC236}">
                <a16:creationId xmlns:a16="http://schemas.microsoft.com/office/drawing/2014/main" id="{B15E7687-6F87-4637-A43B-6C5841116681}"/>
              </a:ext>
            </a:extLst>
          </p:cNvPr>
          <p:cNvSpPr/>
          <p:nvPr/>
        </p:nvSpPr>
        <p:spPr>
          <a:xfrm rot="16200000" flipV="1">
            <a:off x="2872652" y="-131571"/>
            <a:ext cx="1687992" cy="5322458"/>
          </a:xfrm>
          <a:prstGeom prst="uturnArrow">
            <a:avLst>
              <a:gd name="adj1" fmla="val 27374"/>
              <a:gd name="adj2" fmla="val 25000"/>
              <a:gd name="adj3" fmla="val 33507"/>
              <a:gd name="adj4" fmla="val 38015"/>
              <a:gd name="adj5" fmla="val 27812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Arrow: U-Turn 3">
            <a:extLst>
              <a:ext uri="{FF2B5EF4-FFF2-40B4-BE49-F238E27FC236}">
                <a16:creationId xmlns:a16="http://schemas.microsoft.com/office/drawing/2014/main" id="{324E38EA-0146-4C47-919D-F35C902C6EE4}"/>
              </a:ext>
            </a:extLst>
          </p:cNvPr>
          <p:cNvSpPr/>
          <p:nvPr/>
        </p:nvSpPr>
        <p:spPr>
          <a:xfrm rot="16200000">
            <a:off x="2157354" y="4662609"/>
            <a:ext cx="2422072" cy="5774874"/>
          </a:xfrm>
          <a:prstGeom prst="uturnArrow">
            <a:avLst>
              <a:gd name="adj1" fmla="val 19729"/>
              <a:gd name="adj2" fmla="val 25000"/>
              <a:gd name="adj3" fmla="val 32847"/>
              <a:gd name="adj4" fmla="val 43750"/>
              <a:gd name="adj5" fmla="val 22051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Arrow: U-Turn 7">
            <a:extLst>
              <a:ext uri="{FF2B5EF4-FFF2-40B4-BE49-F238E27FC236}">
                <a16:creationId xmlns:a16="http://schemas.microsoft.com/office/drawing/2014/main" id="{DFD4466E-97B6-4B1B-AA66-2635A214B43B}"/>
              </a:ext>
            </a:extLst>
          </p:cNvPr>
          <p:cNvSpPr/>
          <p:nvPr/>
        </p:nvSpPr>
        <p:spPr>
          <a:xfrm rot="16200000" flipV="1">
            <a:off x="2705504" y="3370665"/>
            <a:ext cx="2425944" cy="4963791"/>
          </a:xfrm>
          <a:prstGeom prst="uturnArrow">
            <a:avLst>
              <a:gd name="adj1" fmla="val 23400"/>
              <a:gd name="adj2" fmla="val 24902"/>
              <a:gd name="adj3" fmla="val 33507"/>
              <a:gd name="adj4" fmla="val 25297"/>
              <a:gd name="adj5" fmla="val 27812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Arrow: U-Turn 11">
            <a:extLst>
              <a:ext uri="{FF2B5EF4-FFF2-40B4-BE49-F238E27FC236}">
                <a16:creationId xmlns:a16="http://schemas.microsoft.com/office/drawing/2014/main" id="{399766DB-BDBC-45E3-A7AD-788CAE32AC4A}"/>
              </a:ext>
            </a:extLst>
          </p:cNvPr>
          <p:cNvSpPr/>
          <p:nvPr/>
        </p:nvSpPr>
        <p:spPr>
          <a:xfrm rot="16200000">
            <a:off x="1437602" y="1464543"/>
            <a:ext cx="2838314" cy="5105356"/>
          </a:xfrm>
          <a:prstGeom prst="uturnArrow">
            <a:avLst>
              <a:gd name="adj1" fmla="val 14287"/>
              <a:gd name="adj2" fmla="val 16728"/>
              <a:gd name="adj3" fmla="val 11921"/>
              <a:gd name="adj4" fmla="val 21403"/>
              <a:gd name="adj5" fmla="val 2763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4656C61-7C99-4AFC-85AF-F1EB3A088EBE}"/>
              </a:ext>
            </a:extLst>
          </p:cNvPr>
          <p:cNvGrpSpPr/>
          <p:nvPr/>
        </p:nvGrpSpPr>
        <p:grpSpPr>
          <a:xfrm>
            <a:off x="5208956" y="4504934"/>
            <a:ext cx="1608562" cy="1425771"/>
            <a:chOff x="1023258" y="6662057"/>
            <a:chExt cx="1915886" cy="1698172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E85711F-2D23-4C4F-9860-949E01E2085B}"/>
                </a:ext>
              </a:extLst>
            </p:cNvPr>
            <p:cNvSpPr/>
            <p:nvPr/>
          </p:nvSpPr>
          <p:spPr>
            <a:xfrm>
              <a:off x="1110343" y="6779078"/>
              <a:ext cx="1741715" cy="146413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Circle: Hollow 10">
              <a:extLst>
                <a:ext uri="{FF2B5EF4-FFF2-40B4-BE49-F238E27FC236}">
                  <a16:creationId xmlns:a16="http://schemas.microsoft.com/office/drawing/2014/main" id="{44F2537D-0A16-45F8-BCB2-35370FF30304}"/>
                </a:ext>
              </a:extLst>
            </p:cNvPr>
            <p:cNvSpPr/>
            <p:nvPr/>
          </p:nvSpPr>
          <p:spPr>
            <a:xfrm>
              <a:off x="1023258" y="6662057"/>
              <a:ext cx="1915886" cy="1698172"/>
            </a:xfrm>
            <a:prstGeom prst="donut">
              <a:avLst>
                <a:gd name="adj" fmla="val 14744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65370DB-FF90-4F1B-A82E-BAE5838737E3}"/>
              </a:ext>
            </a:extLst>
          </p:cNvPr>
          <p:cNvGrpSpPr/>
          <p:nvPr/>
        </p:nvGrpSpPr>
        <p:grpSpPr>
          <a:xfrm>
            <a:off x="28225" y="2404947"/>
            <a:ext cx="1812471" cy="1606509"/>
            <a:chOff x="1023258" y="6662057"/>
            <a:chExt cx="1915886" cy="1698172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18F4DDC-3149-4244-B469-DDF2C67F1E12}"/>
                </a:ext>
              </a:extLst>
            </p:cNvPr>
            <p:cNvSpPr/>
            <p:nvPr/>
          </p:nvSpPr>
          <p:spPr>
            <a:xfrm>
              <a:off x="1110343" y="6779078"/>
              <a:ext cx="1741715" cy="146413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Circle: Hollow 14">
              <a:extLst>
                <a:ext uri="{FF2B5EF4-FFF2-40B4-BE49-F238E27FC236}">
                  <a16:creationId xmlns:a16="http://schemas.microsoft.com/office/drawing/2014/main" id="{7C5328A6-9B24-47B9-89CE-7CFD308CDBB0}"/>
                </a:ext>
              </a:extLst>
            </p:cNvPr>
            <p:cNvSpPr/>
            <p:nvPr/>
          </p:nvSpPr>
          <p:spPr>
            <a:xfrm>
              <a:off x="1023258" y="6662057"/>
              <a:ext cx="1915886" cy="1698172"/>
            </a:xfrm>
            <a:prstGeom prst="donut">
              <a:avLst>
                <a:gd name="adj" fmla="val 14744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95DBFC9D-4A4A-427D-8269-F3EE2B184525}"/>
              </a:ext>
            </a:extLst>
          </p:cNvPr>
          <p:cNvGrpSpPr/>
          <p:nvPr/>
        </p:nvGrpSpPr>
        <p:grpSpPr>
          <a:xfrm>
            <a:off x="129150" y="6250098"/>
            <a:ext cx="1471866" cy="1304609"/>
            <a:chOff x="1023258" y="6662057"/>
            <a:chExt cx="1915886" cy="1698172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B5DDFC8B-13E9-4903-B1E3-ADC51BA284B9}"/>
                </a:ext>
              </a:extLst>
            </p:cNvPr>
            <p:cNvSpPr/>
            <p:nvPr/>
          </p:nvSpPr>
          <p:spPr>
            <a:xfrm>
              <a:off x="1110343" y="6779078"/>
              <a:ext cx="1741715" cy="146413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Circle: Hollow 4">
              <a:extLst>
                <a:ext uri="{FF2B5EF4-FFF2-40B4-BE49-F238E27FC236}">
                  <a16:creationId xmlns:a16="http://schemas.microsoft.com/office/drawing/2014/main" id="{DBC13FC6-C057-4B0D-9C8E-FED40A48FDA8}"/>
                </a:ext>
              </a:extLst>
            </p:cNvPr>
            <p:cNvSpPr/>
            <p:nvPr/>
          </p:nvSpPr>
          <p:spPr>
            <a:xfrm>
              <a:off x="1023258" y="6662057"/>
              <a:ext cx="1915886" cy="1698172"/>
            </a:xfrm>
            <a:prstGeom prst="donut">
              <a:avLst>
                <a:gd name="adj" fmla="val 14744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BFF55791-83F4-43EC-B658-5A96E176FC30}"/>
              </a:ext>
            </a:extLst>
          </p:cNvPr>
          <p:cNvSpPr txBox="1"/>
          <p:nvPr/>
        </p:nvSpPr>
        <p:spPr>
          <a:xfrm>
            <a:off x="5435302" y="4644031"/>
            <a:ext cx="114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Year</a:t>
            </a:r>
            <a:r>
              <a:rPr lang="en-GB" sz="2800" b="1" dirty="0"/>
              <a:t> </a:t>
            </a:r>
          </a:p>
          <a:p>
            <a:pPr algn="ctr"/>
            <a:r>
              <a:rPr lang="en-GB" sz="3600" b="1" dirty="0"/>
              <a:t>9</a:t>
            </a:r>
            <a:r>
              <a:rPr lang="en-GB" sz="2800" b="1" dirty="0"/>
              <a:t>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0E76B7A-B290-47F9-8DCD-03FBB3EA8D9D}"/>
              </a:ext>
            </a:extLst>
          </p:cNvPr>
          <p:cNvSpPr txBox="1"/>
          <p:nvPr/>
        </p:nvSpPr>
        <p:spPr>
          <a:xfrm>
            <a:off x="247816" y="2551824"/>
            <a:ext cx="13623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Year</a:t>
            </a:r>
            <a:r>
              <a:rPr lang="en-GB" sz="2800" b="1" dirty="0"/>
              <a:t> </a:t>
            </a:r>
          </a:p>
          <a:p>
            <a:pPr algn="ctr"/>
            <a:r>
              <a:rPr lang="en-GB" sz="3600" b="1" dirty="0"/>
              <a:t>10-11 </a:t>
            </a:r>
            <a:r>
              <a:rPr lang="en-GB" sz="2800" b="1" dirty="0"/>
              <a:t> 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C03147E-E86A-4781-8B98-D476313118D5}"/>
              </a:ext>
            </a:extLst>
          </p:cNvPr>
          <p:cNvGrpSpPr/>
          <p:nvPr/>
        </p:nvGrpSpPr>
        <p:grpSpPr>
          <a:xfrm>
            <a:off x="4922637" y="7728555"/>
            <a:ext cx="1812471" cy="1606509"/>
            <a:chOff x="1023258" y="6662057"/>
            <a:chExt cx="1915886" cy="1698172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81801A58-98C1-4BB5-886B-AD70B61D2E78}"/>
                </a:ext>
              </a:extLst>
            </p:cNvPr>
            <p:cNvSpPr/>
            <p:nvPr/>
          </p:nvSpPr>
          <p:spPr>
            <a:xfrm>
              <a:off x="1110343" y="6779078"/>
              <a:ext cx="1741715" cy="146413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Circle: Hollow 26">
              <a:extLst>
                <a:ext uri="{FF2B5EF4-FFF2-40B4-BE49-F238E27FC236}">
                  <a16:creationId xmlns:a16="http://schemas.microsoft.com/office/drawing/2014/main" id="{7374AC8F-1544-41E5-90B8-DD2948DCDBF8}"/>
                </a:ext>
              </a:extLst>
            </p:cNvPr>
            <p:cNvSpPr/>
            <p:nvPr/>
          </p:nvSpPr>
          <p:spPr>
            <a:xfrm>
              <a:off x="1023258" y="6662057"/>
              <a:ext cx="1915886" cy="1698172"/>
            </a:xfrm>
            <a:prstGeom prst="donut">
              <a:avLst>
                <a:gd name="adj" fmla="val 14744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22851FAA-719A-41D8-9964-46D4F3B8533F}"/>
              </a:ext>
            </a:extLst>
          </p:cNvPr>
          <p:cNvSpPr txBox="1"/>
          <p:nvPr/>
        </p:nvSpPr>
        <p:spPr>
          <a:xfrm>
            <a:off x="5257372" y="7889822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Year</a:t>
            </a:r>
            <a:r>
              <a:rPr lang="en-GB" sz="3200" b="1" dirty="0"/>
              <a:t> </a:t>
            </a:r>
          </a:p>
          <a:p>
            <a:pPr algn="ctr"/>
            <a:r>
              <a:rPr lang="en-GB" sz="4000" b="1" dirty="0"/>
              <a:t>7</a:t>
            </a:r>
            <a:r>
              <a:rPr lang="en-GB" sz="3200" b="1" dirty="0"/>
              <a:t>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B9D03A1-160E-45E8-97CC-6946F778C0E1}"/>
              </a:ext>
            </a:extLst>
          </p:cNvPr>
          <p:cNvSpPr txBox="1"/>
          <p:nvPr/>
        </p:nvSpPr>
        <p:spPr>
          <a:xfrm>
            <a:off x="75388" y="33062"/>
            <a:ext cx="10577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00B050"/>
                </a:solidFill>
              </a:rPr>
              <a:t>History at 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D10DD2C-F424-4581-A998-1414301CBB57}"/>
              </a:ext>
            </a:extLst>
          </p:cNvPr>
          <p:cNvCxnSpPr>
            <a:cxnSpLocks/>
          </p:cNvCxnSpPr>
          <p:nvPr/>
        </p:nvCxnSpPr>
        <p:spPr>
          <a:xfrm>
            <a:off x="0" y="801489"/>
            <a:ext cx="6858000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9BC9F8A1-2751-4E29-9DC9-125990C1CF3A}"/>
              </a:ext>
            </a:extLst>
          </p:cNvPr>
          <p:cNvSpPr txBox="1"/>
          <p:nvPr/>
        </p:nvSpPr>
        <p:spPr>
          <a:xfrm>
            <a:off x="2473466" y="33062"/>
            <a:ext cx="9219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</a:rPr>
              <a:t>Causation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D82D8CF-8A0D-4B4F-ABA2-15F8DE852789}"/>
              </a:ext>
            </a:extLst>
          </p:cNvPr>
          <p:cNvSpPr txBox="1"/>
          <p:nvPr/>
        </p:nvSpPr>
        <p:spPr>
          <a:xfrm>
            <a:off x="3467122" y="33062"/>
            <a:ext cx="1870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7030A0"/>
                </a:solidFill>
              </a:rPr>
              <a:t>Change and Continuity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3258AD6-5179-4E27-AF48-A9B24A490F2E}"/>
              </a:ext>
            </a:extLst>
          </p:cNvPr>
          <p:cNvSpPr txBox="1"/>
          <p:nvPr/>
        </p:nvSpPr>
        <p:spPr>
          <a:xfrm>
            <a:off x="5409435" y="33062"/>
            <a:ext cx="1065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00B050"/>
                </a:solidFill>
              </a:rPr>
              <a:t>Significance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9C81B1C-7690-474C-90E8-9E9F0E59AC32}"/>
              </a:ext>
            </a:extLst>
          </p:cNvPr>
          <p:cNvSpPr txBox="1"/>
          <p:nvPr/>
        </p:nvSpPr>
        <p:spPr>
          <a:xfrm>
            <a:off x="1750622" y="410693"/>
            <a:ext cx="17820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00B0F0"/>
                </a:solidFill>
              </a:rPr>
              <a:t>Evidence and Sources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C9F9FAA-6808-4A7C-BADE-047E73684867}"/>
              </a:ext>
            </a:extLst>
          </p:cNvPr>
          <p:cNvSpPr txBox="1"/>
          <p:nvPr/>
        </p:nvSpPr>
        <p:spPr>
          <a:xfrm>
            <a:off x="3532713" y="401678"/>
            <a:ext cx="1307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C000"/>
                </a:solidFill>
              </a:rPr>
              <a:t>Interpretations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C875D6E-D44F-4C58-B2AC-7E70621E71AF}"/>
              </a:ext>
            </a:extLst>
          </p:cNvPr>
          <p:cNvSpPr txBox="1"/>
          <p:nvPr/>
        </p:nvSpPr>
        <p:spPr>
          <a:xfrm>
            <a:off x="4855605" y="377313"/>
            <a:ext cx="2026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bg1">
                    <a:lumMod val="50000"/>
                  </a:schemeClr>
                </a:solidFill>
              </a:rPr>
              <a:t>Similarity and Difference</a:t>
            </a:r>
          </a:p>
        </p:txBody>
      </p:sp>
      <p:pic>
        <p:nvPicPr>
          <p:cNvPr id="1026" name="Picture 2" descr="Pentir - Corby Business Academy - Senior Vice Principal &amp; Vice ...">
            <a:extLst>
              <a:ext uri="{FF2B5EF4-FFF2-40B4-BE49-F238E27FC236}">
                <a16:creationId xmlns:a16="http://schemas.microsoft.com/office/drawing/2014/main" id="{A9328FA2-3378-4919-8168-DA43ACC7CC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2735" b="15358"/>
          <a:stretch/>
        </p:blipFill>
        <p:spPr bwMode="auto">
          <a:xfrm>
            <a:off x="1112127" y="-4067"/>
            <a:ext cx="734965" cy="7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AC8B04FE-8E0E-4D06-9E6C-15064806DC2B}"/>
              </a:ext>
            </a:extLst>
          </p:cNvPr>
          <p:cNvSpPr txBox="1"/>
          <p:nvPr/>
        </p:nvSpPr>
        <p:spPr>
          <a:xfrm>
            <a:off x="273492" y="6394712"/>
            <a:ext cx="114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Year</a:t>
            </a:r>
            <a:r>
              <a:rPr lang="en-GB" sz="2400" b="1" dirty="0"/>
              <a:t> </a:t>
            </a:r>
          </a:p>
          <a:p>
            <a:pPr algn="ctr"/>
            <a:r>
              <a:rPr lang="en-GB" sz="3200" b="1" dirty="0"/>
              <a:t>8</a:t>
            </a:r>
            <a:r>
              <a:rPr lang="en-GB" sz="2400" b="1" dirty="0"/>
              <a:t> 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5ED99E0C-8B53-4118-8FCA-326C970F0E99}"/>
              </a:ext>
            </a:extLst>
          </p:cNvPr>
          <p:cNvSpPr txBox="1"/>
          <p:nvPr/>
        </p:nvSpPr>
        <p:spPr>
          <a:xfrm>
            <a:off x="3112349" y="2888469"/>
            <a:ext cx="94563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solidFill>
                  <a:schemeClr val="bg1"/>
                </a:solidFill>
              </a:rPr>
              <a:t>Elizabethan England 1568-1603 </a:t>
            </a: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1041ECF6-1A31-42DB-9A9F-3E179156A698}"/>
              </a:ext>
            </a:extLst>
          </p:cNvPr>
          <p:cNvSpPr txBox="1"/>
          <p:nvPr/>
        </p:nvSpPr>
        <p:spPr>
          <a:xfrm>
            <a:off x="3960835" y="2895206"/>
            <a:ext cx="119217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solidFill>
                  <a:schemeClr val="bg1"/>
                </a:solidFill>
              </a:rPr>
              <a:t>Britain: Health and the People. C1000 to present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E2BBB355-BA12-44F6-9945-375224212A0B}"/>
              </a:ext>
            </a:extLst>
          </p:cNvPr>
          <p:cNvSpPr txBox="1"/>
          <p:nvPr/>
        </p:nvSpPr>
        <p:spPr>
          <a:xfrm>
            <a:off x="1846525" y="2911749"/>
            <a:ext cx="1257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solidFill>
                  <a:schemeClr val="bg1"/>
                </a:solidFill>
              </a:rPr>
              <a:t>Conflict and Tension: The Inter-War Years, 1918-1939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B9C7753F-FC9E-4DA2-BD4C-EAFA1CA6E3CC}"/>
              </a:ext>
            </a:extLst>
          </p:cNvPr>
          <p:cNvSpPr txBox="1"/>
          <p:nvPr/>
        </p:nvSpPr>
        <p:spPr>
          <a:xfrm>
            <a:off x="4980936" y="2895206"/>
            <a:ext cx="125239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solidFill>
                  <a:schemeClr val="bg1"/>
                </a:solidFill>
              </a:rPr>
              <a:t>Germany 1890-1945: Democracy and Dictatorship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7C061C4-D0E4-4700-8F3E-AF2D03342166}"/>
              </a:ext>
            </a:extLst>
          </p:cNvPr>
          <p:cNvSpPr/>
          <p:nvPr/>
        </p:nvSpPr>
        <p:spPr>
          <a:xfrm>
            <a:off x="3609667" y="8799344"/>
            <a:ext cx="1565319" cy="1084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u-UA" sz="900" b="1" dirty="0">
                <a:solidFill>
                  <a:srgbClr val="00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Begin at the birth of the universe, as you study the impact of the </a:t>
            </a:r>
            <a:r>
              <a:rPr lang="en-US" altLang="ru-UA" sz="900" b="1" dirty="0">
                <a:solidFill>
                  <a:srgbClr val="FF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environment </a:t>
            </a:r>
            <a:r>
              <a:rPr lang="en-US" altLang="ru-UA" sz="900" b="1" dirty="0"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on humans to see how we fit into the earth’s history. </a:t>
            </a:r>
          </a:p>
          <a:p>
            <a:endParaRPr lang="en-US" altLang="ru-UA" sz="1050" b="1" dirty="0">
              <a:solidFill>
                <a:srgbClr val="000000"/>
              </a:solidFill>
              <a:latin typeface="Kozuka Gothic Pro H" panose="020B0800000000000000" pitchFamily="34" charset="-128"/>
              <a:ea typeface="Kozuka Gothic Pro H" panose="020B0800000000000000" pitchFamily="34" charset="-128"/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0683E93D-BFA7-47EE-90C2-6926780D6237}"/>
              </a:ext>
            </a:extLst>
          </p:cNvPr>
          <p:cNvSpPr/>
          <p:nvPr/>
        </p:nvSpPr>
        <p:spPr>
          <a:xfrm>
            <a:off x="2118493" y="8798370"/>
            <a:ext cx="1408791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u-UA" sz="900" b="1" dirty="0">
                <a:solidFill>
                  <a:srgbClr val="00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Learn about what the </a:t>
            </a:r>
            <a:r>
              <a:rPr lang="en-US" altLang="ru-UA" sz="900" b="1" dirty="0">
                <a:solidFill>
                  <a:srgbClr val="00B05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Medieval</a:t>
            </a:r>
            <a:r>
              <a:rPr lang="en-US" altLang="ru-UA" sz="900" b="1" dirty="0">
                <a:solidFill>
                  <a:srgbClr val="00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 world was like. You will learn about how the </a:t>
            </a:r>
            <a:r>
              <a:rPr lang="en-US" altLang="ru-UA" sz="900" b="1" dirty="0">
                <a:solidFill>
                  <a:srgbClr val="00B05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monarch</a:t>
            </a:r>
            <a:r>
              <a:rPr lang="en-US" altLang="ru-UA" sz="900" b="1" dirty="0">
                <a:solidFill>
                  <a:srgbClr val="00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 had all the </a:t>
            </a:r>
            <a:r>
              <a:rPr lang="en-US" altLang="ru-UA" sz="900" b="1" dirty="0">
                <a:solidFill>
                  <a:srgbClr val="FF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power</a:t>
            </a:r>
            <a:r>
              <a:rPr lang="en-US" altLang="ru-UA" sz="900" b="1" dirty="0">
                <a:solidFill>
                  <a:srgbClr val="00B05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 </a:t>
            </a:r>
            <a:r>
              <a:rPr lang="en-US" altLang="ru-UA" sz="900" b="1" dirty="0"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and the impact of this.</a:t>
            </a:r>
            <a:endParaRPr lang="en-US" altLang="ru-UA" sz="1050" b="1" dirty="0">
              <a:latin typeface="Kozuka Gothic Pro H" panose="020B0800000000000000" pitchFamily="34" charset="-128"/>
              <a:ea typeface="Kozuka Gothic Pro H" panose="020B0800000000000000" pitchFamily="34" charset="-128"/>
            </a:endParaRP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510EDACA-A16A-458D-9833-38A9EE724D9B}"/>
              </a:ext>
            </a:extLst>
          </p:cNvPr>
          <p:cNvSpPr/>
          <p:nvPr/>
        </p:nvSpPr>
        <p:spPr>
          <a:xfrm>
            <a:off x="836366" y="8819834"/>
            <a:ext cx="1109865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u-UA" sz="900" b="1" dirty="0">
                <a:solidFill>
                  <a:srgbClr val="00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Dive deeper into </a:t>
            </a:r>
            <a:r>
              <a:rPr lang="en-US" altLang="ru-UA" sz="900" b="1" dirty="0">
                <a:solidFill>
                  <a:srgbClr val="00B05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medieval lives, </a:t>
            </a:r>
            <a:r>
              <a:rPr lang="en-US" altLang="ru-UA" sz="900" b="1" dirty="0">
                <a:solidFill>
                  <a:srgbClr val="FF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why they were so religious</a:t>
            </a:r>
            <a:r>
              <a:rPr lang="en-US" altLang="ru-UA" sz="900" b="1" dirty="0">
                <a:solidFill>
                  <a:srgbClr val="00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 and how the </a:t>
            </a:r>
            <a:r>
              <a:rPr lang="en-US" altLang="ru-UA" sz="900" b="1" dirty="0">
                <a:solidFill>
                  <a:srgbClr val="00B05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Muslim</a:t>
            </a:r>
            <a:r>
              <a:rPr lang="en-US" altLang="ru-UA" sz="900" b="1" dirty="0">
                <a:solidFill>
                  <a:srgbClr val="00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 world was so special.</a:t>
            </a:r>
            <a:endParaRPr lang="en-US" altLang="ru-UA" sz="1050" b="1" dirty="0">
              <a:solidFill>
                <a:srgbClr val="00B050"/>
              </a:solidFill>
              <a:latin typeface="Kozuka Gothic Pro H" panose="020B0800000000000000" pitchFamily="34" charset="-128"/>
              <a:ea typeface="Kozuka Gothic Pro H" panose="020B0800000000000000" pitchFamily="34" charset="-128"/>
            </a:endParaRP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3CC6BF63-1AAF-49A9-BA60-64740415E987}"/>
              </a:ext>
            </a:extLst>
          </p:cNvPr>
          <p:cNvSpPr/>
          <p:nvPr/>
        </p:nvSpPr>
        <p:spPr>
          <a:xfrm>
            <a:off x="972470" y="7563244"/>
            <a:ext cx="19847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u-UA" sz="800" b="1" dirty="0">
                <a:solidFill>
                  <a:srgbClr val="00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Leave the medieval world to look at the </a:t>
            </a:r>
            <a:r>
              <a:rPr lang="en-US" altLang="ru-UA" sz="800" b="1" dirty="0">
                <a:solidFill>
                  <a:srgbClr val="00B05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Renaissance</a:t>
            </a:r>
            <a:r>
              <a:rPr lang="en-US" altLang="ru-UA" sz="800" b="1" dirty="0">
                <a:solidFill>
                  <a:srgbClr val="FF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. </a:t>
            </a:r>
            <a:r>
              <a:rPr lang="en-US" altLang="ru-UA" sz="800" b="1" dirty="0"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You will learn how people </a:t>
            </a:r>
            <a:r>
              <a:rPr lang="en-US" altLang="ru-UA" sz="800" b="1" dirty="0">
                <a:solidFill>
                  <a:srgbClr val="FF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challenged God</a:t>
            </a:r>
            <a:r>
              <a:rPr lang="en-US" altLang="ru-UA" sz="800" b="1" dirty="0"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, and why it </a:t>
            </a:r>
            <a:r>
              <a:rPr lang="en-US" altLang="ru-UA" sz="800" b="1" dirty="0">
                <a:solidFill>
                  <a:srgbClr val="00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 took place, and the reasons we still care about it today. </a:t>
            </a:r>
            <a:endParaRPr lang="en-US" altLang="ru-UA" sz="1000" b="1" dirty="0">
              <a:solidFill>
                <a:srgbClr val="00B050"/>
              </a:solidFill>
              <a:latin typeface="Kozuka Gothic Pro H" panose="020B0800000000000000" pitchFamily="34" charset="-128"/>
              <a:ea typeface="Kozuka Gothic Pro H" panose="020B0800000000000000" pitchFamily="34" charset="-128"/>
            </a:endParaRP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C26F6696-BE42-4C23-B80E-E6F810C0C349}"/>
              </a:ext>
            </a:extLst>
          </p:cNvPr>
          <p:cNvSpPr/>
          <p:nvPr/>
        </p:nvSpPr>
        <p:spPr>
          <a:xfrm>
            <a:off x="1341610" y="5644678"/>
            <a:ext cx="112979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u-UA" sz="900" b="1" dirty="0">
                <a:solidFill>
                  <a:srgbClr val="00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Learn how parliament was given more </a:t>
            </a:r>
            <a:r>
              <a:rPr lang="en-US" altLang="ru-UA" sz="900" b="1" dirty="0">
                <a:solidFill>
                  <a:srgbClr val="FF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power</a:t>
            </a:r>
            <a:r>
              <a:rPr lang="en-US" altLang="ru-UA" sz="900" b="1" dirty="0">
                <a:solidFill>
                  <a:srgbClr val="00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 than the King in the </a:t>
            </a:r>
            <a:r>
              <a:rPr lang="en-US" altLang="ru-UA" sz="900" b="1" dirty="0">
                <a:solidFill>
                  <a:srgbClr val="00B05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17</a:t>
            </a:r>
            <a:r>
              <a:rPr lang="en-US" altLang="ru-UA" sz="900" b="1" baseline="30000" dirty="0">
                <a:solidFill>
                  <a:srgbClr val="00B05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th</a:t>
            </a:r>
            <a:r>
              <a:rPr lang="en-US" altLang="ru-UA" sz="900" b="1" dirty="0">
                <a:solidFill>
                  <a:srgbClr val="00B05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 century</a:t>
            </a:r>
            <a:r>
              <a:rPr lang="en-US" altLang="ru-UA" sz="900" b="1" dirty="0">
                <a:solidFill>
                  <a:srgbClr val="00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. </a:t>
            </a:r>
            <a:endParaRPr lang="en-US" altLang="ru-UA" sz="1050" b="1" dirty="0">
              <a:solidFill>
                <a:srgbClr val="00B050"/>
              </a:solidFill>
              <a:latin typeface="Kozuka Gothic Pro H" panose="020B0800000000000000" pitchFamily="34" charset="-128"/>
              <a:ea typeface="Kozuka Gothic Pro H" panose="020B0800000000000000" pitchFamily="34" charset="-128"/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4DD53D66-5803-4F8B-A12D-C063205C0B7F}"/>
              </a:ext>
            </a:extLst>
          </p:cNvPr>
          <p:cNvSpPr/>
          <p:nvPr/>
        </p:nvSpPr>
        <p:spPr>
          <a:xfrm>
            <a:off x="2482507" y="5625411"/>
            <a:ext cx="13674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u-UA" sz="900" b="1" dirty="0">
                <a:solidFill>
                  <a:srgbClr val="00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See how the industrial revolution changed how </a:t>
            </a:r>
            <a:r>
              <a:rPr lang="en-US" altLang="ru-UA" sz="900" b="1" dirty="0">
                <a:solidFill>
                  <a:srgbClr val="FF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wealth</a:t>
            </a:r>
            <a:r>
              <a:rPr lang="en-US" altLang="ru-UA" sz="900" b="1" dirty="0">
                <a:solidFill>
                  <a:srgbClr val="00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 was created in Britain but not in other places. </a:t>
            </a:r>
            <a:endParaRPr lang="en-US" altLang="ru-UA" sz="1050" b="1" dirty="0">
              <a:solidFill>
                <a:srgbClr val="00B050"/>
              </a:solidFill>
              <a:latin typeface="Kozuka Gothic Pro H" panose="020B0800000000000000" pitchFamily="34" charset="-128"/>
              <a:ea typeface="Kozuka Gothic Pro H" panose="020B0800000000000000" pitchFamily="34" charset="-128"/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0E7D222A-A404-47DC-91F9-A4FB935A9EBB}"/>
              </a:ext>
            </a:extLst>
          </p:cNvPr>
          <p:cNvSpPr/>
          <p:nvPr/>
        </p:nvSpPr>
        <p:spPr>
          <a:xfrm>
            <a:off x="3777924" y="5617094"/>
            <a:ext cx="1783645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u-UA" sz="800" b="1" dirty="0">
                <a:solidFill>
                  <a:srgbClr val="00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Discover how </a:t>
            </a:r>
            <a:r>
              <a:rPr lang="en-US" altLang="ru-UA" sz="800" b="1" dirty="0">
                <a:solidFill>
                  <a:srgbClr val="FF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Industrial Britain </a:t>
            </a:r>
            <a:r>
              <a:rPr lang="en-US" altLang="ru-UA" sz="800" b="1" dirty="0">
                <a:solidFill>
                  <a:srgbClr val="00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changed the lives of </a:t>
            </a:r>
            <a:r>
              <a:rPr lang="en-GB" altLang="ru-UA" sz="800" b="1" dirty="0">
                <a:solidFill>
                  <a:srgbClr val="00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others’ and how Britain changed the world for better and worse through </a:t>
            </a:r>
            <a:r>
              <a:rPr lang="en-GB" altLang="ru-UA" sz="800" b="1" dirty="0">
                <a:solidFill>
                  <a:srgbClr val="00B05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slavery</a:t>
            </a:r>
            <a:r>
              <a:rPr lang="en-GB" altLang="ru-UA" sz="800" b="1" dirty="0">
                <a:solidFill>
                  <a:srgbClr val="00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, </a:t>
            </a:r>
            <a:r>
              <a:rPr lang="en-GB" altLang="ru-UA" sz="800" b="1" dirty="0">
                <a:solidFill>
                  <a:srgbClr val="00B05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empire</a:t>
            </a:r>
            <a:r>
              <a:rPr lang="en-GB" altLang="ru-UA" sz="800" b="1" dirty="0">
                <a:solidFill>
                  <a:srgbClr val="00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, </a:t>
            </a:r>
            <a:r>
              <a:rPr lang="en-GB" altLang="ru-UA" sz="800" b="1" dirty="0">
                <a:solidFill>
                  <a:srgbClr val="00B05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human rights</a:t>
            </a:r>
            <a:r>
              <a:rPr lang="en-GB" altLang="ru-UA" sz="800" b="1" dirty="0">
                <a:solidFill>
                  <a:srgbClr val="00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, </a:t>
            </a:r>
            <a:r>
              <a:rPr lang="en-GB" altLang="ru-UA" sz="800" b="1" dirty="0">
                <a:solidFill>
                  <a:srgbClr val="00B05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migration</a:t>
            </a:r>
            <a:r>
              <a:rPr lang="en-GB" altLang="ru-UA" sz="800" b="1" dirty="0">
                <a:solidFill>
                  <a:srgbClr val="00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, </a:t>
            </a:r>
            <a:r>
              <a:rPr lang="en-GB" altLang="ru-UA" sz="800" b="1" dirty="0">
                <a:solidFill>
                  <a:srgbClr val="00B05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industrialisation</a:t>
            </a:r>
            <a:r>
              <a:rPr lang="en-GB" altLang="ru-UA" sz="800" b="1" dirty="0">
                <a:solidFill>
                  <a:srgbClr val="00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 and </a:t>
            </a:r>
            <a:r>
              <a:rPr lang="en-GB" altLang="ru-UA" sz="800" b="1" dirty="0">
                <a:solidFill>
                  <a:srgbClr val="00B05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war</a:t>
            </a:r>
            <a:r>
              <a:rPr lang="en-GB" altLang="ru-UA" sz="800" b="1" dirty="0">
                <a:solidFill>
                  <a:srgbClr val="00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. </a:t>
            </a:r>
          </a:p>
          <a:p>
            <a:endParaRPr lang="en-US" altLang="ru-UA" sz="900" b="1" dirty="0">
              <a:solidFill>
                <a:srgbClr val="00B050"/>
              </a:solidFill>
              <a:latin typeface="Kozuka Gothic Pro H" panose="020B0800000000000000" pitchFamily="34" charset="-128"/>
              <a:ea typeface="Kozuka Gothic Pro H" panose="020B0800000000000000" pitchFamily="34" charset="-128"/>
            </a:endParaRP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E84C9743-FA16-4AAB-A479-8179F874176C}"/>
              </a:ext>
            </a:extLst>
          </p:cNvPr>
          <p:cNvSpPr/>
          <p:nvPr/>
        </p:nvSpPr>
        <p:spPr>
          <a:xfrm>
            <a:off x="3909372" y="4222761"/>
            <a:ext cx="18187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ru-UA" sz="800" b="1" dirty="0">
                <a:solidFill>
                  <a:srgbClr val="00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Begin your study of the modern world with the </a:t>
            </a:r>
            <a:r>
              <a:rPr lang="en-GB" altLang="ru-UA" sz="800" b="1" dirty="0">
                <a:solidFill>
                  <a:srgbClr val="00B05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two world wars</a:t>
            </a:r>
            <a:r>
              <a:rPr lang="en-GB" altLang="ru-UA" sz="800" b="1" dirty="0">
                <a:solidFill>
                  <a:srgbClr val="00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. You will first look at why they happened, and their impact on the people involved. </a:t>
            </a: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4F0F06F0-BD02-46DA-B1BB-DDDC6D97964C}"/>
              </a:ext>
            </a:extLst>
          </p:cNvPr>
          <p:cNvSpPr/>
          <p:nvPr/>
        </p:nvSpPr>
        <p:spPr>
          <a:xfrm>
            <a:off x="2593855" y="4242072"/>
            <a:ext cx="13832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ru-UA" sz="800" b="1" dirty="0">
                <a:solidFill>
                  <a:srgbClr val="00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Look at how the modern world was formed, by exploring the changes to </a:t>
            </a:r>
            <a:r>
              <a:rPr lang="en-GB" altLang="ru-UA" sz="800" b="1" dirty="0">
                <a:solidFill>
                  <a:srgbClr val="FF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wealth</a:t>
            </a:r>
            <a:r>
              <a:rPr lang="en-GB" altLang="ru-UA" sz="800" b="1" dirty="0">
                <a:solidFill>
                  <a:srgbClr val="00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 and </a:t>
            </a:r>
            <a:r>
              <a:rPr lang="en-GB" altLang="ru-UA" sz="800" b="1" dirty="0">
                <a:solidFill>
                  <a:srgbClr val="FF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power</a:t>
            </a:r>
            <a:r>
              <a:rPr lang="en-GB" altLang="ru-UA" sz="800" b="1" dirty="0">
                <a:solidFill>
                  <a:srgbClr val="00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 in the </a:t>
            </a:r>
            <a:r>
              <a:rPr lang="en-GB" altLang="ru-UA" sz="800" b="1" dirty="0">
                <a:solidFill>
                  <a:srgbClr val="00B05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1920s and 1930s. </a:t>
            </a: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BC9A86CD-07CA-4B6C-AE3F-CA455A04183E}"/>
              </a:ext>
            </a:extLst>
          </p:cNvPr>
          <p:cNvSpPr/>
          <p:nvPr/>
        </p:nvSpPr>
        <p:spPr>
          <a:xfrm>
            <a:off x="1055418" y="4208761"/>
            <a:ext cx="15834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ru-UA" sz="800" b="1" dirty="0">
                <a:solidFill>
                  <a:srgbClr val="00000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You will then possible future through the past. A world of fascism or communism. A world with inequality for different genders, sexes or races. </a:t>
            </a:r>
            <a:endParaRPr lang="en-GB" altLang="ru-UA" sz="800" b="1" dirty="0">
              <a:solidFill>
                <a:srgbClr val="00B050"/>
              </a:solidFill>
              <a:latin typeface="Kozuka Gothic Pro H" panose="020B0800000000000000" pitchFamily="34" charset="-128"/>
              <a:ea typeface="Kozuka Gothic Pro H" panose="020B0800000000000000" pitchFamily="34" charset="-128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9C635E8-ED26-4D0B-B003-6834413DDED2}"/>
              </a:ext>
            </a:extLst>
          </p:cNvPr>
          <p:cNvSpPr/>
          <p:nvPr/>
        </p:nvSpPr>
        <p:spPr>
          <a:xfrm>
            <a:off x="1773474" y="3437147"/>
            <a:ext cx="46268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ru-UA" sz="800" b="1" dirty="0"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Take a GCSE that leads into a wide range of careers. </a:t>
            </a:r>
          </a:p>
          <a:p>
            <a:r>
              <a:rPr lang="en-GB" altLang="ru-UA" sz="800" b="1" dirty="0"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Learn how </a:t>
            </a:r>
            <a:r>
              <a:rPr lang="en-GB" altLang="ru-UA" sz="800" b="1" dirty="0">
                <a:solidFill>
                  <a:srgbClr val="00B05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dictators</a:t>
            </a:r>
            <a:r>
              <a:rPr lang="en-GB" altLang="ru-UA" sz="800" b="1" dirty="0"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 conned </a:t>
            </a:r>
            <a:r>
              <a:rPr lang="en-GB" altLang="ru-UA" sz="800" b="1" dirty="0">
                <a:solidFill>
                  <a:srgbClr val="00B05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citizens</a:t>
            </a:r>
            <a:r>
              <a:rPr lang="en-GB" altLang="ru-UA" sz="800" b="1" dirty="0"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 into voting for them, creating </a:t>
            </a:r>
            <a:r>
              <a:rPr lang="en-GB" altLang="ru-UA" sz="800" b="1" dirty="0">
                <a:solidFill>
                  <a:srgbClr val="00B050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wars</a:t>
            </a:r>
            <a:r>
              <a:rPr lang="en-GB" altLang="ru-UA" sz="800" b="1" dirty="0"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 that killed 50 million. Learn how not to be similarly fooled. See human success and that </a:t>
            </a:r>
            <a:r>
              <a:rPr lang="en-GB" altLang="ru-UA" sz="800" b="1" dirty="0" err="1"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Covid</a:t>
            </a:r>
            <a:r>
              <a:rPr lang="en-GB" altLang="ru-UA" sz="800" b="1" dirty="0"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 is just the latest battle and how cures will be developed in the future. Recall when parliament, science and caring for society began. </a:t>
            </a: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54B5F56C-9AED-4747-BF1D-874AA8F7BB89}"/>
              </a:ext>
            </a:extLst>
          </p:cNvPr>
          <p:cNvSpPr/>
          <p:nvPr/>
        </p:nvSpPr>
        <p:spPr>
          <a:xfrm>
            <a:off x="3881938" y="8374992"/>
            <a:ext cx="10199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ru-UA" sz="800" b="1" dirty="0">
                <a:solidFill>
                  <a:schemeClr val="bg1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The history of the world </a:t>
            </a: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35E9E4C5-EDF0-49BA-A40C-976FA74B1C8F}"/>
              </a:ext>
            </a:extLst>
          </p:cNvPr>
          <p:cNvSpPr/>
          <p:nvPr/>
        </p:nvSpPr>
        <p:spPr>
          <a:xfrm>
            <a:off x="3066821" y="8368256"/>
            <a:ext cx="10199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ru-UA" sz="800" b="1" dirty="0">
                <a:solidFill>
                  <a:schemeClr val="bg1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The Norman Conquest</a:t>
            </a: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E4DDA14E-84C4-4729-A3C5-3557777BB681}"/>
              </a:ext>
            </a:extLst>
          </p:cNvPr>
          <p:cNvSpPr/>
          <p:nvPr/>
        </p:nvSpPr>
        <p:spPr>
          <a:xfrm>
            <a:off x="2304858" y="8374992"/>
            <a:ext cx="101997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ru-UA" sz="800" b="1" dirty="0">
                <a:solidFill>
                  <a:schemeClr val="bg1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Medieval Church </a:t>
            </a: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BCDF721B-95FD-440E-9188-08D0F9462A9E}"/>
              </a:ext>
            </a:extLst>
          </p:cNvPr>
          <p:cNvSpPr/>
          <p:nvPr/>
        </p:nvSpPr>
        <p:spPr>
          <a:xfrm>
            <a:off x="1829861" y="8360808"/>
            <a:ext cx="72967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ru-UA" sz="800" b="1" dirty="0">
                <a:solidFill>
                  <a:schemeClr val="bg1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Islamic World </a:t>
            </a: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CE27BE43-F806-439D-8D8F-F5ADC2C690B9}"/>
              </a:ext>
            </a:extLst>
          </p:cNvPr>
          <p:cNvSpPr/>
          <p:nvPr/>
        </p:nvSpPr>
        <p:spPr>
          <a:xfrm>
            <a:off x="1209611" y="8362902"/>
            <a:ext cx="8190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ru-UA" sz="800" b="1" dirty="0">
                <a:solidFill>
                  <a:schemeClr val="bg1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The Break from Rome</a:t>
            </a: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C96FC91F-2742-4D75-A95A-4B542DED84FE}"/>
              </a:ext>
            </a:extLst>
          </p:cNvPr>
          <p:cNvSpPr/>
          <p:nvPr/>
        </p:nvSpPr>
        <p:spPr>
          <a:xfrm>
            <a:off x="500297" y="8347574"/>
            <a:ext cx="8413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ru-UA" sz="800" b="1" dirty="0">
                <a:solidFill>
                  <a:schemeClr val="bg1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The Renaissance</a:t>
            </a: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B67C179D-DE64-4CCC-8E85-6DF1EB15102B}"/>
              </a:ext>
            </a:extLst>
          </p:cNvPr>
          <p:cNvSpPr/>
          <p:nvPr/>
        </p:nvSpPr>
        <p:spPr>
          <a:xfrm>
            <a:off x="5071999" y="6647835"/>
            <a:ext cx="101997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ru-UA" sz="800" b="1" dirty="0">
                <a:solidFill>
                  <a:schemeClr val="bg1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Civil Rights</a:t>
            </a: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8F0CEBD8-56AE-4289-8E46-9EC46E5BA4CA}"/>
              </a:ext>
            </a:extLst>
          </p:cNvPr>
          <p:cNvSpPr/>
          <p:nvPr/>
        </p:nvSpPr>
        <p:spPr>
          <a:xfrm>
            <a:off x="4256882" y="6641099"/>
            <a:ext cx="10199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ru-UA" sz="800" b="1" dirty="0">
                <a:solidFill>
                  <a:schemeClr val="bg1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The Victorian Empire</a:t>
            </a: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1A3114A5-BB75-42F5-96E2-8C6B9C5ECBE0}"/>
              </a:ext>
            </a:extLst>
          </p:cNvPr>
          <p:cNvSpPr/>
          <p:nvPr/>
        </p:nvSpPr>
        <p:spPr>
          <a:xfrm>
            <a:off x="3668375" y="6647835"/>
            <a:ext cx="8079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ru-UA" sz="800" b="1" dirty="0">
                <a:solidFill>
                  <a:schemeClr val="bg1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Rights in the 18</a:t>
            </a:r>
            <a:r>
              <a:rPr lang="en-US" altLang="ru-UA" sz="800" b="1" baseline="30000" dirty="0">
                <a:solidFill>
                  <a:schemeClr val="bg1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th</a:t>
            </a:r>
            <a:r>
              <a:rPr lang="en-US" altLang="ru-UA" sz="800" b="1" dirty="0">
                <a:solidFill>
                  <a:schemeClr val="bg1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 Century</a:t>
            </a: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107C1283-CAC0-4ED6-B552-84621F42B66D}"/>
              </a:ext>
            </a:extLst>
          </p:cNvPr>
          <p:cNvSpPr/>
          <p:nvPr/>
        </p:nvSpPr>
        <p:spPr>
          <a:xfrm>
            <a:off x="3019922" y="6633651"/>
            <a:ext cx="72967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ru-UA" sz="800" b="1" dirty="0">
                <a:solidFill>
                  <a:schemeClr val="bg1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The Slave Trade</a:t>
            </a:r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5B3EB789-E379-438E-81F0-5C336E0A06AF}"/>
              </a:ext>
            </a:extLst>
          </p:cNvPr>
          <p:cNvSpPr/>
          <p:nvPr/>
        </p:nvSpPr>
        <p:spPr>
          <a:xfrm>
            <a:off x="2399672" y="6635745"/>
            <a:ext cx="8190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ru-UA" sz="800" b="1" dirty="0">
                <a:solidFill>
                  <a:schemeClr val="bg1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Industrial Revolution</a:t>
            </a: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796E4038-3AD1-48D3-82F2-1BD938C9E8A2}"/>
              </a:ext>
            </a:extLst>
          </p:cNvPr>
          <p:cNvSpPr/>
          <p:nvPr/>
        </p:nvSpPr>
        <p:spPr>
          <a:xfrm>
            <a:off x="1690358" y="6620417"/>
            <a:ext cx="8413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ru-UA" sz="800" b="1" dirty="0">
                <a:solidFill>
                  <a:schemeClr val="bg1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Democracy &amp; the Civil War </a:t>
            </a: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53B40923-57A9-45D3-A62C-47C7C2339DF2}"/>
              </a:ext>
            </a:extLst>
          </p:cNvPr>
          <p:cNvSpPr/>
          <p:nvPr/>
        </p:nvSpPr>
        <p:spPr>
          <a:xfrm>
            <a:off x="4205623" y="5085824"/>
            <a:ext cx="10199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ru-UA" sz="800" b="1" dirty="0">
                <a:solidFill>
                  <a:schemeClr val="bg1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Causes of World War One</a:t>
            </a: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06E3D065-5157-4D14-B4E2-BFC823B30106}"/>
              </a:ext>
            </a:extLst>
          </p:cNvPr>
          <p:cNvSpPr/>
          <p:nvPr/>
        </p:nvSpPr>
        <p:spPr>
          <a:xfrm>
            <a:off x="3630052" y="5079087"/>
            <a:ext cx="7804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ru-UA" sz="800" b="1" dirty="0">
                <a:solidFill>
                  <a:schemeClr val="bg1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Post War Change</a:t>
            </a: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D00BEB71-5186-4574-8692-F5136EC6F773}"/>
              </a:ext>
            </a:extLst>
          </p:cNvPr>
          <p:cNvSpPr/>
          <p:nvPr/>
        </p:nvSpPr>
        <p:spPr>
          <a:xfrm>
            <a:off x="3096327" y="5085824"/>
            <a:ext cx="6462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ru-UA" sz="800" b="1" dirty="0">
                <a:solidFill>
                  <a:schemeClr val="bg1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Roaring 20s </a:t>
            </a: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7F136EAA-7B41-452A-9F84-2F1155A9EA46}"/>
              </a:ext>
            </a:extLst>
          </p:cNvPr>
          <p:cNvSpPr/>
          <p:nvPr/>
        </p:nvSpPr>
        <p:spPr>
          <a:xfrm>
            <a:off x="2407640" y="5071645"/>
            <a:ext cx="72967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ru-UA" sz="800" b="1" dirty="0">
                <a:solidFill>
                  <a:schemeClr val="bg1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Depression 30s</a:t>
            </a:r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EE10FC1E-B60E-4D43-B54A-8269EEB534E3}"/>
              </a:ext>
            </a:extLst>
          </p:cNvPr>
          <p:cNvSpPr/>
          <p:nvPr/>
        </p:nvSpPr>
        <p:spPr>
          <a:xfrm>
            <a:off x="1601016" y="5033377"/>
            <a:ext cx="8703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ru-UA" sz="800" b="1" dirty="0">
                <a:solidFill>
                  <a:schemeClr val="bg1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World War II and the Holocaust </a:t>
            </a: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A5FBABDE-197E-41A2-A347-FEBFB9481DE9}"/>
              </a:ext>
            </a:extLst>
          </p:cNvPr>
          <p:cNvSpPr/>
          <p:nvPr/>
        </p:nvSpPr>
        <p:spPr>
          <a:xfrm>
            <a:off x="823103" y="5094932"/>
            <a:ext cx="8413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ru-UA" sz="800" b="1" dirty="0">
                <a:solidFill>
                  <a:schemeClr val="bg1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Post-War Britain</a:t>
            </a:r>
          </a:p>
        </p:txBody>
      </p:sp>
      <p:sp>
        <p:nvSpPr>
          <p:cNvPr id="42" name="Isosceles Triangle 41">
            <a:extLst>
              <a:ext uri="{FF2B5EF4-FFF2-40B4-BE49-F238E27FC236}">
                <a16:creationId xmlns:a16="http://schemas.microsoft.com/office/drawing/2014/main" id="{88D52F1D-9523-4975-A9DC-61B035C759E4}"/>
              </a:ext>
            </a:extLst>
          </p:cNvPr>
          <p:cNvSpPr/>
          <p:nvPr/>
        </p:nvSpPr>
        <p:spPr>
          <a:xfrm rot="10800000">
            <a:off x="3164195" y="3375363"/>
            <a:ext cx="108959" cy="9567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18" name="Isosceles Triangle 217">
            <a:extLst>
              <a:ext uri="{FF2B5EF4-FFF2-40B4-BE49-F238E27FC236}">
                <a16:creationId xmlns:a16="http://schemas.microsoft.com/office/drawing/2014/main" id="{2581D82B-73A4-4778-B25A-F705D466B8BA}"/>
              </a:ext>
            </a:extLst>
          </p:cNvPr>
          <p:cNvSpPr/>
          <p:nvPr/>
        </p:nvSpPr>
        <p:spPr>
          <a:xfrm>
            <a:off x="1773474" y="4929653"/>
            <a:ext cx="108959" cy="9567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19" name="Isosceles Triangle 218">
            <a:extLst>
              <a:ext uri="{FF2B5EF4-FFF2-40B4-BE49-F238E27FC236}">
                <a16:creationId xmlns:a16="http://schemas.microsoft.com/office/drawing/2014/main" id="{F0DEE724-D68A-4A34-8C2A-D113D78A8D37}"/>
              </a:ext>
            </a:extLst>
          </p:cNvPr>
          <p:cNvSpPr/>
          <p:nvPr/>
        </p:nvSpPr>
        <p:spPr>
          <a:xfrm>
            <a:off x="3072202" y="4926212"/>
            <a:ext cx="108959" cy="9567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0" name="Isosceles Triangle 219">
            <a:extLst>
              <a:ext uri="{FF2B5EF4-FFF2-40B4-BE49-F238E27FC236}">
                <a16:creationId xmlns:a16="http://schemas.microsoft.com/office/drawing/2014/main" id="{49A19EAF-ABDB-4646-AA91-36A88DCFA3D2}"/>
              </a:ext>
            </a:extLst>
          </p:cNvPr>
          <p:cNvSpPr/>
          <p:nvPr/>
        </p:nvSpPr>
        <p:spPr>
          <a:xfrm>
            <a:off x="4566273" y="4938943"/>
            <a:ext cx="108959" cy="9567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1" name="Isosceles Triangle 220">
            <a:extLst>
              <a:ext uri="{FF2B5EF4-FFF2-40B4-BE49-F238E27FC236}">
                <a16:creationId xmlns:a16="http://schemas.microsoft.com/office/drawing/2014/main" id="{114C9DCB-D922-4ADC-9B94-DEA44BA39914}"/>
              </a:ext>
            </a:extLst>
          </p:cNvPr>
          <p:cNvSpPr/>
          <p:nvPr/>
        </p:nvSpPr>
        <p:spPr>
          <a:xfrm>
            <a:off x="1972580" y="6409578"/>
            <a:ext cx="108959" cy="9567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2" name="Isosceles Triangle 221">
            <a:extLst>
              <a:ext uri="{FF2B5EF4-FFF2-40B4-BE49-F238E27FC236}">
                <a16:creationId xmlns:a16="http://schemas.microsoft.com/office/drawing/2014/main" id="{9C47C50E-C13B-4F21-8121-27E495B5DE27}"/>
              </a:ext>
            </a:extLst>
          </p:cNvPr>
          <p:cNvSpPr/>
          <p:nvPr/>
        </p:nvSpPr>
        <p:spPr>
          <a:xfrm>
            <a:off x="3358163" y="6413165"/>
            <a:ext cx="108959" cy="9567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3" name="Isosceles Triangle 222">
            <a:extLst>
              <a:ext uri="{FF2B5EF4-FFF2-40B4-BE49-F238E27FC236}">
                <a16:creationId xmlns:a16="http://schemas.microsoft.com/office/drawing/2014/main" id="{30A6C067-5B28-4D4D-8E48-6576CB688E8D}"/>
              </a:ext>
            </a:extLst>
          </p:cNvPr>
          <p:cNvSpPr/>
          <p:nvPr/>
        </p:nvSpPr>
        <p:spPr>
          <a:xfrm>
            <a:off x="4895933" y="6418053"/>
            <a:ext cx="108959" cy="9567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4" name="Isosceles Triangle 223">
            <a:extLst>
              <a:ext uri="{FF2B5EF4-FFF2-40B4-BE49-F238E27FC236}">
                <a16:creationId xmlns:a16="http://schemas.microsoft.com/office/drawing/2014/main" id="{58AB6D74-276D-4F2D-A775-F13A6A5CBFBD}"/>
              </a:ext>
            </a:extLst>
          </p:cNvPr>
          <p:cNvSpPr/>
          <p:nvPr/>
        </p:nvSpPr>
        <p:spPr>
          <a:xfrm rot="5400000">
            <a:off x="957322" y="7844700"/>
            <a:ext cx="108959" cy="9567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5" name="Isosceles Triangle 224">
            <a:extLst>
              <a:ext uri="{FF2B5EF4-FFF2-40B4-BE49-F238E27FC236}">
                <a16:creationId xmlns:a16="http://schemas.microsoft.com/office/drawing/2014/main" id="{1D11BF7D-84F5-407C-AE56-FCC962B7181C}"/>
              </a:ext>
            </a:extLst>
          </p:cNvPr>
          <p:cNvSpPr/>
          <p:nvPr/>
        </p:nvSpPr>
        <p:spPr>
          <a:xfrm rot="10800000">
            <a:off x="1307533" y="8761171"/>
            <a:ext cx="108959" cy="9567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Arrow: Left 1">
            <a:extLst>
              <a:ext uri="{FF2B5EF4-FFF2-40B4-BE49-F238E27FC236}">
                <a16:creationId xmlns:a16="http://schemas.microsoft.com/office/drawing/2014/main" id="{D309E8D0-2B8F-4078-8327-4151539EDE0E}"/>
              </a:ext>
            </a:extLst>
          </p:cNvPr>
          <p:cNvSpPr/>
          <p:nvPr/>
        </p:nvSpPr>
        <p:spPr>
          <a:xfrm>
            <a:off x="405643" y="1405335"/>
            <a:ext cx="5322459" cy="846881"/>
          </a:xfrm>
          <a:prstGeom prst="lef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6" name="Isosceles Triangle 225">
            <a:extLst>
              <a:ext uri="{FF2B5EF4-FFF2-40B4-BE49-F238E27FC236}">
                <a16:creationId xmlns:a16="http://schemas.microsoft.com/office/drawing/2014/main" id="{587E18FB-D8EA-4B16-9F10-3D2778CDB803}"/>
              </a:ext>
            </a:extLst>
          </p:cNvPr>
          <p:cNvSpPr/>
          <p:nvPr/>
        </p:nvSpPr>
        <p:spPr>
          <a:xfrm rot="10800000">
            <a:off x="2674642" y="8761171"/>
            <a:ext cx="108959" cy="9567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7" name="Isosceles Triangle 226">
            <a:extLst>
              <a:ext uri="{FF2B5EF4-FFF2-40B4-BE49-F238E27FC236}">
                <a16:creationId xmlns:a16="http://schemas.microsoft.com/office/drawing/2014/main" id="{65F944D1-D211-4B3F-AC92-9703F897E9BF}"/>
              </a:ext>
            </a:extLst>
          </p:cNvPr>
          <p:cNvSpPr/>
          <p:nvPr/>
        </p:nvSpPr>
        <p:spPr>
          <a:xfrm rot="10800000">
            <a:off x="4252865" y="8761171"/>
            <a:ext cx="108959" cy="9567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6B0844D0-A77C-446E-AB12-ECDABF11C097}"/>
              </a:ext>
            </a:extLst>
          </p:cNvPr>
          <p:cNvGrpSpPr/>
          <p:nvPr/>
        </p:nvGrpSpPr>
        <p:grpSpPr>
          <a:xfrm>
            <a:off x="4896346" y="1193027"/>
            <a:ext cx="1812471" cy="1606509"/>
            <a:chOff x="1023258" y="6662057"/>
            <a:chExt cx="1915886" cy="1698172"/>
          </a:xfrm>
        </p:grpSpPr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019EF401-F9C7-41B1-81D5-727829908950}"/>
                </a:ext>
              </a:extLst>
            </p:cNvPr>
            <p:cNvSpPr/>
            <p:nvPr/>
          </p:nvSpPr>
          <p:spPr>
            <a:xfrm>
              <a:off x="1110343" y="6779078"/>
              <a:ext cx="1741715" cy="146413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Circle: Hollow 77">
              <a:extLst>
                <a:ext uri="{FF2B5EF4-FFF2-40B4-BE49-F238E27FC236}">
                  <a16:creationId xmlns:a16="http://schemas.microsoft.com/office/drawing/2014/main" id="{A70D142D-ABCE-42E3-89DE-517A2F6B0C7B}"/>
                </a:ext>
              </a:extLst>
            </p:cNvPr>
            <p:cNvSpPr/>
            <p:nvPr/>
          </p:nvSpPr>
          <p:spPr>
            <a:xfrm>
              <a:off x="1023258" y="6662057"/>
              <a:ext cx="1915886" cy="1698172"/>
            </a:xfrm>
            <a:prstGeom prst="donut">
              <a:avLst>
                <a:gd name="adj" fmla="val 14744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79" name="TextBox 78">
            <a:extLst>
              <a:ext uri="{FF2B5EF4-FFF2-40B4-BE49-F238E27FC236}">
                <a16:creationId xmlns:a16="http://schemas.microsoft.com/office/drawing/2014/main" id="{3A4A588A-A1D9-4BF7-9C2A-499076FE42CD}"/>
              </a:ext>
            </a:extLst>
          </p:cNvPr>
          <p:cNvSpPr txBox="1"/>
          <p:nvPr/>
        </p:nvSpPr>
        <p:spPr>
          <a:xfrm>
            <a:off x="5153012" y="1334789"/>
            <a:ext cx="13420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Year</a:t>
            </a:r>
            <a:r>
              <a:rPr lang="en-GB" sz="2800" b="1" dirty="0"/>
              <a:t> </a:t>
            </a:r>
          </a:p>
          <a:p>
            <a:pPr algn="ctr"/>
            <a:r>
              <a:rPr lang="en-GB" sz="3600" b="1" dirty="0"/>
              <a:t>12-13 </a:t>
            </a:r>
            <a:r>
              <a:rPr lang="en-GB" sz="2800" b="1" dirty="0"/>
              <a:t>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E387C31-8C37-4379-A01F-0C34119FDD12}"/>
              </a:ext>
            </a:extLst>
          </p:cNvPr>
          <p:cNvSpPr txBox="1"/>
          <p:nvPr/>
        </p:nvSpPr>
        <p:spPr>
          <a:xfrm>
            <a:off x="2850567" y="1643865"/>
            <a:ext cx="200345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>
                <a:solidFill>
                  <a:schemeClr val="bg1"/>
                </a:solidFill>
              </a:rPr>
              <a:t>1H: Tsarist and Communist Russia, 1855-1964 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45C16AB8-2C06-4A5C-958E-475A4740A36C}"/>
              </a:ext>
            </a:extLst>
          </p:cNvPr>
          <p:cNvSpPr txBox="1"/>
          <p:nvPr/>
        </p:nvSpPr>
        <p:spPr>
          <a:xfrm>
            <a:off x="984463" y="1638647"/>
            <a:ext cx="19370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solidFill>
                  <a:schemeClr val="bg1"/>
                </a:solidFill>
              </a:rPr>
              <a:t>2S: The Making of Modern Britain, 1951-2007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64556FE5-2F1D-4F16-A41D-47B1A20FB95F}"/>
              </a:ext>
            </a:extLst>
          </p:cNvPr>
          <p:cNvSpPr txBox="1"/>
          <p:nvPr/>
        </p:nvSpPr>
        <p:spPr>
          <a:xfrm>
            <a:off x="1626533" y="1119500"/>
            <a:ext cx="3687102" cy="3807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900" b="1" dirty="0">
                <a:highlight>
                  <a:srgbClr val="FF0000"/>
                </a:highlight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 does power lie?</a:t>
            </a:r>
            <a:r>
              <a:rPr lang="en-GB" sz="900" b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900" b="1" dirty="0">
                <a:highlight>
                  <a:srgbClr val="00FFFF"/>
                </a:highlight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is wealth created? </a:t>
            </a:r>
            <a:r>
              <a:rPr lang="en-GB" sz="900" b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900" b="1" dirty="0">
                <a:highlight>
                  <a:srgbClr val="00FF00"/>
                </a:highlight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matters to people?</a:t>
            </a:r>
            <a:r>
              <a:rPr lang="en-GB" sz="800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900" b="1" dirty="0">
                <a:highlight>
                  <a:srgbClr val="FFFF00"/>
                </a:highlight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life like for people?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74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253508B19F1645A9FA2E1D3F11B045" ma:contentTypeVersion="17" ma:contentTypeDescription="Create a new document." ma:contentTypeScope="" ma:versionID="1bf40d41cad554e70465f1473c34e372">
  <xsd:schema xmlns:xsd="http://www.w3.org/2001/XMLSchema" xmlns:xs="http://www.w3.org/2001/XMLSchema" xmlns:p="http://schemas.microsoft.com/office/2006/metadata/properties" xmlns:ns3="49a1ce4a-2a61-4f73-be26-5fa24417e068" xmlns:ns4="161e1e2c-3bd4-4421-94a0-1903c61292ef" targetNamespace="http://schemas.microsoft.com/office/2006/metadata/properties" ma:root="true" ma:fieldsID="a28e672ce2dac26a651c1589626bb3c4" ns3:_="" ns4:_="">
    <xsd:import namespace="49a1ce4a-2a61-4f73-be26-5fa24417e068"/>
    <xsd:import namespace="161e1e2c-3bd4-4421-94a0-1903c61292e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a1ce4a-2a61-4f73-be26-5fa24417e0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1e1e2c-3bd4-4421-94a0-1903c61292e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9a1ce4a-2a61-4f73-be26-5fa24417e068" xsi:nil="true"/>
  </documentManagement>
</p:properties>
</file>

<file path=customXml/itemProps1.xml><?xml version="1.0" encoding="utf-8"?>
<ds:datastoreItem xmlns:ds="http://schemas.openxmlformats.org/officeDocument/2006/customXml" ds:itemID="{DE24418B-9B57-4723-8EB1-6940AB1E7E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BCA1F41-E276-4947-80D8-D7D004DF77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a1ce4a-2a61-4f73-be26-5fa24417e068"/>
    <ds:schemaRef ds:uri="161e1e2c-3bd4-4421-94a0-1903c61292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8DD9F0-7FD9-4D3A-B866-4A621504D754}">
  <ds:schemaRefs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terms/"/>
    <ds:schemaRef ds:uri="161e1e2c-3bd4-4421-94a0-1903c61292ef"/>
    <ds:schemaRef ds:uri="49a1ce4a-2a61-4f73-be26-5fa24417e068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411</TotalTime>
  <Words>474</Words>
  <Application>Microsoft Office PowerPoint</Application>
  <PresentationFormat>A4 Paper (210x297 mm)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Kozuka Gothic Pro H</vt:lpstr>
      <vt:lpstr>Arial</vt:lpstr>
      <vt:lpstr>Calibri</vt:lpstr>
      <vt:lpstr>Calibri Light</vt:lpstr>
      <vt:lpstr>Tahoma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Hall</dc:creator>
  <cp:lastModifiedBy>Miss S Rust</cp:lastModifiedBy>
  <cp:revision>23</cp:revision>
  <cp:lastPrinted>2023-09-05T14:18:11Z</cp:lastPrinted>
  <dcterms:created xsi:type="dcterms:W3CDTF">2023-07-31T07:25:49Z</dcterms:created>
  <dcterms:modified xsi:type="dcterms:W3CDTF">2024-03-04T14:27:42Z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0x01010059253508B19F1645A9FA2E1D3F11B045</vt:lpwstr>
  </property>
</Properties>
</file>