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4" d="100"/>
          <a:sy n="74" d="100"/>
        </p:scale>
        <p:origin x="3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24D6-5059-49E7-9A9D-5923A8D2F8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784AC-AB7E-4285-8F2D-3BC29E232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547D8-BB4A-4BBD-8A02-C5C23B92C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3E571-0A29-4C1B-B7A2-18D81EB040D8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46E40-4C30-4CCE-99BF-FEA0B0B5D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D71FD-100C-4664-A441-443D7C4BF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93FF-372A-4F82-8EBD-CE994C0AE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59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13BFD-E05C-4162-8257-4675D974F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D0D03E-B053-446F-BD6E-8624C79CE5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B785F-76EF-45FC-BBEC-4AC356488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3E571-0A29-4C1B-B7A2-18D81EB040D8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93DAC-5D85-441F-850B-625724946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919E9-FBB8-4FAF-BB89-E93A6F8A9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93FF-372A-4F82-8EBD-CE994C0AE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95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3DBEE2-1E0A-4469-B49F-AF62C441F0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93CFAB-A65B-43FF-BCB7-BE04EE587E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8943A-5E22-4972-9139-C0B6CBF58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3E571-0A29-4C1B-B7A2-18D81EB040D8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66FD6-344B-4351-B62D-C36B18D66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4CA33-5EB3-446C-8EE2-0C99F461E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93FF-372A-4F82-8EBD-CE994C0AE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99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7635-A00F-4C9E-A917-FEDFFDC693AF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03A7-E28F-4C61-BFAA-15AB5EA5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479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7635-A00F-4C9E-A917-FEDFFDC693AF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03A7-E28F-4C61-BFAA-15AB5EA5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881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7635-A00F-4C9E-A917-FEDFFDC693AF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03A7-E28F-4C61-BFAA-15AB5EA5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691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7635-A00F-4C9E-A917-FEDFFDC693AF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03A7-E28F-4C61-BFAA-15AB5EA5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12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7635-A00F-4C9E-A917-FEDFFDC693AF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03A7-E28F-4C61-BFAA-15AB5EA5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992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7635-A00F-4C9E-A917-FEDFFDC693AF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03A7-E28F-4C61-BFAA-15AB5EA5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9034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7635-A00F-4C9E-A917-FEDFFDC693AF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03A7-E28F-4C61-BFAA-15AB5EA5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7219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7635-A00F-4C9E-A917-FEDFFDC693AF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03A7-E28F-4C61-BFAA-15AB5EA5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254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B4C42-F3FC-4CD2-A7D1-1D81FA4AA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6308F-55D1-45D7-9BC8-37F234FE6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40D9E-DD69-4FDB-955C-F46E1205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3E571-0A29-4C1B-B7A2-18D81EB040D8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71C81-AC66-4587-B75B-6F406ABC1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FF09A-A71F-4734-86CC-7D91F21E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93FF-372A-4F82-8EBD-CE994C0AE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1776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7635-A00F-4C9E-A917-FEDFFDC693AF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03A7-E28F-4C61-BFAA-15AB5EA5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595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7635-A00F-4C9E-A917-FEDFFDC693AF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03A7-E28F-4C61-BFAA-15AB5EA5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9466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7635-A00F-4C9E-A917-FEDFFDC693AF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03A7-E28F-4C61-BFAA-15AB5EA5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731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EE886-564B-44B2-8014-604F41389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72F53-2D3E-4C42-AC5A-275A2A0E6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35309-A43B-4A27-842A-FB9C9E406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3E571-0A29-4C1B-B7A2-18D81EB040D8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EB656-1BBE-4820-A086-B186EBBF2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E3439-D99E-4543-BE68-B4BD85E10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93FF-372A-4F82-8EBD-CE994C0AE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40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F0AAF-8D3F-4BE3-9E86-DDE9FB602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6F8BA-0E80-4A9B-8357-84783F3C0C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B38B56-810A-45B7-8FB7-164B8AE9C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C9CCA3-07BA-4373-990E-4C5C88014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3E571-0A29-4C1B-B7A2-18D81EB040D8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0513DB-B3E4-44FB-9BF6-30621F2CC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866B0D-22FC-4AF5-B18B-D2944C238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93FF-372A-4F82-8EBD-CE994C0AE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95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01039-ADC8-4EAA-B249-78E8A1B4E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EB14AC-718F-4065-B749-BC2EB5EC8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D7A88C-815C-4B7E-8A05-0D4168BA7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774FF2-4D6F-4489-BEC4-4C7EC5AEF0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58776E-6846-4A4E-91FB-C92318EA6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0DE0A0-975A-424A-8FBB-23FDFCECC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3E571-0A29-4C1B-B7A2-18D81EB040D8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DD80BC-37DF-44C6-BDE2-2BE89C6AB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A31FEA-4ED5-486B-9CD6-C967C0536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93FF-372A-4F82-8EBD-CE994C0AE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724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A1912-C626-4DE3-A9DD-C2317AB6B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C27A20-2197-42E1-BABD-5EF9C7D1E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3E571-0A29-4C1B-B7A2-18D81EB040D8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EA93D-147B-4932-A029-5F1180B1B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0B432F-8AFA-492C-ACEF-6C285FA38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93FF-372A-4F82-8EBD-CE994C0AE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87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4D3841-344D-48E3-BA52-7717CE0C0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3E571-0A29-4C1B-B7A2-18D81EB040D8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594F18-FB60-42BB-A385-4D46FE2E7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325AE9-C2FB-4F0E-A168-D26176971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93FF-372A-4F82-8EBD-CE994C0AE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023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6CBF9-4B5F-4500-99CE-5CFC8E1C4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8F7FC-EF99-454A-876F-8EC23C41C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382F56-7E54-4C2A-BCAE-C9A330C11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026E8A-E75E-4FE0-956E-6F1ABEB1C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3E571-0A29-4C1B-B7A2-18D81EB040D8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F2A413-B653-4623-BB7D-6C559972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448255-7EAA-4E6A-A6EE-8236B70FC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93FF-372A-4F82-8EBD-CE994C0AE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323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4F3B0-EB90-47D9-A887-4AD4CEDFA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90AAE7-2E7D-4394-B395-9F96C6BCEA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06A77-BDA3-43B7-9BF8-A820F810A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F76ED-4EC1-407D-9062-3756DC3E4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3E571-0A29-4C1B-B7A2-18D81EB040D8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577F2A-FC5D-4E18-90BA-34453B78F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878206-2474-44C5-B19E-E3D96A85E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93FF-372A-4F82-8EBD-CE994C0AE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21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EA40D5-9517-49C0-9008-461A3586D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264855-A34B-4BC9-9D4F-190CD15DD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57BC7-84DD-46C4-9A93-DA02F6E518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3E571-0A29-4C1B-B7A2-18D81EB040D8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C3B8D-68B4-4BEE-AFA5-EFFAE81F0F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9B1F5-F8E7-4B7C-BF6A-3CEB578FE9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C93FF-372A-4F82-8EBD-CE994C0AED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21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87635-A00F-4C9E-A917-FEDFFDC693AF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03A7-E28F-4C61-BFAA-15AB5EA55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517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microsoft.com/office/2007/relationships/hdphoto" Target="../media/hdphoto3.wdp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microsoft.com/office/2007/relationships/hdphoto" Target="../media/hdphoto3.wdp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11" Type="http://schemas.microsoft.com/office/2007/relationships/hdphoto" Target="../media/hdphoto3.wdp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Picture 1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3529" y="462"/>
            <a:ext cx="1548518" cy="1237595"/>
          </a:xfrm>
          <a:prstGeom prst="rect">
            <a:avLst/>
          </a:prstGeom>
        </p:spPr>
      </p:pic>
      <p:sp>
        <p:nvSpPr>
          <p:cNvPr id="23" name="TextBox 52">
            <a:extLst>
              <a:ext uri="{FF2B5EF4-FFF2-40B4-BE49-F238E27FC236}">
                <a16:creationId xmlns:a16="http://schemas.microsoft.com/office/drawing/2014/main" id="{400C3D1D-6477-4A40-A079-27F79E352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5734" y="3080662"/>
            <a:ext cx="2141025" cy="38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600" b="1" dirty="0">
                <a:latin typeface="Gill Sans MT Condensed" panose="020B0506020104020203" pitchFamily="34" charset="0"/>
              </a:rPr>
              <a:t>Nutrition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CD1FB1E-11D3-4A92-9979-2E2AE809F765}"/>
              </a:ext>
            </a:extLst>
          </p:cNvPr>
          <p:cNvSpPr/>
          <p:nvPr/>
        </p:nvSpPr>
        <p:spPr>
          <a:xfrm>
            <a:off x="8464919" y="2905557"/>
            <a:ext cx="71025" cy="79213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E00D7B2-80C7-405E-9014-EA7CE5F3B058}"/>
              </a:ext>
            </a:extLst>
          </p:cNvPr>
          <p:cNvSpPr/>
          <p:nvPr/>
        </p:nvSpPr>
        <p:spPr>
          <a:xfrm>
            <a:off x="71655" y="1273849"/>
            <a:ext cx="5837253" cy="5244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187C2667-E00F-41DB-BEC1-9A2A553DF4B7}"/>
              </a:ext>
            </a:extLst>
          </p:cNvPr>
          <p:cNvSpPr/>
          <p:nvPr/>
        </p:nvSpPr>
        <p:spPr>
          <a:xfrm>
            <a:off x="0" y="146951"/>
            <a:ext cx="5837253" cy="5244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FF7A3F2A-5587-42CC-A59D-92F13C85EA0A}"/>
              </a:ext>
            </a:extLst>
          </p:cNvPr>
          <p:cNvSpPr/>
          <p:nvPr/>
        </p:nvSpPr>
        <p:spPr>
          <a:xfrm>
            <a:off x="9451" y="367878"/>
            <a:ext cx="63003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cs typeface="Arial" panose="020B0604020202020204" pitchFamily="34" charset="0"/>
              </a:rPr>
              <a:t>Year 7 RPE Learning Journey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66E1105-CD4F-4391-8939-8F76E02677B3}"/>
              </a:ext>
            </a:extLst>
          </p:cNvPr>
          <p:cNvGrpSpPr/>
          <p:nvPr/>
        </p:nvGrpSpPr>
        <p:grpSpPr>
          <a:xfrm>
            <a:off x="-15975" y="50764"/>
            <a:ext cx="11614086" cy="6124073"/>
            <a:chOff x="1448620" y="-7618"/>
            <a:chExt cx="9353056" cy="612407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60000"/>
                  <a:lumOff val="40000"/>
                </a:schemeClr>
              </a:gs>
              <a:gs pos="71000">
                <a:schemeClr val="accent6">
                  <a:lumMod val="75000"/>
                </a:schemeClr>
              </a:gs>
            </a:gsLst>
            <a:lin ang="16200000" scaled="1"/>
            <a:tileRect/>
          </a:gradFill>
        </p:grpSpPr>
        <p:sp>
          <p:nvSpPr>
            <p:cNvPr id="4" name="Block Arc 3">
              <a:extLst>
                <a:ext uri="{FF2B5EF4-FFF2-40B4-BE49-F238E27FC236}">
                  <a16:creationId xmlns:a16="http://schemas.microsoft.com/office/drawing/2014/main" id="{939A5CCE-4DCC-4F60-A14E-D2C5A0720E69}"/>
                </a:ext>
              </a:extLst>
            </p:cNvPr>
            <p:cNvSpPr/>
            <p:nvPr/>
          </p:nvSpPr>
          <p:spPr>
            <a:xfrm rot="5400000" flipH="1">
              <a:off x="7859553" y="702611"/>
              <a:ext cx="3312395" cy="2571850"/>
            </a:xfrm>
            <a:prstGeom prst="blockArc">
              <a:avLst>
                <a:gd name="adj1" fmla="val 10776895"/>
                <a:gd name="adj2" fmla="val 1572"/>
                <a:gd name="adj3" fmla="val 2764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4475">
                <a:defRPr/>
              </a:pPr>
              <a:endParaRPr lang="en-US" sz="2155">
                <a:solidFill>
                  <a:schemeClr val="tx1"/>
                </a:solidFill>
              </a:endParaRPr>
            </a:p>
          </p:txBody>
        </p:sp>
        <p:sp>
          <p:nvSpPr>
            <p:cNvPr id="11" name="Block Arc 10">
              <a:extLst>
                <a:ext uri="{FF2B5EF4-FFF2-40B4-BE49-F238E27FC236}">
                  <a16:creationId xmlns:a16="http://schemas.microsoft.com/office/drawing/2014/main" id="{BA34A0D6-E2A2-4705-9F36-4EFB76ED842D}"/>
                </a:ext>
              </a:extLst>
            </p:cNvPr>
            <p:cNvSpPr/>
            <p:nvPr/>
          </p:nvSpPr>
          <p:spPr>
            <a:xfrm rot="16200000">
              <a:off x="1145870" y="3230639"/>
              <a:ext cx="3188566" cy="2583065"/>
            </a:xfrm>
            <a:prstGeom prst="blockArc">
              <a:avLst>
                <a:gd name="adj1" fmla="val 10689641"/>
                <a:gd name="adj2" fmla="val 877690"/>
                <a:gd name="adj3" fmla="val 2746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4475">
                <a:defRPr/>
              </a:pPr>
              <a:endParaRPr lang="en-US" sz="2155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0075F09-EBBC-4B6B-BC42-A0A58E3C3E09}"/>
                </a:ext>
              </a:extLst>
            </p:cNvPr>
            <p:cNvSpPr/>
            <p:nvPr/>
          </p:nvSpPr>
          <p:spPr>
            <a:xfrm>
              <a:off x="2710962" y="5407656"/>
              <a:ext cx="7546979" cy="7087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4475">
                <a:defRPr/>
              </a:pPr>
              <a:endParaRPr lang="en-US" sz="2155"/>
            </a:p>
          </p:txBody>
        </p:sp>
        <p:sp>
          <p:nvSpPr>
            <p:cNvPr id="124" name="Arrow: Striped Right 123">
              <a:extLst>
                <a:ext uri="{FF2B5EF4-FFF2-40B4-BE49-F238E27FC236}">
                  <a16:creationId xmlns:a16="http://schemas.microsoft.com/office/drawing/2014/main" id="{F3D32EEA-51D9-4969-86D8-1C6E4907F26F}"/>
                </a:ext>
              </a:extLst>
            </p:cNvPr>
            <p:cNvSpPr/>
            <p:nvPr/>
          </p:nvSpPr>
          <p:spPr>
            <a:xfrm flipH="1">
              <a:off x="6865673" y="-7618"/>
              <a:ext cx="2605229" cy="1379336"/>
            </a:xfrm>
            <a:prstGeom prst="striped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2C3E348F-F996-426D-8568-74D712A8066F}"/>
                </a:ext>
              </a:extLst>
            </p:cNvPr>
            <p:cNvSpPr/>
            <p:nvPr/>
          </p:nvSpPr>
          <p:spPr>
            <a:xfrm>
              <a:off x="2710962" y="2927887"/>
              <a:ext cx="6817580" cy="7115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4475">
                <a:defRPr/>
              </a:pPr>
              <a:endParaRPr lang="en-US" sz="2155"/>
            </a:p>
          </p:txBody>
        </p:sp>
      </p:grp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834E363-3D31-404B-A4B1-D45F1E2B49DD}"/>
              </a:ext>
            </a:extLst>
          </p:cNvPr>
          <p:cNvCxnSpPr>
            <a:cxnSpLocks/>
            <a:endCxn id="118" idx="0"/>
          </p:cNvCxnSpPr>
          <p:nvPr/>
        </p:nvCxnSpPr>
        <p:spPr>
          <a:xfrm flipH="1" flipV="1">
            <a:off x="11042492" y="4699182"/>
            <a:ext cx="562578" cy="880028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9543508" y="3639483"/>
            <a:ext cx="2648492" cy="1351891"/>
            <a:chOff x="10249274" y="3659599"/>
            <a:chExt cx="1746142" cy="1015842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451690A-F7A1-40BE-96BB-22C5CD934185}"/>
                </a:ext>
              </a:extLst>
            </p:cNvPr>
            <p:cNvSpPr/>
            <p:nvPr/>
          </p:nvSpPr>
          <p:spPr>
            <a:xfrm>
              <a:off x="10249274" y="3659599"/>
              <a:ext cx="1746142" cy="101584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56CD621-9BCE-451C-8147-5D3D64FE2E0B}"/>
                </a:ext>
              </a:extLst>
            </p:cNvPr>
            <p:cNvSpPr txBox="1"/>
            <p:nvPr/>
          </p:nvSpPr>
          <p:spPr>
            <a:xfrm>
              <a:off x="10380384" y="3845272"/>
              <a:ext cx="1549419" cy="232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1200" b="1" dirty="0"/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47B9F7A1-F7FF-4797-A1F2-8E928837C5A5}"/>
              </a:ext>
            </a:extLst>
          </p:cNvPr>
          <p:cNvSpPr/>
          <p:nvPr/>
        </p:nvSpPr>
        <p:spPr>
          <a:xfrm>
            <a:off x="10544619" y="5453163"/>
            <a:ext cx="1625125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GB" b="1" dirty="0"/>
              <a:t>British Values</a:t>
            </a:r>
          </a:p>
          <a:p>
            <a:pPr algn="ctr"/>
            <a:r>
              <a:rPr lang="en-GB" b="1" dirty="0"/>
              <a:t>&amp; </a:t>
            </a:r>
          </a:p>
          <a:p>
            <a:pPr algn="ctr"/>
            <a:r>
              <a:rPr lang="en-GB" b="1" dirty="0"/>
              <a:t>Cultural capital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53B94511-4C64-4B78-9B55-611B3C92C0D4}"/>
              </a:ext>
            </a:extLst>
          </p:cNvPr>
          <p:cNvGrpSpPr/>
          <p:nvPr/>
        </p:nvGrpSpPr>
        <p:grpSpPr>
          <a:xfrm>
            <a:off x="8927514" y="5074964"/>
            <a:ext cx="1431713" cy="1404032"/>
            <a:chOff x="3979268" y="6451766"/>
            <a:chExt cx="1216025" cy="1224000"/>
          </a:xfrm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17CE6E63-373B-4DEE-A9B9-2E813C08A63E}"/>
                </a:ext>
              </a:extLst>
            </p:cNvPr>
            <p:cNvSpPr/>
            <p:nvPr/>
          </p:nvSpPr>
          <p:spPr>
            <a:xfrm>
              <a:off x="3979268" y="6451766"/>
              <a:ext cx="1216025" cy="1224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4475">
                <a:defRPr/>
              </a:pPr>
              <a:r>
                <a:rPr lang="en-US" sz="2155" dirty="0"/>
                <a:t>3.4</a:t>
              </a:r>
            </a:p>
            <a:p>
              <a:pPr algn="ctr" defTabSz="1094475">
                <a:defRPr/>
              </a:pPr>
              <a:endParaRPr lang="en-US" sz="2155" dirty="0"/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ABBCF0A1-C91D-4B8D-9E4D-B46B292626CE}"/>
                </a:ext>
              </a:extLst>
            </p:cNvPr>
            <p:cNvGrpSpPr/>
            <p:nvPr/>
          </p:nvGrpSpPr>
          <p:grpSpPr>
            <a:xfrm>
              <a:off x="4124758" y="6596356"/>
              <a:ext cx="909637" cy="920750"/>
              <a:chOff x="3423102" y="6613446"/>
              <a:chExt cx="909637" cy="920750"/>
            </a:xfrm>
          </p:grpSpPr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536F6235-715B-4731-AE25-6A9F6386B79A}"/>
                  </a:ext>
                </a:extLst>
              </p:cNvPr>
              <p:cNvSpPr/>
              <p:nvPr/>
            </p:nvSpPr>
            <p:spPr>
              <a:xfrm>
                <a:off x="3423102" y="6613446"/>
                <a:ext cx="909637" cy="9207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94475">
                  <a:defRPr/>
                </a:pPr>
                <a:endParaRPr lang="en-US" sz="2155"/>
              </a:p>
            </p:txBody>
          </p:sp>
          <p:sp>
            <p:nvSpPr>
              <p:cNvPr id="82" name="TextBox 61">
                <a:extLst>
                  <a:ext uri="{FF2B5EF4-FFF2-40B4-BE49-F238E27FC236}">
                    <a16:creationId xmlns:a16="http://schemas.microsoft.com/office/drawing/2014/main" id="{59AADE07-5226-43A1-80BA-50494E2FAA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62025" y="6727351"/>
                <a:ext cx="841375" cy="724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4800" b="1" dirty="0"/>
                  <a:t>7</a:t>
                </a:r>
              </a:p>
            </p:txBody>
          </p:sp>
          <p:sp>
            <p:nvSpPr>
              <p:cNvPr id="83" name="TextBox 52">
                <a:extLst>
                  <a:ext uri="{FF2B5EF4-FFF2-40B4-BE49-F238E27FC236}">
                    <a16:creationId xmlns:a16="http://schemas.microsoft.com/office/drawing/2014/main" id="{74025421-49A3-411A-9120-01A76CA8E7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60750" y="6653213"/>
                <a:ext cx="841375" cy="295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600" b="1" dirty="0">
                    <a:latin typeface="+mj-lt"/>
                  </a:rPr>
                  <a:t>Year</a:t>
                </a:r>
              </a:p>
            </p:txBody>
          </p:sp>
        </p:grpSp>
      </p:grpSp>
      <p:pic>
        <p:nvPicPr>
          <p:cNvPr id="132" name="Picture 2">
            <a:extLst>
              <a:ext uri="{FF2B5EF4-FFF2-40B4-BE49-F238E27FC236}">
                <a16:creationId xmlns:a16="http://schemas.microsoft.com/office/drawing/2014/main" id="{F7E1F273-0641-4388-942B-9AAF552F2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4466" y="1695316"/>
            <a:ext cx="1407356" cy="427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" name="Picture 132">
            <a:extLst>
              <a:ext uri="{FF2B5EF4-FFF2-40B4-BE49-F238E27FC236}">
                <a16:creationId xmlns:a16="http://schemas.microsoft.com/office/drawing/2014/main" id="{70877270-C85B-4743-A348-0EB8388B9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0804" y="4751668"/>
            <a:ext cx="1392897" cy="424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6" name="Picture 2">
            <a:extLst>
              <a:ext uri="{FF2B5EF4-FFF2-40B4-BE49-F238E27FC236}">
                <a16:creationId xmlns:a16="http://schemas.microsoft.com/office/drawing/2014/main" id="{ADB5FC36-48E0-48C7-B8D7-54874600C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6638" y="1784811"/>
            <a:ext cx="1395325" cy="423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8" name="TextBox 157">
            <a:extLst>
              <a:ext uri="{FF2B5EF4-FFF2-40B4-BE49-F238E27FC236}">
                <a16:creationId xmlns:a16="http://schemas.microsoft.com/office/drawing/2014/main" id="{F9CFB50D-C335-4F98-9ABF-40D982CBE85C}"/>
              </a:ext>
            </a:extLst>
          </p:cNvPr>
          <p:cNvSpPr txBox="1"/>
          <p:nvPr/>
        </p:nvSpPr>
        <p:spPr>
          <a:xfrm>
            <a:off x="10336492" y="3767724"/>
            <a:ext cx="1332159" cy="2174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813" dirty="0"/>
              <a:t>What is a Community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79026930-5DB5-4387-BB80-849692C8C7A3}"/>
              </a:ext>
            </a:extLst>
          </p:cNvPr>
          <p:cNvSpPr txBox="1"/>
          <p:nvPr/>
        </p:nvSpPr>
        <p:spPr>
          <a:xfrm>
            <a:off x="11469223" y="4033048"/>
            <a:ext cx="739934" cy="2174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813" dirty="0"/>
              <a:t>World views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BF926D58-37E3-444C-9D43-615488A8852B}"/>
              </a:ext>
            </a:extLst>
          </p:cNvPr>
          <p:cNvSpPr txBox="1"/>
          <p:nvPr/>
        </p:nvSpPr>
        <p:spPr>
          <a:xfrm>
            <a:off x="9699290" y="4397204"/>
            <a:ext cx="1141749" cy="2174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813" dirty="0"/>
              <a:t>Multicultural Britain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68F0558B-E52C-412B-9C8C-1227F3BA6D51}"/>
              </a:ext>
            </a:extLst>
          </p:cNvPr>
          <p:cNvSpPr txBox="1"/>
          <p:nvPr/>
        </p:nvSpPr>
        <p:spPr>
          <a:xfrm>
            <a:off x="11266270" y="4396950"/>
            <a:ext cx="1141749" cy="2174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813" dirty="0"/>
              <a:t>Mutual respect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7DD45ADE-949D-42A4-AB4D-3D610786FB5A}"/>
              </a:ext>
            </a:extLst>
          </p:cNvPr>
          <p:cNvSpPr txBox="1"/>
          <p:nvPr/>
        </p:nvSpPr>
        <p:spPr>
          <a:xfrm>
            <a:off x="9642851" y="4057858"/>
            <a:ext cx="951291" cy="2174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813" dirty="0"/>
              <a:t>Individual Liberty</a:t>
            </a:r>
          </a:p>
        </p:txBody>
      </p:sp>
      <p:pic>
        <p:nvPicPr>
          <p:cNvPr id="185" name="Picture 4" descr="British Values – Tywardreath School">
            <a:extLst>
              <a:ext uri="{FF2B5EF4-FFF2-40B4-BE49-F238E27FC236}">
                <a16:creationId xmlns:a16="http://schemas.microsoft.com/office/drawing/2014/main" id="{43B26BD4-C770-4D5C-B3DD-2E6040C8C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769" l="9961" r="89941">
                        <a14:foregroundMark x1="19629" y1="66282" x2="48145" y2="86026"/>
                        <a14:foregroundMark x1="48145" y1="86026" x2="59375" y2="82821"/>
                        <a14:foregroundMark x1="59375" y1="82821" x2="61230" y2="75256"/>
                        <a14:foregroundMark x1="41797" y1="49359" x2="35938" y2="25769"/>
                        <a14:foregroundMark x1="46680" y1="46282" x2="48340" y2="20641"/>
                        <a14:foregroundMark x1="48340" y1="20641" x2="48730" y2="19872"/>
                        <a14:foregroundMark x1="56738" y1="44359" x2="60547" y2="23974"/>
                        <a14:foregroundMark x1="62598" y1="53077" x2="69141" y2="41923"/>
                        <a14:foregroundMark x1="69141" y1="41923" x2="71582" y2="32564"/>
                        <a14:foregroundMark x1="59082" y1="41667" x2="59082" y2="41667"/>
                        <a14:foregroundMark x1="59473" y1="42179" x2="60840" y2="33077"/>
                        <a14:foregroundMark x1="42871" y1="68077" x2="51855" y2="63077"/>
                        <a14:foregroundMark x1="51855" y1="63077" x2="52148" y2="62564"/>
                        <a14:foregroundMark x1="37695" y1="68462" x2="43164" y2="58462"/>
                        <a14:foregroundMark x1="49805" y1="71667" x2="59766" y2="66923"/>
                        <a14:foregroundMark x1="59766" y1="66923" x2="59766" y2="66667"/>
                        <a14:foregroundMark x1="37695" y1="81154" x2="46484" y2="88718"/>
                        <a14:foregroundMark x1="46484" y1="88718" x2="57324" y2="85897"/>
                        <a14:foregroundMark x1="57324" y1="85897" x2="62891" y2="77564"/>
                        <a14:foregroundMark x1="18652" y1="70256" x2="30078" y2="75256"/>
                        <a14:foregroundMark x1="24512" y1="66282" x2="24512" y2="66282"/>
                        <a14:foregroundMark x1="37988" y1="84359" x2="37988" y2="84359"/>
                        <a14:foregroundMark x1="46289" y1="89359" x2="42871" y2="89359"/>
                        <a14:foregroundMark x1="38672" y1="86667" x2="38672" y2="86667"/>
                        <a14:foregroundMark x1="39063" y1="66667" x2="41113" y2="57564"/>
                        <a14:foregroundMark x1="59082" y1="86667" x2="54590" y2="88974"/>
                        <a14:foregroundMark x1="38672" y1="90769" x2="36914" y2="87179"/>
                        <a14:foregroundMark x1="37305" y1="40769" x2="35938" y2="34872"/>
                        <a14:foregroundMark x1="40723" y1="74872" x2="41797" y2="64359"/>
                        <a14:foregroundMark x1="46289" y1="82179" x2="53613" y2="63974"/>
                        <a14:foregroundMark x1="54590" y1="78974" x2="50781" y2="68462"/>
                        <a14:foregroundMark x1="58398" y1="75769" x2="61230" y2="67179"/>
                        <a14:foregroundMark x1="61914" y1="71667" x2="61914" y2="71667"/>
                        <a14:foregroundMark x1="63281" y1="72179" x2="63281" y2="72179"/>
                        <a14:foregroundMark x1="58105" y1="66667" x2="58105" y2="66667"/>
                        <a14:foregroundMark x1="58105" y1="65769" x2="61230" y2="66282"/>
                        <a14:foregroundMark x1="63281" y1="73974" x2="63281" y2="73974"/>
                        <a14:foregroundMark x1="68848" y1="38974" x2="64258" y2="50256"/>
                        <a14:foregroundMark x1="64258" y1="50256" x2="63281" y2="51282"/>
                        <a14:foregroundMark x1="72656" y1="33462" x2="70215" y2="40385"/>
                        <a14:foregroundMark x1="68457" y1="38077" x2="62598" y2="51667"/>
                        <a14:foregroundMark x1="55664" y1="47179" x2="56738" y2="48077"/>
                        <a14:foregroundMark x1="56738" y1="47564" x2="58105" y2="43462"/>
                        <a14:foregroundMark x1="44922" y1="28974" x2="49414" y2="42051"/>
                        <a14:foregroundMark x1="49414" y1="42051" x2="46680" y2="46667"/>
                        <a14:foregroundMark x1="46680" y1="44872" x2="46289" y2="37564"/>
                        <a14:foregroundMark x1="48730" y1="44359" x2="48730" y2="44359"/>
                        <a14:foregroundMark x1="36914" y1="39359" x2="34863" y2="34872"/>
                        <a14:foregroundMark x1="34180" y1="24872" x2="34180" y2="24872"/>
                        <a14:foregroundMark x1="35938" y1="24872" x2="35938" y2="24872"/>
                        <a14:foregroundMark x1="34570" y1="24872" x2="34570" y2="24872"/>
                        <a14:foregroundMark x1="34570" y1="24872" x2="36914" y2="33974"/>
                        <a14:foregroundMark x1="34180" y1="23462" x2="36914" y2="24872"/>
                        <a14:foregroundMark x1="29004" y1="70769" x2="34570" y2="74359"/>
                        <a14:foregroundMark x1="36621" y1="71282" x2="40039" y2="58974"/>
                        <a14:foregroundMark x1="38672" y1="58974" x2="36914" y2="68077"/>
                        <a14:foregroundMark x1="60840" y1="82179" x2="59766" y2="83462"/>
                        <a14:foregroundMark x1="58789" y1="88462" x2="57715" y2="88974"/>
                        <a14:foregroundMark x1="61523" y1="83974" x2="61914" y2="80769"/>
                        <a14:foregroundMark x1="64355" y1="52564" x2="65332" y2="502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2854" y="3886578"/>
            <a:ext cx="1087753" cy="828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2" name="Picture 10" descr="Mindset Logo Stock Illustrations – 1,548 Mindset Logo Stock Illustrations,  Vectors &amp; Clipart - Dreamstime">
            <a:extLst>
              <a:ext uri="{FF2B5EF4-FFF2-40B4-BE49-F238E27FC236}">
                <a16:creationId xmlns:a16="http://schemas.microsoft.com/office/drawing/2014/main" id="{4D38AF1E-DC53-48BD-8ED2-F5EA74CA6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foregroundMark x1="36889" y1="49778" x2="53333" y2="34667"/>
                        <a14:foregroundMark x1="53333" y1="34667" x2="46222" y2="58222"/>
                        <a14:foregroundMark x1="46222" y1="58222" x2="45778" y2="69333"/>
                        <a14:foregroundMark x1="36444" y1="50667" x2="46667" y2="29778"/>
                        <a14:foregroundMark x1="46667" y1="29778" x2="64889" y2="44000"/>
                        <a14:foregroundMark x1="64889" y1="44000" x2="56444" y2="47556"/>
                        <a14:foregroundMark x1="49778" y1="73778" x2="50667" y2="80889"/>
                        <a14:foregroundMark x1="25333" y1="44889" x2="25333" y2="44889"/>
                        <a14:foregroundMark x1="29333" y1="36000" x2="29333" y2="36000"/>
                        <a14:foregroundMark x1="34667" y1="27556" x2="34667" y2="27556"/>
                        <a14:foregroundMark x1="42222" y1="21778" x2="42222" y2="21778"/>
                        <a14:foregroundMark x1="51111" y1="21333" x2="51111" y2="21333"/>
                        <a14:foregroundMark x1="60000" y1="21333" x2="60000" y2="21333"/>
                        <a14:foregroundMark x1="68000" y1="26667" x2="68000" y2="26667"/>
                        <a14:foregroundMark x1="73333" y1="35556" x2="73333" y2="35556"/>
                        <a14:foregroundMark x1="73778" y1="44444" x2="73778" y2="44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197" y="2490418"/>
            <a:ext cx="714855" cy="71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" name="Picture 24" descr="Personal development concept nlp symbol Royalty Free Vector">
            <a:extLst>
              <a:ext uri="{FF2B5EF4-FFF2-40B4-BE49-F238E27FC236}">
                <a16:creationId xmlns:a16="http://schemas.microsoft.com/office/drawing/2014/main" id="{4C54313B-30B5-44D2-AC67-F36F604E6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>
                        <a14:foregroundMark x1="66204" y1="17597" x2="57870" y2="27897"/>
                        <a14:foregroundMark x1="51852" y1="30043" x2="58333" y2="30901"/>
                        <a14:foregroundMark x1="57870" y1="35193" x2="64352" y2="29614"/>
                        <a14:foregroundMark x1="64352" y1="22318" x2="49074" y2="29614"/>
                        <a14:foregroundMark x1="45370" y1="37339" x2="26852" y2="50215"/>
                        <a14:foregroundMark x1="26852" y1="50215" x2="49537" y2="54506"/>
                        <a14:foregroundMark x1="49537" y1="54506" x2="31481" y2="46781"/>
                        <a14:foregroundMark x1="32407" y1="54936" x2="47222" y2="39056"/>
                        <a14:foregroundMark x1="50000" y1="40773" x2="45370" y2="57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9290" y="1532201"/>
            <a:ext cx="987319" cy="106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8" name="TextBox 117">
            <a:extLst>
              <a:ext uri="{FF2B5EF4-FFF2-40B4-BE49-F238E27FC236}">
                <a16:creationId xmlns:a16="http://schemas.microsoft.com/office/drawing/2014/main" id="{B859CA4D-5786-4FB5-B8BC-BC2C7206B8D4}"/>
              </a:ext>
            </a:extLst>
          </p:cNvPr>
          <p:cNvSpPr txBox="1"/>
          <p:nvPr/>
        </p:nvSpPr>
        <p:spPr>
          <a:xfrm>
            <a:off x="10326635" y="4699182"/>
            <a:ext cx="1431713" cy="2174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813" dirty="0"/>
              <a:t>Tolerance of other beliefs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9D950E-A750-4F1C-BBA4-89014D803647}"/>
              </a:ext>
            </a:extLst>
          </p:cNvPr>
          <p:cNvSpPr txBox="1"/>
          <p:nvPr/>
        </p:nvSpPr>
        <p:spPr>
          <a:xfrm>
            <a:off x="6325107" y="5471288"/>
            <a:ext cx="256321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alpha val="96000"/>
              </a:schemeClr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Term One: Introduction to RPE</a:t>
            </a:r>
          </a:p>
          <a:p>
            <a:pPr algn="ctr"/>
            <a:r>
              <a:rPr lang="en-GB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History of religions </a:t>
            </a:r>
          </a:p>
          <a:p>
            <a:pPr algn="ctr"/>
            <a:r>
              <a:rPr lang="en-GB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world and the UK.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B550089-1ACC-4378-AA2A-2DDA028063C5}"/>
              </a:ext>
            </a:extLst>
          </p:cNvPr>
          <p:cNvSpPr txBox="1"/>
          <p:nvPr/>
        </p:nvSpPr>
        <p:spPr>
          <a:xfrm>
            <a:off x="2789698" y="5471288"/>
            <a:ext cx="2383629" cy="646331"/>
          </a:xfrm>
          <a:prstGeom prst="rect">
            <a:avLst/>
          </a:prstGeom>
          <a:solidFill>
            <a:schemeClr val="accent4"/>
          </a:solidFill>
          <a:ln>
            <a:solidFill>
              <a:schemeClr val="accent1">
                <a:alpha val="96000"/>
              </a:schemeClr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Term Two: Dharmic faith</a:t>
            </a:r>
          </a:p>
          <a:p>
            <a:pPr algn="ctr"/>
            <a:r>
              <a:rPr lang="en-GB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key</a:t>
            </a:r>
          </a:p>
          <a:p>
            <a:pPr algn="ctr"/>
            <a:r>
              <a:rPr lang="en-GB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beliefs of Hinduism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B691D99-85E5-4050-BD33-C6CBF2F7BA70}"/>
              </a:ext>
            </a:extLst>
          </p:cNvPr>
          <p:cNvSpPr txBox="1"/>
          <p:nvPr/>
        </p:nvSpPr>
        <p:spPr>
          <a:xfrm>
            <a:off x="271331" y="3665232"/>
            <a:ext cx="883706" cy="2123658"/>
          </a:xfrm>
          <a:prstGeom prst="rect">
            <a:avLst/>
          </a:prstGeom>
          <a:solidFill>
            <a:schemeClr val="accent4"/>
          </a:solidFill>
          <a:ln>
            <a:solidFill>
              <a:schemeClr val="accent1">
                <a:alpha val="96000"/>
              </a:schemeClr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endParaRPr lang="en-GB" sz="1200" b="1" u="sng" dirty="0"/>
          </a:p>
          <a:p>
            <a:pPr algn="ctr"/>
            <a:r>
              <a:rPr lang="en-GB" sz="1200" b="1" u="sng" dirty="0"/>
              <a:t>Term Three: Dharmic faiths</a:t>
            </a:r>
          </a:p>
          <a:p>
            <a:pPr algn="ctr"/>
            <a:endParaRPr lang="en-GB" sz="1200" b="1" u="sng" dirty="0"/>
          </a:p>
          <a:p>
            <a:pPr algn="ctr"/>
            <a:r>
              <a:rPr lang="en-GB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it means to be a Buddhist</a:t>
            </a:r>
          </a:p>
          <a:p>
            <a:pPr algn="ctr"/>
            <a:endParaRPr lang="en-GB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4CDD087-4E49-4BFE-BE6B-452D74A0A4BA}"/>
              </a:ext>
            </a:extLst>
          </p:cNvPr>
          <p:cNvSpPr txBox="1"/>
          <p:nvPr/>
        </p:nvSpPr>
        <p:spPr>
          <a:xfrm>
            <a:off x="3367075" y="3018901"/>
            <a:ext cx="2272403" cy="646331"/>
          </a:xfrm>
          <a:prstGeom prst="rect">
            <a:avLst/>
          </a:prstGeom>
          <a:solidFill>
            <a:schemeClr val="accent4"/>
          </a:solidFill>
          <a:ln>
            <a:solidFill>
              <a:schemeClr val="accent1">
                <a:alpha val="96000"/>
              </a:schemeClr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Term Four: Dharmic faiths</a:t>
            </a:r>
          </a:p>
          <a:p>
            <a:pPr algn="ctr"/>
            <a:r>
              <a:rPr lang="en-GB" sz="1200" b="1" dirty="0"/>
              <a:t>Sikhism &amp; equality</a:t>
            </a:r>
          </a:p>
          <a:p>
            <a:pPr algn="ctr"/>
            <a:endParaRPr lang="en-GB" sz="1200" b="1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0AE9156-075C-448E-A894-A3558212F904}"/>
              </a:ext>
            </a:extLst>
          </p:cNvPr>
          <p:cNvSpPr txBox="1"/>
          <p:nvPr/>
        </p:nvSpPr>
        <p:spPr>
          <a:xfrm>
            <a:off x="7993831" y="2984257"/>
            <a:ext cx="2272403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alpha val="96000"/>
              </a:schemeClr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Term Five: Abrahamic faiths</a:t>
            </a:r>
          </a:p>
          <a:p>
            <a:pPr algn="ctr"/>
            <a:r>
              <a:rPr lang="en-GB" sz="1200" b="1" dirty="0"/>
              <a:t>Judaism </a:t>
            </a:r>
          </a:p>
          <a:p>
            <a:pPr algn="ctr"/>
            <a:endParaRPr lang="en-GB" sz="1200" b="1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137CBEF-245A-4182-91F9-AF4AF33006D0}"/>
              </a:ext>
            </a:extLst>
          </p:cNvPr>
          <p:cNvSpPr txBox="1"/>
          <p:nvPr/>
        </p:nvSpPr>
        <p:spPr>
          <a:xfrm>
            <a:off x="7550999" y="392391"/>
            <a:ext cx="2141025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alpha val="96000"/>
              </a:schemeClr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Term six: Abrahamic faiths</a:t>
            </a:r>
          </a:p>
          <a:p>
            <a:pPr algn="ctr"/>
            <a:r>
              <a:rPr lang="en-GB" sz="1200" b="1" dirty="0"/>
              <a:t>Christianity &amp; Islam</a:t>
            </a:r>
          </a:p>
          <a:p>
            <a:pPr algn="ctr"/>
            <a:endParaRPr lang="en-GB" sz="1200" b="1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C22A3F2-8B14-4DBB-8F9F-1D31B3548EEC}"/>
              </a:ext>
            </a:extLst>
          </p:cNvPr>
          <p:cNvSpPr txBox="1"/>
          <p:nvPr/>
        </p:nvSpPr>
        <p:spPr>
          <a:xfrm rot="19790387">
            <a:off x="7486793" y="4671287"/>
            <a:ext cx="114174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</a:rPr>
              <a:t>Multicultural Britain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A58DBCE-EE79-4248-A68C-9EC642EE5F8D}"/>
              </a:ext>
            </a:extLst>
          </p:cNvPr>
          <p:cNvSpPr txBox="1"/>
          <p:nvPr/>
        </p:nvSpPr>
        <p:spPr>
          <a:xfrm rot="19426060">
            <a:off x="2677675" y="4819663"/>
            <a:ext cx="114174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1">
                    <a:lumMod val="50000"/>
                  </a:schemeClr>
                </a:solidFill>
              </a:rPr>
              <a:t>Mutual respect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A69BAF6-5502-4AD3-8C73-3EE9BA40C2EA}"/>
              </a:ext>
            </a:extLst>
          </p:cNvPr>
          <p:cNvSpPr txBox="1"/>
          <p:nvPr/>
        </p:nvSpPr>
        <p:spPr>
          <a:xfrm rot="1502545">
            <a:off x="7800405" y="2263359"/>
            <a:ext cx="143171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Tolerance of other beliefs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9E56570-7300-4335-BD27-FE0204C132E1}"/>
              </a:ext>
            </a:extLst>
          </p:cNvPr>
          <p:cNvSpPr txBox="1"/>
          <p:nvPr/>
        </p:nvSpPr>
        <p:spPr>
          <a:xfrm rot="20097301">
            <a:off x="3717134" y="2289808"/>
            <a:ext cx="133215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What is a Community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5DC0A8F-C3C3-41FF-B111-8996AAE711C0}"/>
              </a:ext>
            </a:extLst>
          </p:cNvPr>
          <p:cNvSpPr txBox="1"/>
          <p:nvPr/>
        </p:nvSpPr>
        <p:spPr>
          <a:xfrm rot="19478073">
            <a:off x="8195274" y="1305683"/>
            <a:ext cx="143171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Tolerance of other beliefs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16808E1-8934-4EAE-9046-19BAA168B2DB}"/>
              </a:ext>
            </a:extLst>
          </p:cNvPr>
          <p:cNvSpPr txBox="1"/>
          <p:nvPr/>
        </p:nvSpPr>
        <p:spPr>
          <a:xfrm>
            <a:off x="1171652" y="4451329"/>
            <a:ext cx="73993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World views</a:t>
            </a:r>
          </a:p>
        </p:txBody>
      </p:sp>
    </p:spTree>
    <p:extLst>
      <p:ext uri="{BB962C8B-B14F-4D97-AF65-F5344CB8AC3E}">
        <p14:creationId xmlns:p14="http://schemas.microsoft.com/office/powerpoint/2010/main" val="1930065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Picture 1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3529" y="462"/>
            <a:ext cx="1548518" cy="1237595"/>
          </a:xfrm>
          <a:prstGeom prst="rect">
            <a:avLst/>
          </a:prstGeom>
        </p:spPr>
      </p:pic>
      <p:sp>
        <p:nvSpPr>
          <p:cNvPr id="23" name="TextBox 52">
            <a:extLst>
              <a:ext uri="{FF2B5EF4-FFF2-40B4-BE49-F238E27FC236}">
                <a16:creationId xmlns:a16="http://schemas.microsoft.com/office/drawing/2014/main" id="{400C3D1D-6477-4A40-A079-27F79E352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5734" y="3080662"/>
            <a:ext cx="2141025" cy="38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600" b="1" dirty="0">
                <a:latin typeface="Gill Sans MT Condensed" panose="020B0506020104020203" pitchFamily="34" charset="0"/>
              </a:rPr>
              <a:t>Nutrition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CD1FB1E-11D3-4A92-9979-2E2AE809F765}"/>
              </a:ext>
            </a:extLst>
          </p:cNvPr>
          <p:cNvSpPr/>
          <p:nvPr/>
        </p:nvSpPr>
        <p:spPr>
          <a:xfrm>
            <a:off x="8464919" y="2905557"/>
            <a:ext cx="71025" cy="79213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E00D7B2-80C7-405E-9014-EA7CE5F3B058}"/>
              </a:ext>
            </a:extLst>
          </p:cNvPr>
          <p:cNvSpPr/>
          <p:nvPr/>
        </p:nvSpPr>
        <p:spPr>
          <a:xfrm>
            <a:off x="71655" y="1273849"/>
            <a:ext cx="5837253" cy="5244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187C2667-E00F-41DB-BEC1-9A2A553DF4B7}"/>
              </a:ext>
            </a:extLst>
          </p:cNvPr>
          <p:cNvSpPr/>
          <p:nvPr/>
        </p:nvSpPr>
        <p:spPr>
          <a:xfrm>
            <a:off x="0" y="146951"/>
            <a:ext cx="5837253" cy="5244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FF7A3F2A-5587-42CC-A59D-92F13C85EA0A}"/>
              </a:ext>
            </a:extLst>
          </p:cNvPr>
          <p:cNvSpPr/>
          <p:nvPr/>
        </p:nvSpPr>
        <p:spPr>
          <a:xfrm>
            <a:off x="-63076" y="366362"/>
            <a:ext cx="63003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cs typeface="Arial" panose="020B0604020202020204" pitchFamily="34" charset="0"/>
              </a:rPr>
              <a:t>Year 8 RPE Learning Journey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66E1105-CD4F-4391-8939-8F76E02677B3}"/>
              </a:ext>
            </a:extLst>
          </p:cNvPr>
          <p:cNvGrpSpPr/>
          <p:nvPr/>
        </p:nvGrpSpPr>
        <p:grpSpPr>
          <a:xfrm>
            <a:off x="-15975" y="50764"/>
            <a:ext cx="11614086" cy="6124073"/>
            <a:chOff x="1448620" y="-7618"/>
            <a:chExt cx="9353056" cy="612407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60000"/>
                  <a:lumOff val="40000"/>
                </a:schemeClr>
              </a:gs>
              <a:gs pos="71000">
                <a:schemeClr val="accent6">
                  <a:lumMod val="75000"/>
                </a:schemeClr>
              </a:gs>
            </a:gsLst>
            <a:lin ang="16200000" scaled="1"/>
            <a:tileRect/>
          </a:gradFill>
        </p:grpSpPr>
        <p:sp>
          <p:nvSpPr>
            <p:cNvPr id="4" name="Block Arc 3">
              <a:extLst>
                <a:ext uri="{FF2B5EF4-FFF2-40B4-BE49-F238E27FC236}">
                  <a16:creationId xmlns:a16="http://schemas.microsoft.com/office/drawing/2014/main" id="{939A5CCE-4DCC-4F60-A14E-D2C5A0720E69}"/>
                </a:ext>
              </a:extLst>
            </p:cNvPr>
            <p:cNvSpPr/>
            <p:nvPr/>
          </p:nvSpPr>
          <p:spPr>
            <a:xfrm rot="5400000" flipH="1">
              <a:off x="7859553" y="702611"/>
              <a:ext cx="3312395" cy="2571850"/>
            </a:xfrm>
            <a:prstGeom prst="blockArc">
              <a:avLst>
                <a:gd name="adj1" fmla="val 10776895"/>
                <a:gd name="adj2" fmla="val 1572"/>
                <a:gd name="adj3" fmla="val 2764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4475">
                <a:defRPr/>
              </a:pPr>
              <a:endParaRPr lang="en-US" sz="2155">
                <a:solidFill>
                  <a:schemeClr val="tx1"/>
                </a:solidFill>
              </a:endParaRPr>
            </a:p>
          </p:txBody>
        </p:sp>
        <p:sp>
          <p:nvSpPr>
            <p:cNvPr id="11" name="Block Arc 10">
              <a:extLst>
                <a:ext uri="{FF2B5EF4-FFF2-40B4-BE49-F238E27FC236}">
                  <a16:creationId xmlns:a16="http://schemas.microsoft.com/office/drawing/2014/main" id="{BA34A0D6-E2A2-4705-9F36-4EFB76ED842D}"/>
                </a:ext>
              </a:extLst>
            </p:cNvPr>
            <p:cNvSpPr/>
            <p:nvPr/>
          </p:nvSpPr>
          <p:spPr>
            <a:xfrm rot="16200000">
              <a:off x="1145870" y="3230639"/>
              <a:ext cx="3188566" cy="2583065"/>
            </a:xfrm>
            <a:prstGeom prst="blockArc">
              <a:avLst>
                <a:gd name="adj1" fmla="val 10689641"/>
                <a:gd name="adj2" fmla="val 877690"/>
                <a:gd name="adj3" fmla="val 2746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4475">
                <a:defRPr/>
              </a:pPr>
              <a:endParaRPr lang="en-US" sz="2155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0075F09-EBBC-4B6B-BC42-A0A58E3C3E09}"/>
                </a:ext>
              </a:extLst>
            </p:cNvPr>
            <p:cNvSpPr/>
            <p:nvPr/>
          </p:nvSpPr>
          <p:spPr>
            <a:xfrm>
              <a:off x="2710962" y="5407656"/>
              <a:ext cx="7546979" cy="7087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4475">
                <a:defRPr/>
              </a:pPr>
              <a:endParaRPr lang="en-US" sz="2155"/>
            </a:p>
          </p:txBody>
        </p:sp>
        <p:sp>
          <p:nvSpPr>
            <p:cNvPr id="124" name="Arrow: Striped Right 123">
              <a:extLst>
                <a:ext uri="{FF2B5EF4-FFF2-40B4-BE49-F238E27FC236}">
                  <a16:creationId xmlns:a16="http://schemas.microsoft.com/office/drawing/2014/main" id="{F3D32EEA-51D9-4969-86D8-1C6E4907F26F}"/>
                </a:ext>
              </a:extLst>
            </p:cNvPr>
            <p:cNvSpPr/>
            <p:nvPr/>
          </p:nvSpPr>
          <p:spPr>
            <a:xfrm flipH="1">
              <a:off x="6865673" y="-7618"/>
              <a:ext cx="2605229" cy="1379336"/>
            </a:xfrm>
            <a:prstGeom prst="striped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2C3E348F-F996-426D-8568-74D712A8066F}"/>
                </a:ext>
              </a:extLst>
            </p:cNvPr>
            <p:cNvSpPr/>
            <p:nvPr/>
          </p:nvSpPr>
          <p:spPr>
            <a:xfrm>
              <a:off x="2710962" y="2927887"/>
              <a:ext cx="6817580" cy="7115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4475">
                <a:defRPr/>
              </a:pPr>
              <a:endParaRPr lang="en-US" sz="2155"/>
            </a:p>
          </p:txBody>
        </p:sp>
      </p:grp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834E363-3D31-404B-A4B1-D45F1E2B49DD}"/>
              </a:ext>
            </a:extLst>
          </p:cNvPr>
          <p:cNvCxnSpPr>
            <a:cxnSpLocks/>
            <a:endCxn id="118" idx="0"/>
          </p:cNvCxnSpPr>
          <p:nvPr/>
        </p:nvCxnSpPr>
        <p:spPr>
          <a:xfrm flipH="1" flipV="1">
            <a:off x="11042492" y="4699182"/>
            <a:ext cx="562578" cy="880028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9570699" y="3640144"/>
            <a:ext cx="2648492" cy="1351891"/>
            <a:chOff x="10249274" y="3659599"/>
            <a:chExt cx="1746142" cy="1015842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451690A-F7A1-40BE-96BB-22C5CD934185}"/>
                </a:ext>
              </a:extLst>
            </p:cNvPr>
            <p:cNvSpPr/>
            <p:nvPr/>
          </p:nvSpPr>
          <p:spPr>
            <a:xfrm>
              <a:off x="10249274" y="3659599"/>
              <a:ext cx="1746142" cy="101584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56CD621-9BCE-451C-8147-5D3D64FE2E0B}"/>
                </a:ext>
              </a:extLst>
            </p:cNvPr>
            <p:cNvSpPr txBox="1"/>
            <p:nvPr/>
          </p:nvSpPr>
          <p:spPr>
            <a:xfrm>
              <a:off x="10380384" y="3845272"/>
              <a:ext cx="1549419" cy="232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1200" b="1" dirty="0"/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47B9F7A1-F7FF-4797-A1F2-8E928837C5A5}"/>
              </a:ext>
            </a:extLst>
          </p:cNvPr>
          <p:cNvSpPr/>
          <p:nvPr/>
        </p:nvSpPr>
        <p:spPr>
          <a:xfrm>
            <a:off x="10544619" y="5453163"/>
            <a:ext cx="1625125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GB" b="1" dirty="0"/>
              <a:t>British Values</a:t>
            </a:r>
          </a:p>
          <a:p>
            <a:pPr algn="ctr"/>
            <a:r>
              <a:rPr lang="en-GB" b="1" dirty="0"/>
              <a:t>&amp; </a:t>
            </a:r>
          </a:p>
          <a:p>
            <a:pPr algn="ctr"/>
            <a:r>
              <a:rPr lang="en-GB" b="1" dirty="0"/>
              <a:t>Cultural capital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53B94511-4C64-4B78-9B55-611B3C92C0D4}"/>
              </a:ext>
            </a:extLst>
          </p:cNvPr>
          <p:cNvGrpSpPr/>
          <p:nvPr/>
        </p:nvGrpSpPr>
        <p:grpSpPr>
          <a:xfrm>
            <a:off x="8927514" y="5074964"/>
            <a:ext cx="1431713" cy="1404032"/>
            <a:chOff x="3979268" y="6451766"/>
            <a:chExt cx="1216025" cy="1224000"/>
          </a:xfrm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17CE6E63-373B-4DEE-A9B9-2E813C08A63E}"/>
                </a:ext>
              </a:extLst>
            </p:cNvPr>
            <p:cNvSpPr/>
            <p:nvPr/>
          </p:nvSpPr>
          <p:spPr>
            <a:xfrm>
              <a:off x="3979268" y="6451766"/>
              <a:ext cx="1216025" cy="1224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4475">
                <a:defRPr/>
              </a:pPr>
              <a:r>
                <a:rPr lang="en-US" sz="2155" dirty="0"/>
                <a:t>3.4</a:t>
              </a:r>
            </a:p>
            <a:p>
              <a:pPr algn="ctr" defTabSz="1094475">
                <a:defRPr/>
              </a:pPr>
              <a:endParaRPr lang="en-US" sz="2155" dirty="0"/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ABBCF0A1-C91D-4B8D-9E4D-B46B292626CE}"/>
                </a:ext>
              </a:extLst>
            </p:cNvPr>
            <p:cNvGrpSpPr/>
            <p:nvPr/>
          </p:nvGrpSpPr>
          <p:grpSpPr>
            <a:xfrm>
              <a:off x="4124758" y="6596356"/>
              <a:ext cx="909637" cy="920750"/>
              <a:chOff x="3423102" y="6613446"/>
              <a:chExt cx="909637" cy="920750"/>
            </a:xfrm>
          </p:grpSpPr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536F6235-715B-4731-AE25-6A9F6386B79A}"/>
                  </a:ext>
                </a:extLst>
              </p:cNvPr>
              <p:cNvSpPr/>
              <p:nvPr/>
            </p:nvSpPr>
            <p:spPr>
              <a:xfrm>
                <a:off x="3423102" y="6613446"/>
                <a:ext cx="909637" cy="9207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94475">
                  <a:defRPr/>
                </a:pPr>
                <a:endParaRPr lang="en-US" sz="2155"/>
              </a:p>
            </p:txBody>
          </p:sp>
          <p:sp>
            <p:nvSpPr>
              <p:cNvPr id="82" name="TextBox 61">
                <a:extLst>
                  <a:ext uri="{FF2B5EF4-FFF2-40B4-BE49-F238E27FC236}">
                    <a16:creationId xmlns:a16="http://schemas.microsoft.com/office/drawing/2014/main" id="{59AADE07-5226-43A1-80BA-50494E2FAA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62025" y="6727351"/>
                <a:ext cx="841375" cy="724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4800" b="1" dirty="0"/>
                  <a:t>8</a:t>
                </a:r>
              </a:p>
            </p:txBody>
          </p:sp>
          <p:sp>
            <p:nvSpPr>
              <p:cNvPr id="83" name="TextBox 52">
                <a:extLst>
                  <a:ext uri="{FF2B5EF4-FFF2-40B4-BE49-F238E27FC236}">
                    <a16:creationId xmlns:a16="http://schemas.microsoft.com/office/drawing/2014/main" id="{74025421-49A3-411A-9120-01A76CA8E7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60750" y="6653213"/>
                <a:ext cx="841375" cy="295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600" b="1" dirty="0">
                    <a:latin typeface="+mj-lt"/>
                  </a:rPr>
                  <a:t>Year</a:t>
                </a:r>
              </a:p>
            </p:txBody>
          </p:sp>
        </p:grpSp>
      </p:grpSp>
      <p:pic>
        <p:nvPicPr>
          <p:cNvPr id="132" name="Picture 2">
            <a:extLst>
              <a:ext uri="{FF2B5EF4-FFF2-40B4-BE49-F238E27FC236}">
                <a16:creationId xmlns:a16="http://schemas.microsoft.com/office/drawing/2014/main" id="{F7E1F273-0641-4388-942B-9AAF552F2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46090" y="1152508"/>
            <a:ext cx="1407356" cy="427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" name="Picture 132">
            <a:extLst>
              <a:ext uri="{FF2B5EF4-FFF2-40B4-BE49-F238E27FC236}">
                <a16:creationId xmlns:a16="http://schemas.microsoft.com/office/drawing/2014/main" id="{70877270-C85B-4743-A348-0EB8388B9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11167" y="5200974"/>
            <a:ext cx="1392897" cy="424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6" name="Picture 2">
            <a:extLst>
              <a:ext uri="{FF2B5EF4-FFF2-40B4-BE49-F238E27FC236}">
                <a16:creationId xmlns:a16="http://schemas.microsoft.com/office/drawing/2014/main" id="{ADB5FC36-48E0-48C7-B8D7-54874600C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72262" y="3503777"/>
            <a:ext cx="1395325" cy="423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8" name="TextBox 157">
            <a:extLst>
              <a:ext uri="{FF2B5EF4-FFF2-40B4-BE49-F238E27FC236}">
                <a16:creationId xmlns:a16="http://schemas.microsoft.com/office/drawing/2014/main" id="{F9CFB50D-C335-4F98-9ABF-40D982CBE85C}"/>
              </a:ext>
            </a:extLst>
          </p:cNvPr>
          <p:cNvSpPr txBox="1"/>
          <p:nvPr/>
        </p:nvSpPr>
        <p:spPr>
          <a:xfrm>
            <a:off x="10336492" y="3767724"/>
            <a:ext cx="1332159" cy="2174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813" dirty="0"/>
              <a:t>What is a Community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79026930-5DB5-4387-BB80-849692C8C7A3}"/>
              </a:ext>
            </a:extLst>
          </p:cNvPr>
          <p:cNvSpPr txBox="1"/>
          <p:nvPr/>
        </p:nvSpPr>
        <p:spPr>
          <a:xfrm rot="19300870">
            <a:off x="3202650" y="4654948"/>
            <a:ext cx="73993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6"/>
                </a:solidFill>
              </a:rPr>
              <a:t>World views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BF926D58-37E3-444C-9D43-615488A8852B}"/>
              </a:ext>
            </a:extLst>
          </p:cNvPr>
          <p:cNvSpPr txBox="1"/>
          <p:nvPr/>
        </p:nvSpPr>
        <p:spPr>
          <a:xfrm>
            <a:off x="9699290" y="4397204"/>
            <a:ext cx="1141749" cy="2174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813" dirty="0"/>
              <a:t>Multicultural Britain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68F0558B-E52C-412B-9C8C-1227F3BA6D51}"/>
              </a:ext>
            </a:extLst>
          </p:cNvPr>
          <p:cNvSpPr txBox="1"/>
          <p:nvPr/>
        </p:nvSpPr>
        <p:spPr>
          <a:xfrm>
            <a:off x="11266270" y="4396950"/>
            <a:ext cx="1141749" cy="2174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813" dirty="0"/>
              <a:t>Mutual respect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7DD45ADE-949D-42A4-AB4D-3D610786FB5A}"/>
              </a:ext>
            </a:extLst>
          </p:cNvPr>
          <p:cNvSpPr txBox="1"/>
          <p:nvPr/>
        </p:nvSpPr>
        <p:spPr>
          <a:xfrm>
            <a:off x="9642851" y="4057858"/>
            <a:ext cx="951291" cy="2174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813" dirty="0"/>
              <a:t>Individual Liberty</a:t>
            </a:r>
          </a:p>
        </p:txBody>
      </p:sp>
      <p:pic>
        <p:nvPicPr>
          <p:cNvPr id="185" name="Picture 4" descr="British Values – Tywardreath School">
            <a:extLst>
              <a:ext uri="{FF2B5EF4-FFF2-40B4-BE49-F238E27FC236}">
                <a16:creationId xmlns:a16="http://schemas.microsoft.com/office/drawing/2014/main" id="{43B26BD4-C770-4D5C-B3DD-2E6040C8C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769" l="9961" r="89941">
                        <a14:foregroundMark x1="19629" y1="66282" x2="48145" y2="86026"/>
                        <a14:foregroundMark x1="48145" y1="86026" x2="59375" y2="82821"/>
                        <a14:foregroundMark x1="59375" y1="82821" x2="61230" y2="75256"/>
                        <a14:foregroundMark x1="41797" y1="49359" x2="35938" y2="25769"/>
                        <a14:foregroundMark x1="46680" y1="46282" x2="48340" y2="20641"/>
                        <a14:foregroundMark x1="48340" y1="20641" x2="48730" y2="19872"/>
                        <a14:foregroundMark x1="56738" y1="44359" x2="60547" y2="23974"/>
                        <a14:foregroundMark x1="62598" y1="53077" x2="69141" y2="41923"/>
                        <a14:foregroundMark x1="69141" y1="41923" x2="71582" y2="32564"/>
                        <a14:foregroundMark x1="59082" y1="41667" x2="59082" y2="41667"/>
                        <a14:foregroundMark x1="59473" y1="42179" x2="60840" y2="33077"/>
                        <a14:foregroundMark x1="42871" y1="68077" x2="51855" y2="63077"/>
                        <a14:foregroundMark x1="51855" y1="63077" x2="52148" y2="62564"/>
                        <a14:foregroundMark x1="37695" y1="68462" x2="43164" y2="58462"/>
                        <a14:foregroundMark x1="49805" y1="71667" x2="59766" y2="66923"/>
                        <a14:foregroundMark x1="59766" y1="66923" x2="59766" y2="66667"/>
                        <a14:foregroundMark x1="37695" y1="81154" x2="46484" y2="88718"/>
                        <a14:foregroundMark x1="46484" y1="88718" x2="57324" y2="85897"/>
                        <a14:foregroundMark x1="57324" y1="85897" x2="62891" y2="77564"/>
                        <a14:foregroundMark x1="18652" y1="70256" x2="30078" y2="75256"/>
                        <a14:foregroundMark x1="24512" y1="66282" x2="24512" y2="66282"/>
                        <a14:foregroundMark x1="37988" y1="84359" x2="37988" y2="84359"/>
                        <a14:foregroundMark x1="46289" y1="89359" x2="42871" y2="89359"/>
                        <a14:foregroundMark x1="38672" y1="86667" x2="38672" y2="86667"/>
                        <a14:foregroundMark x1="39063" y1="66667" x2="41113" y2="57564"/>
                        <a14:foregroundMark x1="59082" y1="86667" x2="54590" y2="88974"/>
                        <a14:foregroundMark x1="38672" y1="90769" x2="36914" y2="87179"/>
                        <a14:foregroundMark x1="37305" y1="40769" x2="35938" y2="34872"/>
                        <a14:foregroundMark x1="40723" y1="74872" x2="41797" y2="64359"/>
                        <a14:foregroundMark x1="46289" y1="82179" x2="53613" y2="63974"/>
                        <a14:foregroundMark x1="54590" y1="78974" x2="50781" y2="68462"/>
                        <a14:foregroundMark x1="58398" y1="75769" x2="61230" y2="67179"/>
                        <a14:foregroundMark x1="61914" y1="71667" x2="61914" y2="71667"/>
                        <a14:foregroundMark x1="63281" y1="72179" x2="63281" y2="72179"/>
                        <a14:foregroundMark x1="58105" y1="66667" x2="58105" y2="66667"/>
                        <a14:foregroundMark x1="58105" y1="65769" x2="61230" y2="66282"/>
                        <a14:foregroundMark x1="63281" y1="73974" x2="63281" y2="73974"/>
                        <a14:foregroundMark x1="68848" y1="38974" x2="64258" y2="50256"/>
                        <a14:foregroundMark x1="64258" y1="50256" x2="63281" y2="51282"/>
                        <a14:foregroundMark x1="72656" y1="33462" x2="70215" y2="40385"/>
                        <a14:foregroundMark x1="68457" y1="38077" x2="62598" y2="51667"/>
                        <a14:foregroundMark x1="55664" y1="47179" x2="56738" y2="48077"/>
                        <a14:foregroundMark x1="56738" y1="47564" x2="58105" y2="43462"/>
                        <a14:foregroundMark x1="44922" y1="28974" x2="49414" y2="42051"/>
                        <a14:foregroundMark x1="49414" y1="42051" x2="46680" y2="46667"/>
                        <a14:foregroundMark x1="46680" y1="44872" x2="46289" y2="37564"/>
                        <a14:foregroundMark x1="48730" y1="44359" x2="48730" y2="44359"/>
                        <a14:foregroundMark x1="36914" y1="39359" x2="34863" y2="34872"/>
                        <a14:foregroundMark x1="34180" y1="24872" x2="34180" y2="24872"/>
                        <a14:foregroundMark x1="35938" y1="24872" x2="35938" y2="24872"/>
                        <a14:foregroundMark x1="34570" y1="24872" x2="34570" y2="24872"/>
                        <a14:foregroundMark x1="34570" y1="24872" x2="36914" y2="33974"/>
                        <a14:foregroundMark x1="34180" y1="23462" x2="36914" y2="24872"/>
                        <a14:foregroundMark x1="29004" y1="70769" x2="34570" y2="74359"/>
                        <a14:foregroundMark x1="36621" y1="71282" x2="40039" y2="58974"/>
                        <a14:foregroundMark x1="38672" y1="58974" x2="36914" y2="68077"/>
                        <a14:foregroundMark x1="60840" y1="82179" x2="59766" y2="83462"/>
                        <a14:foregroundMark x1="58789" y1="88462" x2="57715" y2="88974"/>
                        <a14:foregroundMark x1="61523" y1="83974" x2="61914" y2="80769"/>
                        <a14:foregroundMark x1="64355" y1="52564" x2="65332" y2="502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2854" y="3886578"/>
            <a:ext cx="1087753" cy="828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2" name="Picture 10" descr="Mindset Logo Stock Illustrations – 1,548 Mindset Logo Stock Illustrations,  Vectors &amp; Clipart - Dreamstime">
            <a:extLst>
              <a:ext uri="{FF2B5EF4-FFF2-40B4-BE49-F238E27FC236}">
                <a16:creationId xmlns:a16="http://schemas.microsoft.com/office/drawing/2014/main" id="{4D38AF1E-DC53-48BD-8ED2-F5EA74CA6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foregroundMark x1="36889" y1="49778" x2="53333" y2="34667"/>
                        <a14:foregroundMark x1="53333" y1="34667" x2="46222" y2="58222"/>
                        <a14:foregroundMark x1="46222" y1="58222" x2="45778" y2="69333"/>
                        <a14:foregroundMark x1="36444" y1="50667" x2="46667" y2="29778"/>
                        <a14:foregroundMark x1="46667" y1="29778" x2="64889" y2="44000"/>
                        <a14:foregroundMark x1="64889" y1="44000" x2="56444" y2="47556"/>
                        <a14:foregroundMark x1="49778" y1="73778" x2="50667" y2="80889"/>
                        <a14:foregroundMark x1="25333" y1="44889" x2="25333" y2="44889"/>
                        <a14:foregroundMark x1="29333" y1="36000" x2="29333" y2="36000"/>
                        <a14:foregroundMark x1="34667" y1="27556" x2="34667" y2="27556"/>
                        <a14:foregroundMark x1="42222" y1="21778" x2="42222" y2="21778"/>
                        <a14:foregroundMark x1="51111" y1="21333" x2="51111" y2="21333"/>
                        <a14:foregroundMark x1="60000" y1="21333" x2="60000" y2="21333"/>
                        <a14:foregroundMark x1="68000" y1="26667" x2="68000" y2="26667"/>
                        <a14:foregroundMark x1="73333" y1="35556" x2="73333" y2="35556"/>
                        <a14:foregroundMark x1="73778" y1="44444" x2="73778" y2="44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197" y="2490418"/>
            <a:ext cx="714855" cy="71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" name="Picture 24" descr="Personal development concept nlp symbol Royalty Free Vector">
            <a:extLst>
              <a:ext uri="{FF2B5EF4-FFF2-40B4-BE49-F238E27FC236}">
                <a16:creationId xmlns:a16="http://schemas.microsoft.com/office/drawing/2014/main" id="{4C54313B-30B5-44D2-AC67-F36F604E6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>
                        <a14:foregroundMark x1="66204" y1="17597" x2="57870" y2="27897"/>
                        <a14:foregroundMark x1="51852" y1="30043" x2="58333" y2="30901"/>
                        <a14:foregroundMark x1="57870" y1="35193" x2="64352" y2="29614"/>
                        <a14:foregroundMark x1="64352" y1="22318" x2="49074" y2="29614"/>
                        <a14:foregroundMark x1="45370" y1="37339" x2="26852" y2="50215"/>
                        <a14:foregroundMark x1="26852" y1="50215" x2="49537" y2="54506"/>
                        <a14:foregroundMark x1="49537" y1="54506" x2="31481" y2="46781"/>
                        <a14:foregroundMark x1="32407" y1="54936" x2="47222" y2="39056"/>
                        <a14:foregroundMark x1="50000" y1="40773" x2="45370" y2="57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0348" y="1609825"/>
            <a:ext cx="987319" cy="106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8" name="TextBox 117">
            <a:extLst>
              <a:ext uri="{FF2B5EF4-FFF2-40B4-BE49-F238E27FC236}">
                <a16:creationId xmlns:a16="http://schemas.microsoft.com/office/drawing/2014/main" id="{B859CA4D-5786-4FB5-B8BC-BC2C7206B8D4}"/>
              </a:ext>
            </a:extLst>
          </p:cNvPr>
          <p:cNvSpPr txBox="1"/>
          <p:nvPr/>
        </p:nvSpPr>
        <p:spPr>
          <a:xfrm>
            <a:off x="10326635" y="4699182"/>
            <a:ext cx="1431713" cy="2174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813" dirty="0"/>
              <a:t>Tolerance of other beliefs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9D950E-A750-4F1C-BBA4-89014D803647}"/>
              </a:ext>
            </a:extLst>
          </p:cNvPr>
          <p:cNvSpPr txBox="1"/>
          <p:nvPr/>
        </p:nvSpPr>
        <p:spPr>
          <a:xfrm>
            <a:off x="6129893" y="5463812"/>
            <a:ext cx="256321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alpha val="96000"/>
              </a:schemeClr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Term One:</a:t>
            </a:r>
          </a:p>
          <a:p>
            <a:pPr algn="ctr"/>
            <a:r>
              <a:rPr lang="en-GB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does a humanist</a:t>
            </a:r>
          </a:p>
          <a:p>
            <a:pPr algn="ctr"/>
            <a:r>
              <a:rPr lang="en-GB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 in?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B550089-1ACC-4378-AA2A-2DDA028063C5}"/>
              </a:ext>
            </a:extLst>
          </p:cNvPr>
          <p:cNvSpPr txBox="1"/>
          <p:nvPr/>
        </p:nvSpPr>
        <p:spPr>
          <a:xfrm>
            <a:off x="2671446" y="5463812"/>
            <a:ext cx="2383629" cy="461665"/>
          </a:xfrm>
          <a:prstGeom prst="rect">
            <a:avLst/>
          </a:prstGeom>
          <a:solidFill>
            <a:schemeClr val="accent4"/>
          </a:solidFill>
          <a:ln>
            <a:solidFill>
              <a:schemeClr val="accent1">
                <a:alpha val="96000"/>
              </a:schemeClr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Term Two:</a:t>
            </a:r>
          </a:p>
          <a:p>
            <a:pPr algn="ctr"/>
            <a:r>
              <a:rPr lang="en-GB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Buddhism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B691D99-85E5-4050-BD33-C6CBF2F7BA70}"/>
              </a:ext>
            </a:extLst>
          </p:cNvPr>
          <p:cNvSpPr txBox="1"/>
          <p:nvPr/>
        </p:nvSpPr>
        <p:spPr>
          <a:xfrm>
            <a:off x="129540" y="3697690"/>
            <a:ext cx="883706" cy="1384995"/>
          </a:xfrm>
          <a:prstGeom prst="rect">
            <a:avLst/>
          </a:prstGeom>
          <a:solidFill>
            <a:schemeClr val="accent4"/>
          </a:solidFill>
          <a:ln>
            <a:solidFill>
              <a:schemeClr val="accent1">
                <a:alpha val="96000"/>
              </a:schemeClr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endParaRPr lang="en-GB" sz="1200" b="1" u="sng" dirty="0"/>
          </a:p>
          <a:p>
            <a:pPr algn="ctr"/>
            <a:r>
              <a:rPr lang="en-GB" sz="1200" b="1" u="sng" dirty="0"/>
              <a:t>Term Three:</a:t>
            </a:r>
          </a:p>
          <a:p>
            <a:pPr algn="ctr"/>
            <a:endParaRPr lang="en-GB" sz="1200" b="1" u="sng" dirty="0"/>
          </a:p>
          <a:p>
            <a:pPr algn="ctr"/>
            <a:r>
              <a:rPr lang="en-GB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after death</a:t>
            </a:r>
          </a:p>
          <a:p>
            <a:pPr algn="ctr"/>
            <a:endParaRPr lang="en-GB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4CDD087-4E49-4BFE-BE6B-452D74A0A4BA}"/>
              </a:ext>
            </a:extLst>
          </p:cNvPr>
          <p:cNvSpPr txBox="1"/>
          <p:nvPr/>
        </p:nvSpPr>
        <p:spPr>
          <a:xfrm>
            <a:off x="2795957" y="3018901"/>
            <a:ext cx="2272403" cy="646331"/>
          </a:xfrm>
          <a:prstGeom prst="rect">
            <a:avLst/>
          </a:prstGeom>
          <a:solidFill>
            <a:schemeClr val="accent4"/>
          </a:solidFill>
          <a:ln>
            <a:solidFill>
              <a:schemeClr val="accent1">
                <a:alpha val="96000"/>
              </a:schemeClr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Term Four:</a:t>
            </a:r>
            <a:endParaRPr lang="en-GB" sz="1200" b="1" dirty="0"/>
          </a:p>
          <a:p>
            <a:pPr algn="ctr"/>
            <a:r>
              <a:rPr lang="en-GB" sz="1200" b="1" dirty="0"/>
              <a:t>Islam </a:t>
            </a:r>
          </a:p>
          <a:p>
            <a:pPr algn="ctr"/>
            <a:endParaRPr lang="en-GB" sz="1200" b="1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0AE9156-075C-448E-A894-A3558212F904}"/>
              </a:ext>
            </a:extLst>
          </p:cNvPr>
          <p:cNvSpPr txBox="1"/>
          <p:nvPr/>
        </p:nvSpPr>
        <p:spPr>
          <a:xfrm>
            <a:off x="7499965" y="380058"/>
            <a:ext cx="2272403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alpha val="96000"/>
              </a:schemeClr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Term Six:</a:t>
            </a:r>
          </a:p>
          <a:p>
            <a:pPr algn="ctr"/>
            <a:r>
              <a:rPr lang="en-GB" sz="1200" b="1" dirty="0"/>
              <a:t>God in major faiths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137CBEF-245A-4182-91F9-AF4AF33006D0}"/>
              </a:ext>
            </a:extLst>
          </p:cNvPr>
          <p:cNvSpPr txBox="1"/>
          <p:nvPr/>
        </p:nvSpPr>
        <p:spPr>
          <a:xfrm>
            <a:off x="7184369" y="3008902"/>
            <a:ext cx="2141025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alpha val="96000"/>
              </a:schemeClr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Term Five:</a:t>
            </a:r>
          </a:p>
          <a:p>
            <a:pPr algn="ctr"/>
            <a:r>
              <a:rPr lang="en-GB" sz="1200" b="1" u="sng" dirty="0"/>
              <a:t>Charity as a religious response to poverty</a:t>
            </a:r>
            <a:endParaRPr lang="en-GB" sz="1200" b="1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24568C0-CBD2-410A-B2C2-3D5276A02BAB}"/>
              </a:ext>
            </a:extLst>
          </p:cNvPr>
          <p:cNvSpPr txBox="1"/>
          <p:nvPr/>
        </p:nvSpPr>
        <p:spPr>
          <a:xfrm rot="19996535">
            <a:off x="6995008" y="4813080"/>
            <a:ext cx="120461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Individual Liberty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38D138B-940B-4FA8-9AA0-8D001B048214}"/>
              </a:ext>
            </a:extLst>
          </p:cNvPr>
          <p:cNvSpPr txBox="1"/>
          <p:nvPr/>
        </p:nvSpPr>
        <p:spPr>
          <a:xfrm>
            <a:off x="1165034" y="4418618"/>
            <a:ext cx="73993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World views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2FBB224-D5D3-4EE1-BE83-4B7B26A2ACF1}"/>
              </a:ext>
            </a:extLst>
          </p:cNvPr>
          <p:cNvSpPr txBox="1"/>
          <p:nvPr/>
        </p:nvSpPr>
        <p:spPr>
          <a:xfrm rot="19675987">
            <a:off x="7634580" y="2335039"/>
            <a:ext cx="133215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2">
                    <a:lumMod val="75000"/>
                  </a:schemeClr>
                </a:solidFill>
              </a:rPr>
              <a:t>What is a Community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1C1D381-0462-4087-BFFB-BA969FC52EE3}"/>
              </a:ext>
            </a:extLst>
          </p:cNvPr>
          <p:cNvSpPr txBox="1"/>
          <p:nvPr/>
        </p:nvSpPr>
        <p:spPr>
          <a:xfrm rot="19488282">
            <a:off x="6825721" y="1333559"/>
            <a:ext cx="114174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4">
                    <a:lumMod val="75000"/>
                  </a:schemeClr>
                </a:solidFill>
              </a:rPr>
              <a:t>Multicultural Britain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A0125B6-746D-4757-AB33-B4A12B516236}"/>
              </a:ext>
            </a:extLst>
          </p:cNvPr>
          <p:cNvSpPr txBox="1"/>
          <p:nvPr/>
        </p:nvSpPr>
        <p:spPr>
          <a:xfrm rot="2075852">
            <a:off x="3285857" y="2173315"/>
            <a:ext cx="143171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Tolerance of other beliefs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61997AB-E945-4E96-814F-4C80CD0CE633}"/>
              </a:ext>
            </a:extLst>
          </p:cNvPr>
          <p:cNvSpPr txBox="1"/>
          <p:nvPr/>
        </p:nvSpPr>
        <p:spPr>
          <a:xfrm>
            <a:off x="11621623" y="4185448"/>
            <a:ext cx="739934" cy="2174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813" dirty="0"/>
              <a:t>World views</a:t>
            </a:r>
          </a:p>
        </p:txBody>
      </p:sp>
    </p:spTree>
    <p:extLst>
      <p:ext uri="{BB962C8B-B14F-4D97-AF65-F5344CB8AC3E}">
        <p14:creationId xmlns:p14="http://schemas.microsoft.com/office/powerpoint/2010/main" val="3900042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Picture 1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3529" y="462"/>
            <a:ext cx="1548518" cy="1237595"/>
          </a:xfrm>
          <a:prstGeom prst="rect">
            <a:avLst/>
          </a:prstGeom>
        </p:spPr>
      </p:pic>
      <p:sp>
        <p:nvSpPr>
          <p:cNvPr id="23" name="TextBox 52">
            <a:extLst>
              <a:ext uri="{FF2B5EF4-FFF2-40B4-BE49-F238E27FC236}">
                <a16:creationId xmlns:a16="http://schemas.microsoft.com/office/drawing/2014/main" id="{400C3D1D-6477-4A40-A079-27F79E352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5734" y="3080662"/>
            <a:ext cx="2141025" cy="38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 Condensed" panose="020B0506020104020203" pitchFamily="34" charset="0"/>
                <a:ea typeface="+mn-ea"/>
                <a:cs typeface="+mn-cs"/>
              </a:rPr>
              <a:t>Nutrition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CD1FB1E-11D3-4A92-9979-2E2AE809F765}"/>
              </a:ext>
            </a:extLst>
          </p:cNvPr>
          <p:cNvSpPr/>
          <p:nvPr/>
        </p:nvSpPr>
        <p:spPr>
          <a:xfrm>
            <a:off x="8464919" y="2905557"/>
            <a:ext cx="71025" cy="79213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E00D7B2-80C7-405E-9014-EA7CE5F3B058}"/>
              </a:ext>
            </a:extLst>
          </p:cNvPr>
          <p:cNvSpPr/>
          <p:nvPr/>
        </p:nvSpPr>
        <p:spPr>
          <a:xfrm>
            <a:off x="71655" y="1273849"/>
            <a:ext cx="5837253" cy="5244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187C2667-E00F-41DB-BEC1-9A2A553DF4B7}"/>
              </a:ext>
            </a:extLst>
          </p:cNvPr>
          <p:cNvSpPr/>
          <p:nvPr/>
        </p:nvSpPr>
        <p:spPr>
          <a:xfrm>
            <a:off x="0" y="146951"/>
            <a:ext cx="5837253" cy="5244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FF7A3F2A-5587-42CC-A59D-92F13C85EA0A}"/>
              </a:ext>
            </a:extLst>
          </p:cNvPr>
          <p:cNvSpPr/>
          <p:nvPr/>
        </p:nvSpPr>
        <p:spPr>
          <a:xfrm>
            <a:off x="41373" y="366362"/>
            <a:ext cx="63003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Year 9 RPE Learning Journey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66E1105-CD4F-4391-8939-8F76E02677B3}"/>
              </a:ext>
            </a:extLst>
          </p:cNvPr>
          <p:cNvGrpSpPr/>
          <p:nvPr/>
        </p:nvGrpSpPr>
        <p:grpSpPr>
          <a:xfrm>
            <a:off x="-15975" y="50764"/>
            <a:ext cx="11614086" cy="6124073"/>
            <a:chOff x="1448620" y="-7618"/>
            <a:chExt cx="9353056" cy="6124073"/>
          </a:xfr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60000"/>
                  <a:lumOff val="40000"/>
                </a:schemeClr>
              </a:gs>
              <a:gs pos="71000">
                <a:schemeClr val="accent6">
                  <a:lumMod val="75000"/>
                </a:schemeClr>
              </a:gs>
            </a:gsLst>
            <a:lin ang="16200000" scaled="1"/>
            <a:tileRect/>
          </a:gradFill>
        </p:grpSpPr>
        <p:sp>
          <p:nvSpPr>
            <p:cNvPr id="4" name="Block Arc 3">
              <a:extLst>
                <a:ext uri="{FF2B5EF4-FFF2-40B4-BE49-F238E27FC236}">
                  <a16:creationId xmlns:a16="http://schemas.microsoft.com/office/drawing/2014/main" id="{939A5CCE-4DCC-4F60-A14E-D2C5A0720E69}"/>
                </a:ext>
              </a:extLst>
            </p:cNvPr>
            <p:cNvSpPr/>
            <p:nvPr/>
          </p:nvSpPr>
          <p:spPr>
            <a:xfrm rot="5400000" flipH="1">
              <a:off x="7859553" y="702611"/>
              <a:ext cx="3312395" cy="2571850"/>
            </a:xfrm>
            <a:prstGeom prst="blockArc">
              <a:avLst>
                <a:gd name="adj1" fmla="val 10776895"/>
                <a:gd name="adj2" fmla="val 1572"/>
                <a:gd name="adj3" fmla="val 2764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10944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155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Block Arc 10">
              <a:extLst>
                <a:ext uri="{FF2B5EF4-FFF2-40B4-BE49-F238E27FC236}">
                  <a16:creationId xmlns:a16="http://schemas.microsoft.com/office/drawing/2014/main" id="{BA34A0D6-E2A2-4705-9F36-4EFB76ED842D}"/>
                </a:ext>
              </a:extLst>
            </p:cNvPr>
            <p:cNvSpPr/>
            <p:nvPr/>
          </p:nvSpPr>
          <p:spPr>
            <a:xfrm rot="16200000">
              <a:off x="1145870" y="3230639"/>
              <a:ext cx="3188566" cy="2583065"/>
            </a:xfrm>
            <a:prstGeom prst="blockArc">
              <a:avLst>
                <a:gd name="adj1" fmla="val 10689641"/>
                <a:gd name="adj2" fmla="val 877690"/>
                <a:gd name="adj3" fmla="val 2746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10944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15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0075F09-EBBC-4B6B-BC42-A0A58E3C3E09}"/>
                </a:ext>
              </a:extLst>
            </p:cNvPr>
            <p:cNvSpPr/>
            <p:nvPr/>
          </p:nvSpPr>
          <p:spPr>
            <a:xfrm>
              <a:off x="2710962" y="5407656"/>
              <a:ext cx="7546979" cy="7087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10944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15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4" name="Arrow: Striped Right 123">
              <a:extLst>
                <a:ext uri="{FF2B5EF4-FFF2-40B4-BE49-F238E27FC236}">
                  <a16:creationId xmlns:a16="http://schemas.microsoft.com/office/drawing/2014/main" id="{F3D32EEA-51D9-4969-86D8-1C6E4907F26F}"/>
                </a:ext>
              </a:extLst>
            </p:cNvPr>
            <p:cNvSpPr/>
            <p:nvPr/>
          </p:nvSpPr>
          <p:spPr>
            <a:xfrm flipH="1">
              <a:off x="6865673" y="-7618"/>
              <a:ext cx="2605229" cy="1379336"/>
            </a:xfrm>
            <a:prstGeom prst="striped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2C3E348F-F996-426D-8568-74D712A8066F}"/>
                </a:ext>
              </a:extLst>
            </p:cNvPr>
            <p:cNvSpPr/>
            <p:nvPr/>
          </p:nvSpPr>
          <p:spPr>
            <a:xfrm>
              <a:off x="2710962" y="2927887"/>
              <a:ext cx="6817580" cy="7115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10944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15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834E363-3D31-404B-A4B1-D45F1E2B49DD}"/>
              </a:ext>
            </a:extLst>
          </p:cNvPr>
          <p:cNvCxnSpPr>
            <a:cxnSpLocks/>
            <a:endCxn id="118" idx="0"/>
          </p:cNvCxnSpPr>
          <p:nvPr/>
        </p:nvCxnSpPr>
        <p:spPr>
          <a:xfrm flipH="1" flipV="1">
            <a:off x="11042492" y="4699182"/>
            <a:ext cx="562578" cy="880028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9543508" y="3639483"/>
            <a:ext cx="2648492" cy="1351891"/>
            <a:chOff x="10249274" y="3659599"/>
            <a:chExt cx="1746142" cy="1015842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451690A-F7A1-40BE-96BB-22C5CD934185}"/>
                </a:ext>
              </a:extLst>
            </p:cNvPr>
            <p:cNvSpPr/>
            <p:nvPr/>
          </p:nvSpPr>
          <p:spPr>
            <a:xfrm>
              <a:off x="10249274" y="3659599"/>
              <a:ext cx="1746142" cy="101584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56CD621-9BCE-451C-8147-5D3D64FE2E0B}"/>
                </a:ext>
              </a:extLst>
            </p:cNvPr>
            <p:cNvSpPr txBox="1"/>
            <p:nvPr/>
          </p:nvSpPr>
          <p:spPr>
            <a:xfrm>
              <a:off x="10380384" y="3845272"/>
              <a:ext cx="1549419" cy="2321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47B9F7A1-F7FF-4797-A1F2-8E928837C5A5}"/>
              </a:ext>
            </a:extLst>
          </p:cNvPr>
          <p:cNvSpPr/>
          <p:nvPr/>
        </p:nvSpPr>
        <p:spPr>
          <a:xfrm>
            <a:off x="10544619" y="5453163"/>
            <a:ext cx="1625125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British Values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&amp;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Cultural capital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53B94511-4C64-4B78-9B55-611B3C92C0D4}"/>
              </a:ext>
            </a:extLst>
          </p:cNvPr>
          <p:cNvGrpSpPr/>
          <p:nvPr/>
        </p:nvGrpSpPr>
        <p:grpSpPr>
          <a:xfrm>
            <a:off x="8927514" y="5074964"/>
            <a:ext cx="1431713" cy="1404032"/>
            <a:chOff x="3979268" y="6451766"/>
            <a:chExt cx="1216025" cy="1224000"/>
          </a:xfrm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17CE6E63-373B-4DEE-A9B9-2E813C08A63E}"/>
                </a:ext>
              </a:extLst>
            </p:cNvPr>
            <p:cNvSpPr/>
            <p:nvPr/>
          </p:nvSpPr>
          <p:spPr>
            <a:xfrm>
              <a:off x="3979268" y="6451766"/>
              <a:ext cx="1216025" cy="1224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10944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155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3.4</a:t>
              </a:r>
            </a:p>
            <a:p>
              <a:pPr marL="0" marR="0" lvl="0" indent="0" algn="ctr" defTabSz="10944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15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ABBCF0A1-C91D-4B8D-9E4D-B46B292626CE}"/>
                </a:ext>
              </a:extLst>
            </p:cNvPr>
            <p:cNvGrpSpPr/>
            <p:nvPr/>
          </p:nvGrpSpPr>
          <p:grpSpPr>
            <a:xfrm>
              <a:off x="4124758" y="6596356"/>
              <a:ext cx="909637" cy="920750"/>
              <a:chOff x="3423102" y="6613446"/>
              <a:chExt cx="909637" cy="920750"/>
            </a:xfrm>
          </p:grpSpPr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536F6235-715B-4731-AE25-6A9F6386B79A}"/>
                  </a:ext>
                </a:extLst>
              </p:cNvPr>
              <p:cNvSpPr/>
              <p:nvPr/>
            </p:nvSpPr>
            <p:spPr>
              <a:xfrm>
                <a:off x="3423102" y="6613446"/>
                <a:ext cx="909637" cy="92075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10944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5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2" name="TextBox 61">
                <a:extLst>
                  <a:ext uri="{FF2B5EF4-FFF2-40B4-BE49-F238E27FC236}">
                    <a16:creationId xmlns:a16="http://schemas.microsoft.com/office/drawing/2014/main" id="{59AADE07-5226-43A1-80BA-50494E2FAA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62025" y="6727351"/>
                <a:ext cx="841375" cy="724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4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9</a:t>
                </a:r>
              </a:p>
            </p:txBody>
          </p:sp>
          <p:sp>
            <p:nvSpPr>
              <p:cNvPr id="83" name="TextBox 52">
                <a:extLst>
                  <a:ext uri="{FF2B5EF4-FFF2-40B4-BE49-F238E27FC236}">
                    <a16:creationId xmlns:a16="http://schemas.microsoft.com/office/drawing/2014/main" id="{74025421-49A3-411A-9120-01A76CA8E7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60750" y="6653213"/>
                <a:ext cx="841375" cy="2951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1093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+mn-cs"/>
                  </a:rPr>
                  <a:t>Year</a:t>
                </a:r>
              </a:p>
            </p:txBody>
          </p:sp>
        </p:grpSp>
      </p:grpSp>
      <p:pic>
        <p:nvPicPr>
          <p:cNvPr id="132" name="Picture 2">
            <a:extLst>
              <a:ext uri="{FF2B5EF4-FFF2-40B4-BE49-F238E27FC236}">
                <a16:creationId xmlns:a16="http://schemas.microsoft.com/office/drawing/2014/main" id="{F7E1F273-0641-4388-942B-9AAF552F2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77474" y="4842828"/>
            <a:ext cx="1407356" cy="427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" name="Picture 132">
            <a:extLst>
              <a:ext uri="{FF2B5EF4-FFF2-40B4-BE49-F238E27FC236}">
                <a16:creationId xmlns:a16="http://schemas.microsoft.com/office/drawing/2014/main" id="{70877270-C85B-4743-A348-0EB8388B9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97252" y="5887605"/>
            <a:ext cx="1392897" cy="424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6" name="Picture 2">
            <a:extLst>
              <a:ext uri="{FF2B5EF4-FFF2-40B4-BE49-F238E27FC236}">
                <a16:creationId xmlns:a16="http://schemas.microsoft.com/office/drawing/2014/main" id="{ADB5FC36-48E0-48C7-B8D7-54874600C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1245" y="3944666"/>
            <a:ext cx="1395325" cy="423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8" name="TextBox 157">
            <a:extLst>
              <a:ext uri="{FF2B5EF4-FFF2-40B4-BE49-F238E27FC236}">
                <a16:creationId xmlns:a16="http://schemas.microsoft.com/office/drawing/2014/main" id="{F9CFB50D-C335-4F98-9ABF-40D982CBE85C}"/>
              </a:ext>
            </a:extLst>
          </p:cNvPr>
          <p:cNvSpPr txBox="1"/>
          <p:nvPr/>
        </p:nvSpPr>
        <p:spPr>
          <a:xfrm>
            <a:off x="10336492" y="3767724"/>
            <a:ext cx="1332159" cy="2174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1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a Community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79026930-5DB5-4387-BB80-849692C8C7A3}"/>
              </a:ext>
            </a:extLst>
          </p:cNvPr>
          <p:cNvSpPr txBox="1"/>
          <p:nvPr/>
        </p:nvSpPr>
        <p:spPr>
          <a:xfrm>
            <a:off x="11469223" y="4033048"/>
            <a:ext cx="739934" cy="2174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1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 views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BF926D58-37E3-444C-9D43-615488A8852B}"/>
              </a:ext>
            </a:extLst>
          </p:cNvPr>
          <p:cNvSpPr txBox="1"/>
          <p:nvPr/>
        </p:nvSpPr>
        <p:spPr>
          <a:xfrm>
            <a:off x="9699290" y="4397204"/>
            <a:ext cx="1141749" cy="2174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1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Multicultural Britain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68F0558B-E52C-412B-9C8C-1227F3BA6D51}"/>
              </a:ext>
            </a:extLst>
          </p:cNvPr>
          <p:cNvSpPr txBox="1"/>
          <p:nvPr/>
        </p:nvSpPr>
        <p:spPr>
          <a:xfrm>
            <a:off x="11266270" y="4396950"/>
            <a:ext cx="1141749" cy="2174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1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Mutual respect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7DD45ADE-949D-42A4-AB4D-3D610786FB5A}"/>
              </a:ext>
            </a:extLst>
          </p:cNvPr>
          <p:cNvSpPr txBox="1"/>
          <p:nvPr/>
        </p:nvSpPr>
        <p:spPr>
          <a:xfrm>
            <a:off x="9642851" y="4057858"/>
            <a:ext cx="951291" cy="2174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1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Individual Liberty</a:t>
            </a:r>
          </a:p>
        </p:txBody>
      </p:sp>
      <p:pic>
        <p:nvPicPr>
          <p:cNvPr id="185" name="Picture 4" descr="British Values – Tywardreath School">
            <a:extLst>
              <a:ext uri="{FF2B5EF4-FFF2-40B4-BE49-F238E27FC236}">
                <a16:creationId xmlns:a16="http://schemas.microsoft.com/office/drawing/2014/main" id="{43B26BD4-C770-4D5C-B3DD-2E6040C8C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769" l="9961" r="89941">
                        <a14:foregroundMark x1="19629" y1="66282" x2="48145" y2="86026"/>
                        <a14:foregroundMark x1="48145" y1="86026" x2="59375" y2="82821"/>
                        <a14:foregroundMark x1="59375" y1="82821" x2="61230" y2="75256"/>
                        <a14:foregroundMark x1="41797" y1="49359" x2="35938" y2="25769"/>
                        <a14:foregroundMark x1="46680" y1="46282" x2="48340" y2="20641"/>
                        <a14:foregroundMark x1="48340" y1="20641" x2="48730" y2="19872"/>
                        <a14:foregroundMark x1="56738" y1="44359" x2="60547" y2="23974"/>
                        <a14:foregroundMark x1="62598" y1="53077" x2="69141" y2="41923"/>
                        <a14:foregroundMark x1="69141" y1="41923" x2="71582" y2="32564"/>
                        <a14:foregroundMark x1="59082" y1="41667" x2="59082" y2="41667"/>
                        <a14:foregroundMark x1="59473" y1="42179" x2="60840" y2="33077"/>
                        <a14:foregroundMark x1="42871" y1="68077" x2="51855" y2="63077"/>
                        <a14:foregroundMark x1="51855" y1="63077" x2="52148" y2="62564"/>
                        <a14:foregroundMark x1="37695" y1="68462" x2="43164" y2="58462"/>
                        <a14:foregroundMark x1="49805" y1="71667" x2="59766" y2="66923"/>
                        <a14:foregroundMark x1="59766" y1="66923" x2="59766" y2="66667"/>
                        <a14:foregroundMark x1="37695" y1="81154" x2="46484" y2="88718"/>
                        <a14:foregroundMark x1="46484" y1="88718" x2="57324" y2="85897"/>
                        <a14:foregroundMark x1="57324" y1="85897" x2="62891" y2="77564"/>
                        <a14:foregroundMark x1="18652" y1="70256" x2="30078" y2="75256"/>
                        <a14:foregroundMark x1="24512" y1="66282" x2="24512" y2="66282"/>
                        <a14:foregroundMark x1="37988" y1="84359" x2="37988" y2="84359"/>
                        <a14:foregroundMark x1="46289" y1="89359" x2="42871" y2="89359"/>
                        <a14:foregroundMark x1="38672" y1="86667" x2="38672" y2="86667"/>
                        <a14:foregroundMark x1="39063" y1="66667" x2="41113" y2="57564"/>
                        <a14:foregroundMark x1="59082" y1="86667" x2="54590" y2="88974"/>
                        <a14:foregroundMark x1="38672" y1="90769" x2="36914" y2="87179"/>
                        <a14:foregroundMark x1="37305" y1="40769" x2="35938" y2="34872"/>
                        <a14:foregroundMark x1="40723" y1="74872" x2="41797" y2="64359"/>
                        <a14:foregroundMark x1="46289" y1="82179" x2="53613" y2="63974"/>
                        <a14:foregroundMark x1="54590" y1="78974" x2="50781" y2="68462"/>
                        <a14:foregroundMark x1="58398" y1="75769" x2="61230" y2="67179"/>
                        <a14:foregroundMark x1="61914" y1="71667" x2="61914" y2="71667"/>
                        <a14:foregroundMark x1="63281" y1="72179" x2="63281" y2="72179"/>
                        <a14:foregroundMark x1="58105" y1="66667" x2="58105" y2="66667"/>
                        <a14:foregroundMark x1="58105" y1="65769" x2="61230" y2="66282"/>
                        <a14:foregroundMark x1="63281" y1="73974" x2="63281" y2="73974"/>
                        <a14:foregroundMark x1="68848" y1="38974" x2="64258" y2="50256"/>
                        <a14:foregroundMark x1="64258" y1="50256" x2="63281" y2="51282"/>
                        <a14:foregroundMark x1="72656" y1="33462" x2="70215" y2="40385"/>
                        <a14:foregroundMark x1="68457" y1="38077" x2="62598" y2="51667"/>
                        <a14:foregroundMark x1="55664" y1="47179" x2="56738" y2="48077"/>
                        <a14:foregroundMark x1="56738" y1="47564" x2="58105" y2="43462"/>
                        <a14:foregroundMark x1="44922" y1="28974" x2="49414" y2="42051"/>
                        <a14:foregroundMark x1="49414" y1="42051" x2="46680" y2="46667"/>
                        <a14:foregroundMark x1="46680" y1="44872" x2="46289" y2="37564"/>
                        <a14:foregroundMark x1="48730" y1="44359" x2="48730" y2="44359"/>
                        <a14:foregroundMark x1="36914" y1="39359" x2="34863" y2="34872"/>
                        <a14:foregroundMark x1="34180" y1="24872" x2="34180" y2="24872"/>
                        <a14:foregroundMark x1="35938" y1="24872" x2="35938" y2="24872"/>
                        <a14:foregroundMark x1="34570" y1="24872" x2="34570" y2="24872"/>
                        <a14:foregroundMark x1="34570" y1="24872" x2="36914" y2="33974"/>
                        <a14:foregroundMark x1="34180" y1="23462" x2="36914" y2="24872"/>
                        <a14:foregroundMark x1="29004" y1="70769" x2="34570" y2="74359"/>
                        <a14:foregroundMark x1="36621" y1="71282" x2="40039" y2="58974"/>
                        <a14:foregroundMark x1="38672" y1="58974" x2="36914" y2="68077"/>
                        <a14:foregroundMark x1="60840" y1="82179" x2="59766" y2="83462"/>
                        <a14:foregroundMark x1="58789" y1="88462" x2="57715" y2="88974"/>
                        <a14:foregroundMark x1="61523" y1="83974" x2="61914" y2="80769"/>
                        <a14:foregroundMark x1="64355" y1="52564" x2="65332" y2="502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2944" y="3810190"/>
            <a:ext cx="1087753" cy="828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2" name="Picture 10" descr="Mindset Logo Stock Illustrations – 1,548 Mindset Logo Stock Illustrations,  Vectors &amp; Clipart - Dreamstime">
            <a:extLst>
              <a:ext uri="{FF2B5EF4-FFF2-40B4-BE49-F238E27FC236}">
                <a16:creationId xmlns:a16="http://schemas.microsoft.com/office/drawing/2014/main" id="{4D38AF1E-DC53-48BD-8ED2-F5EA74CA6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foregroundMark x1="36889" y1="49778" x2="53333" y2="34667"/>
                        <a14:foregroundMark x1="53333" y1="34667" x2="46222" y2="58222"/>
                        <a14:foregroundMark x1="46222" y1="58222" x2="45778" y2="69333"/>
                        <a14:foregroundMark x1="36444" y1="50667" x2="46667" y2="29778"/>
                        <a14:foregroundMark x1="46667" y1="29778" x2="64889" y2="44000"/>
                        <a14:foregroundMark x1="64889" y1="44000" x2="56444" y2="47556"/>
                        <a14:foregroundMark x1="49778" y1="73778" x2="50667" y2="80889"/>
                        <a14:foregroundMark x1="25333" y1="44889" x2="25333" y2="44889"/>
                        <a14:foregroundMark x1="29333" y1="36000" x2="29333" y2="36000"/>
                        <a14:foregroundMark x1="34667" y1="27556" x2="34667" y2="27556"/>
                        <a14:foregroundMark x1="42222" y1="21778" x2="42222" y2="21778"/>
                        <a14:foregroundMark x1="51111" y1="21333" x2="51111" y2="21333"/>
                        <a14:foregroundMark x1="60000" y1="21333" x2="60000" y2="21333"/>
                        <a14:foregroundMark x1="68000" y1="26667" x2="68000" y2="26667"/>
                        <a14:foregroundMark x1="73333" y1="35556" x2="73333" y2="35556"/>
                        <a14:foregroundMark x1="73778" y1="44444" x2="73778" y2="44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197" y="2490418"/>
            <a:ext cx="714855" cy="71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" name="Picture 24" descr="Personal development concept nlp symbol Royalty Free Vector">
            <a:extLst>
              <a:ext uri="{FF2B5EF4-FFF2-40B4-BE49-F238E27FC236}">
                <a16:creationId xmlns:a16="http://schemas.microsoft.com/office/drawing/2014/main" id="{4C54313B-30B5-44D2-AC67-F36F604E6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>
                        <a14:foregroundMark x1="66204" y1="17597" x2="57870" y2="27897"/>
                        <a14:foregroundMark x1="51852" y1="30043" x2="58333" y2="30901"/>
                        <a14:foregroundMark x1="57870" y1="35193" x2="64352" y2="29614"/>
                        <a14:foregroundMark x1="64352" y1="22318" x2="49074" y2="29614"/>
                        <a14:foregroundMark x1="45370" y1="37339" x2="26852" y2="50215"/>
                        <a14:foregroundMark x1="26852" y1="50215" x2="49537" y2="54506"/>
                        <a14:foregroundMark x1="49537" y1="54506" x2="31481" y2="46781"/>
                        <a14:foregroundMark x1="32407" y1="54936" x2="47222" y2="39056"/>
                        <a14:foregroundMark x1="50000" y1="40773" x2="45370" y2="57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2368" y="1544506"/>
            <a:ext cx="987319" cy="106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8" name="TextBox 117">
            <a:extLst>
              <a:ext uri="{FF2B5EF4-FFF2-40B4-BE49-F238E27FC236}">
                <a16:creationId xmlns:a16="http://schemas.microsoft.com/office/drawing/2014/main" id="{B859CA4D-5786-4FB5-B8BC-BC2C7206B8D4}"/>
              </a:ext>
            </a:extLst>
          </p:cNvPr>
          <p:cNvSpPr txBox="1"/>
          <p:nvPr/>
        </p:nvSpPr>
        <p:spPr>
          <a:xfrm>
            <a:off x="10326635" y="4699182"/>
            <a:ext cx="1431713" cy="2174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1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Tolerance of other beliefs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9D950E-A750-4F1C-BBA4-89014D803647}"/>
              </a:ext>
            </a:extLst>
          </p:cNvPr>
          <p:cNvSpPr txBox="1"/>
          <p:nvPr/>
        </p:nvSpPr>
        <p:spPr>
          <a:xfrm>
            <a:off x="6129893" y="5463812"/>
            <a:ext cx="256321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alpha val="96000"/>
              </a:schemeClr>
            </a:solidFill>
            <a:beve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Term One: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Hinduism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B550089-1ACC-4378-AA2A-2DDA028063C5}"/>
              </a:ext>
            </a:extLst>
          </p:cNvPr>
          <p:cNvSpPr txBox="1"/>
          <p:nvPr/>
        </p:nvSpPr>
        <p:spPr>
          <a:xfrm>
            <a:off x="3159334" y="5488065"/>
            <a:ext cx="2383629" cy="461665"/>
          </a:xfrm>
          <a:prstGeom prst="rect">
            <a:avLst/>
          </a:prstGeom>
          <a:solidFill>
            <a:schemeClr val="accent4"/>
          </a:solidFill>
          <a:ln>
            <a:solidFill>
              <a:schemeClr val="accent1">
                <a:alpha val="96000"/>
              </a:schemeClr>
            </a:solidFill>
            <a:beve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Term Two: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How do we make ethical decisions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B691D99-85E5-4050-BD33-C6CBF2F7BA70}"/>
              </a:ext>
            </a:extLst>
          </p:cNvPr>
          <p:cNvSpPr txBox="1"/>
          <p:nvPr/>
        </p:nvSpPr>
        <p:spPr>
          <a:xfrm>
            <a:off x="79686" y="4121352"/>
            <a:ext cx="1029221" cy="1200329"/>
          </a:xfrm>
          <a:prstGeom prst="rect">
            <a:avLst/>
          </a:prstGeom>
          <a:solidFill>
            <a:schemeClr val="accent4"/>
          </a:solidFill>
          <a:ln>
            <a:solidFill>
              <a:schemeClr val="accent1">
                <a:alpha val="96000"/>
              </a:schemeClr>
            </a:solidFill>
            <a:beve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Term Three: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Religious intolerance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4CDD087-4E49-4BFE-BE6B-452D74A0A4BA}"/>
              </a:ext>
            </a:extLst>
          </p:cNvPr>
          <p:cNvSpPr txBox="1"/>
          <p:nvPr/>
        </p:nvSpPr>
        <p:spPr>
          <a:xfrm>
            <a:off x="3367075" y="3018901"/>
            <a:ext cx="2272403" cy="830997"/>
          </a:xfrm>
          <a:prstGeom prst="rect">
            <a:avLst/>
          </a:prstGeom>
          <a:solidFill>
            <a:schemeClr val="accent4"/>
          </a:solidFill>
          <a:ln>
            <a:solidFill>
              <a:schemeClr val="accent1">
                <a:alpha val="96000"/>
              </a:schemeClr>
            </a:solidFill>
            <a:beve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Term Four: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problem of evil and suffering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0AE9156-075C-448E-A894-A3558212F904}"/>
              </a:ext>
            </a:extLst>
          </p:cNvPr>
          <p:cNvSpPr txBox="1"/>
          <p:nvPr/>
        </p:nvSpPr>
        <p:spPr>
          <a:xfrm>
            <a:off x="7499965" y="380058"/>
            <a:ext cx="2272403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alpha val="96000"/>
              </a:schemeClr>
            </a:solidFill>
            <a:beve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Term Six: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Philosophical debates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137CBEF-245A-4182-91F9-AF4AF33006D0}"/>
              </a:ext>
            </a:extLst>
          </p:cNvPr>
          <p:cNvSpPr txBox="1"/>
          <p:nvPr/>
        </p:nvSpPr>
        <p:spPr>
          <a:xfrm>
            <a:off x="7184369" y="3008902"/>
            <a:ext cx="2141025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alpha val="96000"/>
              </a:schemeClr>
            </a:solidFill>
            <a:beve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Term Five: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Philosophy in Ancient Greece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9F6148-C70E-4100-8079-E865BD5E475E}"/>
              </a:ext>
            </a:extLst>
          </p:cNvPr>
          <p:cNvSpPr txBox="1"/>
          <p:nvPr/>
        </p:nvSpPr>
        <p:spPr>
          <a:xfrm rot="19412852">
            <a:off x="8282555" y="2291218"/>
            <a:ext cx="73993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 views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504CD9C-356E-481B-92F2-2F7CA4BC8D4B}"/>
              </a:ext>
            </a:extLst>
          </p:cNvPr>
          <p:cNvSpPr txBox="1"/>
          <p:nvPr/>
        </p:nvSpPr>
        <p:spPr>
          <a:xfrm rot="2499135">
            <a:off x="3836309" y="2223726"/>
            <a:ext cx="73993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 views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9A12E83-ED2A-4639-9F3A-35AED7DA1780}"/>
              </a:ext>
            </a:extLst>
          </p:cNvPr>
          <p:cNvSpPr txBox="1"/>
          <p:nvPr/>
        </p:nvSpPr>
        <p:spPr>
          <a:xfrm rot="1287987">
            <a:off x="3952076" y="4792473"/>
            <a:ext cx="73993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 views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E646174-417C-4ED6-8C7F-F41BBA185259}"/>
              </a:ext>
            </a:extLst>
          </p:cNvPr>
          <p:cNvSpPr txBox="1"/>
          <p:nvPr/>
        </p:nvSpPr>
        <p:spPr>
          <a:xfrm rot="3209320">
            <a:off x="1084850" y="4186236"/>
            <a:ext cx="114174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Multicultural Britain</a:t>
            </a:r>
          </a:p>
        </p:txBody>
      </p:sp>
      <p:pic>
        <p:nvPicPr>
          <p:cNvPr id="59" name="Picture 2">
            <a:extLst>
              <a:ext uri="{FF2B5EF4-FFF2-40B4-BE49-F238E27FC236}">
                <a16:creationId xmlns:a16="http://schemas.microsoft.com/office/drawing/2014/main" id="{26B7FCAF-45AB-410F-8FEE-DB532F4B1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07917" y="1125838"/>
            <a:ext cx="1407356" cy="427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C8A7E990-BD55-4174-8F97-A1FDC63C8762}"/>
              </a:ext>
            </a:extLst>
          </p:cNvPr>
          <p:cNvSpPr txBox="1"/>
          <p:nvPr/>
        </p:nvSpPr>
        <p:spPr>
          <a:xfrm rot="19328604">
            <a:off x="7370993" y="1223808"/>
            <a:ext cx="95129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Individual Liberty</a:t>
            </a:r>
          </a:p>
        </p:txBody>
      </p:sp>
    </p:spTree>
    <p:extLst>
      <p:ext uri="{BB962C8B-B14F-4D97-AF65-F5344CB8AC3E}">
        <p14:creationId xmlns:p14="http://schemas.microsoft.com/office/powerpoint/2010/main" val="2178088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274</Words>
  <Application>Microsoft Office PowerPoint</Application>
  <PresentationFormat>Widescreen</PresentationFormat>
  <Paragraphs>104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Gill Sans MT Condensed</vt:lpstr>
      <vt:lpstr>Office Theme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Y Elhasbaoui</dc:creator>
  <cp:lastModifiedBy>Mr Y Elhasbaoui</cp:lastModifiedBy>
  <cp:revision>2</cp:revision>
  <dcterms:created xsi:type="dcterms:W3CDTF">2024-03-05T09:33:46Z</dcterms:created>
  <dcterms:modified xsi:type="dcterms:W3CDTF">2024-03-05T09:42:57Z</dcterms:modified>
</cp:coreProperties>
</file>