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0" r:id="rId5"/>
    <p:sldId id="258" r:id="rId6"/>
    <p:sldId id="279" r:id="rId7"/>
    <p:sldId id="280" r:id="rId8"/>
    <p:sldId id="284" r:id="rId9"/>
    <p:sldId id="285" r:id="rId10"/>
    <p:sldId id="286" r:id="rId11"/>
    <p:sldId id="287" r:id="rId12"/>
    <p:sldId id="288" r:id="rId13"/>
    <p:sldId id="289" r:id="rId14"/>
    <p:sldId id="25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25" autoAdjust="0"/>
  </p:normalViewPr>
  <p:slideViewPr>
    <p:cSldViewPr>
      <p:cViewPr>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91FBB42-3F8B-4469-83F7-2EC55BAE9366}" type="datetimeFigureOut">
              <a:rPr lang="en-GB" smtClean="0"/>
              <a:t>23/05/2020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7E9E0EA-52DE-456E-B3D8-9479EE37DAE9}" type="slidenum">
              <a:rPr lang="en-GB" smtClean="0"/>
              <a:t>‹#›</a:t>
            </a:fld>
            <a:endParaRPr lang="en-GB"/>
          </a:p>
        </p:txBody>
      </p:sp>
    </p:spTree>
    <p:extLst>
      <p:ext uri="{BB962C8B-B14F-4D97-AF65-F5344CB8AC3E}">
        <p14:creationId xmlns:p14="http://schemas.microsoft.com/office/powerpoint/2010/main" val="9900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61284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74769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16974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23/05/2020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86020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2BA81-ED61-408E-A383-38A0A5E4D249}" type="datetimeFigureOut">
              <a:rPr lang="en-GB" smtClean="0"/>
              <a:t>23/05/2020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62765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2BA81-ED61-408E-A383-38A0A5E4D249}" type="datetimeFigureOut">
              <a:rPr lang="en-GB" smtClean="0"/>
              <a:t>23/05/2020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7230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2BA81-ED61-408E-A383-38A0A5E4D249}" type="datetimeFigureOut">
              <a:rPr lang="en-GB" smtClean="0"/>
              <a:t>23/05/2020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88001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2BA81-ED61-408E-A383-38A0A5E4D249}" type="datetimeFigureOut">
              <a:rPr lang="en-GB" smtClean="0"/>
              <a:t>23/05/2020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438528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2BA81-ED61-408E-A383-38A0A5E4D249}" type="datetimeFigureOut">
              <a:rPr lang="en-GB" smtClean="0"/>
              <a:t>23/05/2020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63503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23/05/2020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710437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23/05/2020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44884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2BA81-ED61-408E-A383-38A0A5E4D249}" type="datetimeFigureOut">
              <a:rPr lang="en-GB" smtClean="0"/>
              <a:t>23/05/2020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DE28E-EFD7-4719-9E2D-06124B86D18F}" type="slidenum">
              <a:rPr lang="en-GB" smtClean="0"/>
              <a:t>‹#›</a:t>
            </a:fld>
            <a:endParaRPr lang="en-GB"/>
          </a:p>
        </p:txBody>
      </p:sp>
    </p:spTree>
    <p:extLst>
      <p:ext uri="{BB962C8B-B14F-4D97-AF65-F5344CB8AC3E}">
        <p14:creationId xmlns:p14="http://schemas.microsoft.com/office/powerpoint/2010/main" val="243906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www.khanacademy.org/science/physics/mechanical-waves-and-sound/mechanical-waves/v/introduction-to-waves" TargetMode="External"/><Relationship Id="rId2" Type="http://schemas.openxmlformats.org/officeDocument/2006/relationships/hyperlink" Target="http://www.bbc.co.uk/education/clips/zb7gkq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tp51eZkwoI" TargetMode="External"/><Relationship Id="rId2" Type="http://schemas.openxmlformats.org/officeDocument/2006/relationships/hyperlink" Target="https://www.youtube.com/user/minutephysics"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home.cern/about" TargetMode="External"/><Relationship Id="rId7" Type="http://schemas.openxmlformats.org/officeDocument/2006/relationships/hyperlink" Target="http://www.livescience.com/46558-laws-of-motion.html" TargetMode="External"/><Relationship Id="rId2" Type="http://schemas.openxmlformats.org/officeDocument/2006/relationships/hyperlink" Target="http://coe.jmu.edu/learningtoolbox/cornellnotes.html" TargetMode="External"/><Relationship Id="rId1" Type="http://schemas.openxmlformats.org/officeDocument/2006/relationships/slideLayout" Target="../slideLayouts/slideLayout2.xml"/><Relationship Id="rId6" Type="http://schemas.openxmlformats.org/officeDocument/2006/relationships/hyperlink" Target="http://climate.nasa.gov/" TargetMode="External"/><Relationship Id="rId5" Type="http://schemas.openxmlformats.org/officeDocument/2006/relationships/hyperlink" Target="https://phet.colorado.edu/en/simulations/category/html" TargetMode="External"/><Relationship Id="rId4" Type="http://schemas.openxmlformats.org/officeDocument/2006/relationships/hyperlink" Target="http://joshworth.com/dev/pixelspace/pixelspace_solarsystem.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hyperlink" Target="http://www.bbc.co.uk/education/guides/zc2hsbk/revis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_WWgc3ABSj4" TargetMode="External"/><Relationship Id="rId2" Type="http://schemas.openxmlformats.org/officeDocument/2006/relationships/hyperlink" Target="http://www.khanacademy.org/math/algebra/one-variable-linear-equations/old-school-equations/v/solving-for-a-variab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urplemath.com/modules/rounding2.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channel.com/games-and-interactives/newtons-laws-of-motion-interactive/" TargetMode="External"/><Relationship Id="rId2" Type="http://schemas.openxmlformats.org/officeDocument/2006/relationships/hyperlink" Target="http://www.physicsclassroom.com/Physics-Tutorial/Newton-s-Law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9DB23-1E06-40C4-B521-6802495585B8}"/>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GB" dirty="0"/>
              <a:t>Getting Ready for Physics  A level</a:t>
            </a:r>
          </a:p>
        </p:txBody>
      </p:sp>
      <p:sp>
        <p:nvSpPr>
          <p:cNvPr id="4" name="Content Placeholder 3">
            <a:extLst>
              <a:ext uri="{FF2B5EF4-FFF2-40B4-BE49-F238E27FC236}">
                <a16:creationId xmlns:a16="http://schemas.microsoft.com/office/drawing/2014/main" id="{FD9FB1CF-92D6-424F-9CB7-8A58FA0B4E2C}"/>
              </a:ext>
            </a:extLst>
          </p:cNvPr>
          <p:cNvSpPr>
            <a:spLocks noGrp="1"/>
          </p:cNvSpPr>
          <p:nvPr>
            <p:ph sz="half" idx="1"/>
          </p:nvPr>
        </p:nvSpPr>
        <p:spPr/>
        <p:style>
          <a:lnRef idx="2">
            <a:schemeClr val="accent3"/>
          </a:lnRef>
          <a:fillRef idx="1">
            <a:schemeClr val="lt1"/>
          </a:fillRef>
          <a:effectRef idx="0">
            <a:schemeClr val="accent3"/>
          </a:effectRef>
          <a:fontRef idx="minor">
            <a:schemeClr val="dk1"/>
          </a:fontRef>
        </p:style>
        <p:txBody>
          <a:bodyPr>
            <a:normAutofit fontScale="85000" lnSpcReduction="10000"/>
          </a:bodyPr>
          <a:lstStyle/>
          <a:p>
            <a:r>
              <a:rPr lang="en-GB" dirty="0"/>
              <a:t>This pack contains a programme of activities and resources to prepare you to start an A level in Physics in September. It is aimed to be used after you complete your GCSE, throughout the remainder of the summer term and over the Summer Holidays to ensure you are ready to start your course in September.</a:t>
            </a:r>
          </a:p>
          <a:p>
            <a:endParaRPr lang="en-GB" dirty="0"/>
          </a:p>
        </p:txBody>
      </p:sp>
      <p:pic>
        <p:nvPicPr>
          <p:cNvPr id="5" name="Picture 4">
            <a:extLst>
              <a:ext uri="{FF2B5EF4-FFF2-40B4-BE49-F238E27FC236}">
                <a16:creationId xmlns:a16="http://schemas.microsoft.com/office/drawing/2014/main" id="{F5D14AA1-A0FF-496A-910A-067A81F76DB2}"/>
              </a:ext>
            </a:extLst>
          </p:cNvPr>
          <p:cNvPicPr/>
          <p:nvPr/>
        </p:nvPicPr>
        <p:blipFill>
          <a:blip r:embed="rId2">
            <a:extLst>
              <a:ext uri="{28A0092B-C50C-407E-A947-70E740481C1C}">
                <a14:useLocalDpi xmlns:a14="http://schemas.microsoft.com/office/drawing/2010/main" val="0"/>
              </a:ext>
            </a:extLst>
          </a:blip>
          <a:stretch>
            <a:fillRect/>
          </a:stretch>
        </p:blipFill>
        <p:spPr>
          <a:xfrm>
            <a:off x="7668345" y="5877272"/>
            <a:ext cx="1018456" cy="706089"/>
          </a:xfrm>
          <a:prstGeom prst="rect">
            <a:avLst/>
          </a:prstGeom>
        </p:spPr>
      </p:pic>
      <p:sp>
        <p:nvSpPr>
          <p:cNvPr id="3" name="Content Placeholder 2">
            <a:extLst>
              <a:ext uri="{FF2B5EF4-FFF2-40B4-BE49-F238E27FC236}">
                <a16:creationId xmlns:a16="http://schemas.microsoft.com/office/drawing/2014/main" id="{DDBC6919-EC97-4B9C-9A58-A4EFA8765F11}"/>
              </a:ext>
            </a:extLst>
          </p:cNvPr>
          <p:cNvSpPr>
            <a:spLocks noGrp="1"/>
          </p:cNvSpPr>
          <p:nvPr>
            <p:ph sz="half" idx="2"/>
          </p:nvPr>
        </p:nvSpPr>
        <p:spPr/>
        <p:txBody>
          <a:bodyPr/>
          <a:lstStyle/>
          <a:p>
            <a:endParaRPr lang="en-GB" dirty="0"/>
          </a:p>
        </p:txBody>
      </p:sp>
      <p:pic>
        <p:nvPicPr>
          <p:cNvPr id="4098" name="Picture 2" descr="See the source image">
            <a:extLst>
              <a:ext uri="{FF2B5EF4-FFF2-40B4-BE49-F238E27FC236}">
                <a16:creationId xmlns:a16="http://schemas.microsoft.com/office/drawing/2014/main" id="{7379CD7E-72E2-490B-9E15-F38EDD08BC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9990" y="2492896"/>
            <a:ext cx="4244498" cy="2197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907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57200" y="1120678"/>
            <a:ext cx="8229600" cy="2164306"/>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a:buNone/>
            </a:pPr>
            <a:r>
              <a:rPr lang="en-GB" sz="8000" b="1" dirty="0"/>
              <a:t>6.  </a:t>
            </a:r>
            <a:r>
              <a:rPr lang="en-GB" sz="9600" b="1" dirty="0"/>
              <a:t>Waves</a:t>
            </a:r>
          </a:p>
          <a:p>
            <a:pPr marL="0" indent="0">
              <a:buNone/>
            </a:pPr>
            <a:r>
              <a:rPr lang="en-US" sz="5600" dirty="0"/>
              <a:t>You have studied different types of waves and used the wave equation to calculate speed, frequency and wavelength. You will also have studied reflection and refraction. </a:t>
            </a:r>
          </a:p>
          <a:p>
            <a:pPr marL="0" indent="0">
              <a:buNone/>
            </a:pPr>
            <a:r>
              <a:rPr lang="en-US" sz="5600" dirty="0"/>
              <a:t>Use the following links to review this topic.</a:t>
            </a:r>
          </a:p>
          <a:p>
            <a:pPr marL="0" indent="0">
              <a:buNone/>
            </a:pPr>
            <a:endParaRPr lang="en-US" sz="5600" dirty="0"/>
          </a:p>
          <a:p>
            <a:pPr marL="0" indent="0">
              <a:buNone/>
            </a:pPr>
            <a:r>
              <a:rPr lang="en-US" sz="5600" dirty="0">
                <a:hlinkClick r:id="rId2"/>
              </a:rPr>
              <a:t>http://www.bbc.co.uk/education/clips/zb7gkqt</a:t>
            </a:r>
            <a:endParaRPr lang="en-US" sz="5600" dirty="0"/>
          </a:p>
          <a:p>
            <a:pPr marL="0" indent="0">
              <a:buNone/>
            </a:pPr>
            <a:r>
              <a:rPr lang="en-US" sz="5600" dirty="0">
                <a:hlinkClick r:id="rId3"/>
              </a:rPr>
              <a:t>https://www.khanacademy.org/science/physics/mechanical-waves-and-sound/mechanical-waves/v/introduction-to-waves</a:t>
            </a:r>
            <a:endParaRPr lang="en-US" sz="5600" dirty="0"/>
          </a:p>
          <a:p>
            <a:pPr marL="0" indent="0">
              <a:buNone/>
            </a:pPr>
            <a:r>
              <a:rPr lang="en-US" sz="5600" dirty="0">
                <a:hlinkClick r:id="rId3"/>
              </a:rPr>
              <a:t>https://www.khanacademy.org/science/physics/mechanical-waves-and-sound/mechanical-waves/v/introduction-to-waves</a:t>
            </a:r>
            <a:endParaRPr lang="en-US" sz="5600" dirty="0"/>
          </a:p>
          <a:p>
            <a:pPr marL="0" indent="0">
              <a:buNone/>
            </a:pPr>
            <a:endParaRPr lang="en-US" sz="4400" dirty="0"/>
          </a:p>
          <a:p>
            <a:pPr marL="0" indent="0">
              <a:buNone/>
            </a:pPr>
            <a:endParaRPr lang="en-US" sz="4400" dirty="0"/>
          </a:p>
          <a:p>
            <a:pPr marL="0" indent="0">
              <a:buNone/>
            </a:pPr>
            <a:endParaRPr lang="en-US" sz="4400" dirty="0"/>
          </a:p>
          <a:p>
            <a:pPr marL="0" indent="0">
              <a:buNone/>
            </a:pPr>
            <a:r>
              <a:rPr lang="en-GB" sz="5600" b="1" dirty="0"/>
              <a:t> </a:t>
            </a:r>
            <a:endParaRPr lang="en-GB" sz="5600" dirty="0"/>
          </a:p>
          <a:p>
            <a:pPr marL="0" indent="0">
              <a:buNone/>
            </a:pPr>
            <a:endParaRPr lang="en-GB" sz="2400" dirty="0"/>
          </a:p>
          <a:p>
            <a:pPr marL="0" indent="0">
              <a:buNone/>
            </a:pPr>
            <a:endParaRPr lang="en-GB" sz="2400" dirty="0"/>
          </a:p>
          <a:p>
            <a:pPr marL="0" indent="0">
              <a:buNone/>
            </a:pPr>
            <a:endParaRPr lang="en-GB" sz="1400" dirty="0"/>
          </a:p>
        </p:txBody>
      </p:sp>
      <p:sp>
        <p:nvSpPr>
          <p:cNvPr id="4" name="Rectangle 3">
            <a:extLst>
              <a:ext uri="{FF2B5EF4-FFF2-40B4-BE49-F238E27FC236}">
                <a16:creationId xmlns:a16="http://schemas.microsoft.com/office/drawing/2014/main" id="{75B5CB53-9DC3-4C9A-A3AA-0BDBB691795C}"/>
              </a:ext>
            </a:extLst>
          </p:cNvPr>
          <p:cNvSpPr/>
          <p:nvPr/>
        </p:nvSpPr>
        <p:spPr>
          <a:xfrm>
            <a:off x="472690" y="3284984"/>
            <a:ext cx="8214110" cy="2816412"/>
          </a:xfrm>
          <a:prstGeom prst="rect">
            <a:avLst/>
          </a:prstGeom>
        </p:spPr>
        <p:txBody>
          <a:bodyPr wrap="square">
            <a:spAutoFit/>
          </a:bodyPr>
          <a:lstStyle/>
          <a:p>
            <a:pPr>
              <a:lnSpc>
                <a:spcPct val="115000"/>
              </a:lnSpc>
              <a:spcAft>
                <a:spcPts val="1000"/>
              </a:spcAft>
            </a:pPr>
            <a:r>
              <a:rPr lang="en-GB" b="1" dirty="0">
                <a:latin typeface="Calibri" panose="020F0502020204030204" pitchFamily="34" charset="0"/>
                <a:ea typeface="MS Mincho" panose="02020609040205080304" pitchFamily="49" charset="-128"/>
                <a:cs typeface="Arial" panose="020B0604020202020204" pitchFamily="34" charset="0"/>
              </a:rPr>
              <a:t>1) </a:t>
            </a:r>
            <a:r>
              <a:rPr lang="en-GB" dirty="0">
                <a:latin typeface="Calibri" panose="020F0502020204030204" pitchFamily="34" charset="0"/>
                <a:ea typeface="MS Mincho" panose="02020609040205080304" pitchFamily="49" charset="-128"/>
                <a:cs typeface="Arial" panose="020B0604020202020204" pitchFamily="34" charset="0"/>
              </a:rPr>
              <a:t>Draw a diagram showing the refraction of a wave through a rectangular glass block. Explain why the ray of light takes this path.</a:t>
            </a:r>
            <a:endParaRPr lang="en-GB" sz="2400" dirty="0">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1000"/>
              </a:spcAft>
            </a:pPr>
            <a:r>
              <a:rPr lang="en-GB" dirty="0">
                <a:latin typeface="Calibri" panose="020F0502020204030204" pitchFamily="34" charset="0"/>
                <a:ea typeface="MS Mincho" panose="02020609040205080304" pitchFamily="49" charset="-128"/>
                <a:cs typeface="Arial" panose="020B0604020202020204" pitchFamily="34" charset="0"/>
              </a:rPr>
              <a:t> </a:t>
            </a:r>
            <a:endParaRPr lang="en-GB" sz="2400" dirty="0">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1000"/>
              </a:spcAft>
            </a:pPr>
            <a:r>
              <a:rPr lang="en-GB" b="1" dirty="0">
                <a:latin typeface="Calibri" panose="020F0502020204030204" pitchFamily="34" charset="0"/>
                <a:ea typeface="MS Mincho" panose="02020609040205080304" pitchFamily="49" charset="-128"/>
                <a:cs typeface="Arial" panose="020B0604020202020204" pitchFamily="34" charset="0"/>
              </a:rPr>
              <a:t>2) </a:t>
            </a:r>
            <a:r>
              <a:rPr lang="en-GB" dirty="0">
                <a:latin typeface="Calibri" panose="020F0502020204030204" pitchFamily="34" charset="0"/>
                <a:ea typeface="MS Mincho" panose="02020609040205080304" pitchFamily="49" charset="-128"/>
                <a:cs typeface="Arial" panose="020B0604020202020204" pitchFamily="34" charset="0"/>
              </a:rPr>
              <a:t>Describe the difference between a longitudinal and transverse waves and give an example of each</a:t>
            </a:r>
            <a:endParaRPr lang="en-GB" sz="2400" dirty="0">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1000"/>
              </a:spcAft>
            </a:pPr>
            <a:r>
              <a:rPr lang="en-GB" dirty="0">
                <a:latin typeface="Calibri" panose="020F0502020204030204" pitchFamily="34" charset="0"/>
                <a:ea typeface="MS Mincho" panose="02020609040205080304" pitchFamily="49" charset="-128"/>
                <a:cs typeface="Arial" panose="020B0604020202020204" pitchFamily="34" charset="0"/>
              </a:rPr>
              <a:t> </a:t>
            </a:r>
            <a:endParaRPr lang="en-GB" sz="2400" dirty="0">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1000"/>
              </a:spcAft>
            </a:pPr>
            <a:r>
              <a:rPr lang="en-GB" b="1" dirty="0">
                <a:latin typeface="Calibri" panose="020F0502020204030204" pitchFamily="34" charset="0"/>
                <a:ea typeface="MS Mincho" panose="02020609040205080304" pitchFamily="49" charset="-128"/>
                <a:cs typeface="Arial" panose="020B0604020202020204" pitchFamily="34" charset="0"/>
              </a:rPr>
              <a:t>3) </a:t>
            </a:r>
            <a:r>
              <a:rPr lang="en-GB" dirty="0">
                <a:latin typeface="Calibri" panose="020F0502020204030204" pitchFamily="34" charset="0"/>
                <a:ea typeface="MS Mincho" panose="02020609040205080304" pitchFamily="49" charset="-128"/>
                <a:cs typeface="Arial" panose="020B0604020202020204" pitchFamily="34" charset="0"/>
              </a:rPr>
              <a:t>Draw a wave and label the wavelength and amplitude</a:t>
            </a:r>
            <a:endParaRPr lang="en-GB" sz="2400" dirty="0">
              <a:effectLst/>
              <a:latin typeface="Calibri" panose="020F050202020403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3754076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DF554D3-9FF5-4867-9E36-CC793F6696CE}"/>
              </a:ext>
            </a:extLst>
          </p:cNvPr>
          <p:cNvGraphicFramePr>
            <a:graphicFrameLocks noGrp="1"/>
          </p:cNvGraphicFramePr>
          <p:nvPr/>
        </p:nvGraphicFramePr>
        <p:xfrm>
          <a:off x="539552" y="813661"/>
          <a:ext cx="8208912" cy="5783691"/>
        </p:xfrm>
        <a:graphic>
          <a:graphicData uri="http://schemas.openxmlformats.org/drawingml/2006/table">
            <a:tbl>
              <a:tblPr firstRow="1" firstCol="1" bandRow="1">
                <a:tableStyleId>{5940675A-B579-460E-94D1-54222C63F5DA}</a:tableStyleId>
              </a:tblPr>
              <a:tblGrid>
                <a:gridCol w="3486204">
                  <a:extLst>
                    <a:ext uri="{9D8B030D-6E8A-4147-A177-3AD203B41FA5}">
                      <a16:colId xmlns:a16="http://schemas.microsoft.com/office/drawing/2014/main" val="610112798"/>
                    </a:ext>
                  </a:extLst>
                </a:gridCol>
                <a:gridCol w="4722708">
                  <a:extLst>
                    <a:ext uri="{9D8B030D-6E8A-4147-A177-3AD203B41FA5}">
                      <a16:colId xmlns:a16="http://schemas.microsoft.com/office/drawing/2014/main" val="3766850645"/>
                    </a:ext>
                  </a:extLst>
                </a:gridCol>
              </a:tblGrid>
              <a:tr h="267555">
                <a:tc>
                  <a:txBody>
                    <a:bodyPr/>
                    <a:lstStyle/>
                    <a:p>
                      <a:pPr algn="l">
                        <a:lnSpc>
                          <a:spcPct val="115000"/>
                        </a:lnSpc>
                        <a:spcAft>
                          <a:spcPts val="0"/>
                        </a:spcAft>
                      </a:pPr>
                      <a:r>
                        <a:rPr lang="en-GB" sz="1200" dirty="0">
                          <a:effectLst/>
                        </a:rPr>
                        <a:t>When is a measurement valid?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it measures what it is supposed to be measuring</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3129358"/>
                  </a:ext>
                </a:extLst>
              </a:tr>
              <a:tr h="315864">
                <a:tc>
                  <a:txBody>
                    <a:bodyPr/>
                    <a:lstStyle/>
                    <a:p>
                      <a:pPr algn="l">
                        <a:lnSpc>
                          <a:spcPct val="115000"/>
                        </a:lnSpc>
                        <a:spcAft>
                          <a:spcPts val="0"/>
                        </a:spcAft>
                      </a:pPr>
                      <a:r>
                        <a:rPr lang="en-GB" sz="1200" dirty="0">
                          <a:effectLst/>
                        </a:rPr>
                        <a:t>When is a result accurate?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it is close to the true value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02181421"/>
                  </a:ext>
                </a:extLst>
              </a:tr>
              <a:tr h="472520">
                <a:tc>
                  <a:txBody>
                    <a:bodyPr/>
                    <a:lstStyle/>
                    <a:p>
                      <a:pPr algn="l">
                        <a:lnSpc>
                          <a:spcPct val="115000"/>
                        </a:lnSpc>
                        <a:spcAft>
                          <a:spcPts val="0"/>
                        </a:spcAft>
                      </a:pPr>
                      <a:r>
                        <a:rPr lang="en-GB" sz="1200" dirty="0">
                          <a:effectLst/>
                        </a:rPr>
                        <a:t>What are precise results?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repeat measurements are consistent/agree closely with each other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963374"/>
                  </a:ext>
                </a:extLst>
              </a:tr>
              <a:tr h="472520">
                <a:tc>
                  <a:txBody>
                    <a:bodyPr/>
                    <a:lstStyle/>
                    <a:p>
                      <a:pPr algn="l">
                        <a:lnSpc>
                          <a:spcPct val="115000"/>
                        </a:lnSpc>
                        <a:spcAft>
                          <a:spcPts val="0"/>
                        </a:spcAft>
                      </a:pPr>
                      <a:r>
                        <a:rPr lang="en-GB" sz="1200" dirty="0">
                          <a:effectLst/>
                        </a:rPr>
                        <a:t>What is repeatability?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how precise repeated measurements are when they are taken by the same person, using the same equipment, under the same conditions</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88641325"/>
                  </a:ext>
                </a:extLst>
              </a:tr>
              <a:tr h="472520">
                <a:tc>
                  <a:txBody>
                    <a:bodyPr/>
                    <a:lstStyle/>
                    <a:p>
                      <a:pPr algn="l">
                        <a:lnSpc>
                          <a:spcPct val="115000"/>
                        </a:lnSpc>
                        <a:spcAft>
                          <a:spcPts val="0"/>
                        </a:spcAft>
                      </a:pPr>
                      <a:r>
                        <a:rPr lang="en-GB" sz="1200" dirty="0">
                          <a:effectLst/>
                        </a:rPr>
                        <a:t>What is reproducibility?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how precise repeated measurements are when they are taken by different people, using different equipment</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5540791"/>
                  </a:ext>
                </a:extLst>
              </a:tr>
              <a:tr h="315864">
                <a:tc>
                  <a:txBody>
                    <a:bodyPr/>
                    <a:lstStyle/>
                    <a:p>
                      <a:pPr algn="l">
                        <a:lnSpc>
                          <a:spcPct val="115000"/>
                        </a:lnSpc>
                        <a:spcAft>
                          <a:spcPts val="0"/>
                        </a:spcAft>
                      </a:pPr>
                      <a:r>
                        <a:rPr lang="en-GB" sz="1200" dirty="0">
                          <a:effectLst/>
                        </a:rPr>
                        <a:t>What is the uncertainty of a measurement?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the interval within which the true value is expected to lie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989718"/>
                  </a:ext>
                </a:extLst>
              </a:tr>
              <a:tr h="315864">
                <a:tc>
                  <a:txBody>
                    <a:bodyPr/>
                    <a:lstStyle/>
                    <a:p>
                      <a:pPr algn="l">
                        <a:lnSpc>
                          <a:spcPct val="115000"/>
                        </a:lnSpc>
                        <a:spcAft>
                          <a:spcPts val="0"/>
                        </a:spcAft>
                      </a:pPr>
                      <a:r>
                        <a:rPr lang="en-GB" sz="1200" dirty="0">
                          <a:effectLst/>
                        </a:rPr>
                        <a:t>Define measurement error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the difference between a measured value and the true value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75980799"/>
                  </a:ext>
                </a:extLst>
              </a:tr>
              <a:tr h="472520">
                <a:tc>
                  <a:txBody>
                    <a:bodyPr/>
                    <a:lstStyle/>
                    <a:p>
                      <a:pPr algn="l">
                        <a:lnSpc>
                          <a:spcPct val="115000"/>
                        </a:lnSpc>
                        <a:spcAft>
                          <a:spcPts val="0"/>
                        </a:spcAft>
                      </a:pPr>
                      <a:r>
                        <a:rPr lang="en-GB" sz="1200" dirty="0">
                          <a:effectLst/>
                        </a:rPr>
                        <a:t>What type of error is caused by results varying around the true value in an unpredictable way?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random error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7839411"/>
                  </a:ext>
                </a:extLst>
              </a:tr>
              <a:tr h="315864">
                <a:tc>
                  <a:txBody>
                    <a:bodyPr/>
                    <a:lstStyle/>
                    <a:p>
                      <a:pPr algn="l">
                        <a:lnSpc>
                          <a:spcPct val="115000"/>
                        </a:lnSpc>
                        <a:spcAft>
                          <a:spcPts val="0"/>
                        </a:spcAft>
                      </a:pPr>
                      <a:r>
                        <a:rPr lang="en-GB" sz="1200" dirty="0">
                          <a:effectLst/>
                        </a:rPr>
                        <a:t>What is a systematic error?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consistent difference between the measured values and true values</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6909606"/>
                  </a:ext>
                </a:extLst>
              </a:tr>
              <a:tr h="472520">
                <a:tc>
                  <a:txBody>
                    <a:bodyPr/>
                    <a:lstStyle/>
                    <a:p>
                      <a:pPr algn="l">
                        <a:lnSpc>
                          <a:spcPct val="115000"/>
                        </a:lnSpc>
                        <a:spcAft>
                          <a:spcPts val="0"/>
                        </a:spcAft>
                      </a:pPr>
                      <a:r>
                        <a:rPr lang="en-GB" sz="1200" dirty="0">
                          <a:effectLst/>
                        </a:rPr>
                        <a:t>What does zero error mean?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measuring instrument gives a false reading when the true value should be zero</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36890"/>
                  </a:ext>
                </a:extLst>
              </a:tr>
              <a:tr h="472520">
                <a:tc>
                  <a:txBody>
                    <a:bodyPr/>
                    <a:lstStyle/>
                    <a:p>
                      <a:pPr algn="l">
                        <a:lnSpc>
                          <a:spcPct val="115000"/>
                        </a:lnSpc>
                        <a:spcAft>
                          <a:spcPts val="0"/>
                        </a:spcAft>
                      </a:pPr>
                      <a:r>
                        <a:rPr lang="en-GB" sz="1200" dirty="0">
                          <a:effectLst/>
                        </a:rPr>
                        <a:t>Which variable is changed or selected by the investigator?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independent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4271048"/>
                  </a:ext>
                </a:extLst>
              </a:tr>
              <a:tr h="472520">
                <a:tc>
                  <a:txBody>
                    <a:bodyPr/>
                    <a:lstStyle/>
                    <a:p>
                      <a:pPr algn="l">
                        <a:lnSpc>
                          <a:spcPct val="115000"/>
                        </a:lnSpc>
                        <a:spcAft>
                          <a:spcPts val="0"/>
                        </a:spcAft>
                      </a:pPr>
                      <a:r>
                        <a:rPr lang="en-GB" sz="1200" dirty="0">
                          <a:effectLst/>
                        </a:rPr>
                        <a:t>What is a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variable that is measured every time the independent variable is changed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119119"/>
                  </a:ext>
                </a:extLst>
              </a:tr>
              <a:tr h="472520">
                <a:tc>
                  <a:txBody>
                    <a:bodyPr/>
                    <a:lstStyle/>
                    <a:p>
                      <a:pPr algn="l">
                        <a:lnSpc>
                          <a:spcPct val="115000"/>
                        </a:lnSpc>
                        <a:spcAft>
                          <a:spcPts val="0"/>
                        </a:spcAft>
                      </a:pPr>
                      <a:r>
                        <a:rPr lang="en-GB" sz="1200" dirty="0">
                          <a:effectLst/>
                        </a:rPr>
                        <a:t>Define a fair test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test in which only the independent variable is allowed to affect the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0607529"/>
                  </a:ext>
                </a:extLst>
              </a:tr>
              <a:tr h="472520">
                <a:tc>
                  <a:txBody>
                    <a:bodyPr/>
                    <a:lstStyle/>
                    <a:p>
                      <a:pPr algn="l">
                        <a:lnSpc>
                          <a:spcPct val="115000"/>
                        </a:lnSpc>
                        <a:spcAft>
                          <a:spcPts val="0"/>
                        </a:spcAft>
                      </a:pPr>
                      <a:r>
                        <a:rPr lang="en-GB" sz="1200" dirty="0">
                          <a:effectLst/>
                        </a:rPr>
                        <a:t>What are control variables?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variables that should be kept constant to avoid them affecting the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4494570"/>
                  </a:ext>
                </a:extLst>
              </a:tr>
            </a:tbl>
          </a:graphicData>
        </a:graphic>
      </p:graphicFrame>
      <p:sp>
        <p:nvSpPr>
          <p:cNvPr id="2" name="TextBox 1">
            <a:extLst>
              <a:ext uri="{FF2B5EF4-FFF2-40B4-BE49-F238E27FC236}">
                <a16:creationId xmlns:a16="http://schemas.microsoft.com/office/drawing/2014/main" id="{9DB3DC82-5CB5-4FD8-A6E2-9AD34298FBF6}"/>
              </a:ext>
            </a:extLst>
          </p:cNvPr>
          <p:cNvSpPr txBox="1"/>
          <p:nvPr/>
        </p:nvSpPr>
        <p:spPr>
          <a:xfrm>
            <a:off x="539552" y="260648"/>
            <a:ext cx="820891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2400" b="1" dirty="0"/>
              <a:t>Key terminology that you need for the A level Practical work</a:t>
            </a:r>
          </a:p>
        </p:txBody>
      </p:sp>
    </p:spTree>
    <p:extLst>
      <p:ext uri="{BB962C8B-B14F-4D97-AF65-F5344CB8AC3E}">
        <p14:creationId xmlns:p14="http://schemas.microsoft.com/office/powerpoint/2010/main" val="155424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24226082"/>
              </p:ext>
            </p:extLst>
          </p:nvPr>
        </p:nvGraphicFramePr>
        <p:xfrm>
          <a:off x="755576" y="260648"/>
          <a:ext cx="7920880" cy="6448570"/>
        </p:xfrm>
        <a:graphic>
          <a:graphicData uri="http://schemas.openxmlformats.org/drawingml/2006/table">
            <a:tbl>
              <a:tblPr firstRow="1" bandRow="1">
                <a:tableStyleId>{5940675A-B579-460E-94D1-54222C63F5DA}</a:tableStyleId>
              </a:tblPr>
              <a:tblGrid>
                <a:gridCol w="1872208">
                  <a:extLst>
                    <a:ext uri="{9D8B030D-6E8A-4147-A177-3AD203B41FA5}">
                      <a16:colId xmlns:a16="http://schemas.microsoft.com/office/drawing/2014/main" val="20000"/>
                    </a:ext>
                  </a:extLst>
                </a:gridCol>
                <a:gridCol w="6048672">
                  <a:extLst>
                    <a:ext uri="{9D8B030D-6E8A-4147-A177-3AD203B41FA5}">
                      <a16:colId xmlns:a16="http://schemas.microsoft.com/office/drawing/2014/main" val="20001"/>
                    </a:ext>
                  </a:extLst>
                </a:gridCol>
              </a:tblGrid>
              <a:tr h="1588778">
                <a:tc>
                  <a:txBody>
                    <a:bodyPr/>
                    <a:lstStyle/>
                    <a:p>
                      <a:pPr algn="l"/>
                      <a:r>
                        <a:rPr lang="en-GB" sz="2800" dirty="0"/>
                        <a:t>Book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endParaRPr lang="en-GB" sz="1200" dirty="0">
                        <a:latin typeface="+mn-lt"/>
                      </a:endParaRPr>
                    </a:p>
                    <a:p>
                      <a:endParaRPr lang="en-GB" sz="1200" dirty="0">
                        <a:latin typeface="+mn-lt"/>
                      </a:endParaRPr>
                    </a:p>
                    <a:p>
                      <a:endParaRPr lang="en-GB" sz="1200" dirty="0">
                        <a:latin typeface="+mn-lt"/>
                      </a:endParaRPr>
                    </a:p>
                    <a:p>
                      <a:endParaRPr lang="en-GB" sz="1200" dirty="0">
                        <a:latin typeface="+mn-lt"/>
                      </a:endParaRPr>
                    </a:p>
                    <a:p>
                      <a:endParaRPr lang="en-GB" sz="1200" dirty="0">
                        <a:latin typeface="+mn-lt"/>
                      </a:endParaRPr>
                    </a:p>
                    <a:p>
                      <a:endParaRPr lang="en-GB" sz="1200" dirty="0">
                        <a:latin typeface="+mn-lt"/>
                      </a:endParaRPr>
                    </a:p>
                    <a:p>
                      <a:endParaRPr lang="en-GB" sz="1200" dirty="0">
                        <a:latin typeface="+mn-lt"/>
                      </a:endParaRP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0"/>
                  </a:ext>
                </a:extLst>
              </a:tr>
              <a:tr h="2959489">
                <a:tc>
                  <a:txBody>
                    <a:bodyPr/>
                    <a:lstStyle/>
                    <a:p>
                      <a:pPr algn="l"/>
                      <a:r>
                        <a:rPr lang="en-GB" sz="2800" baseline="0" dirty="0"/>
                        <a:t>To watch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pPr lvl="0"/>
                      <a:endParaRPr lang="en-GB" sz="1400" b="0" kern="1200" dirty="0">
                        <a:solidFill>
                          <a:schemeClr val="tx1"/>
                        </a:solidFill>
                        <a:effectLst/>
                        <a:latin typeface="+mn-lt"/>
                        <a:ea typeface="+mn-ea"/>
                        <a:cs typeface="+mn-cs"/>
                      </a:endParaRPr>
                    </a:p>
                    <a:p>
                      <a:pPr lvl="0"/>
                      <a:r>
                        <a:rPr lang="en-GB" sz="1400" b="1" kern="1200" dirty="0">
                          <a:solidFill>
                            <a:schemeClr val="tx1"/>
                          </a:solidFill>
                          <a:effectLst/>
                          <a:latin typeface="+mn-lt"/>
                          <a:ea typeface="+mn-ea"/>
                          <a:cs typeface="+mn-cs"/>
                        </a:rPr>
                        <a:t>Minute Physics – </a:t>
                      </a:r>
                      <a:r>
                        <a:rPr lang="en-GB" sz="1400" b="0" kern="1200" dirty="0">
                          <a:solidFill>
                            <a:schemeClr val="tx1"/>
                          </a:solidFill>
                          <a:effectLst/>
                          <a:latin typeface="+mn-lt"/>
                          <a:ea typeface="+mn-ea"/>
                          <a:cs typeface="+mn-cs"/>
                        </a:rPr>
                        <a:t>Variety of Physics questions explained simply (in felt tip) in a couple of minutes. Addictive viewing that will have you watching clip after clip – a particular favourite of mine is “Why is the Sky Dark at Night?”</a:t>
                      </a:r>
                      <a:endParaRPr lang="en-GB" sz="1400" b="1" kern="1200" dirty="0">
                        <a:solidFill>
                          <a:schemeClr val="tx1"/>
                        </a:solidFill>
                        <a:effectLst/>
                        <a:latin typeface="+mn-lt"/>
                        <a:ea typeface="+mn-ea"/>
                        <a:cs typeface="+mn-cs"/>
                      </a:endParaRPr>
                    </a:p>
                    <a:p>
                      <a:r>
                        <a:rPr lang="en-GB" sz="1400" b="1" u="sng" kern="1200" dirty="0">
                          <a:solidFill>
                            <a:schemeClr val="tx1"/>
                          </a:solidFill>
                          <a:effectLst/>
                          <a:latin typeface="+mn-lt"/>
                          <a:ea typeface="+mn-ea"/>
                          <a:cs typeface="+mn-cs"/>
                          <a:hlinkClick r:id="rId2"/>
                        </a:rPr>
                        <a:t>https://www.youtube.com/user/minutephysics</a:t>
                      </a:r>
                      <a:endParaRPr lang="en-GB" sz="1400" b="1" u="sng" kern="1200" dirty="0">
                        <a:solidFill>
                          <a:schemeClr val="tx1"/>
                        </a:solidFill>
                        <a:effectLst/>
                        <a:latin typeface="+mn-lt"/>
                        <a:ea typeface="+mn-ea"/>
                        <a:cs typeface="+mn-cs"/>
                      </a:endParaRPr>
                    </a:p>
                    <a:p>
                      <a:endParaRPr lang="en-GB" sz="1400" b="1" u="sng"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Shock and Awe, The Story of Electricity –</a:t>
                      </a:r>
                      <a:r>
                        <a:rPr lang="en-GB" sz="1200" b="0" kern="1200" dirty="0">
                          <a:solidFill>
                            <a:schemeClr val="tx1"/>
                          </a:solidFill>
                          <a:effectLst/>
                          <a:latin typeface="+mn-lt"/>
                          <a:ea typeface="+mn-ea"/>
                          <a:cs typeface="+mn-cs"/>
                        </a:rPr>
                        <a:t> A 3 part BBC documentary that is essential viewing if you want to see how our lives have been transformed by the ideas of a few great scientists a little over 100 years ago. The link below takes you to a stream of all three parts joined together but it is best watched in hourly instalments. Don’t forget to boo when you see Edison. (alternatively watch any Horizon documentary – loads of choice on Netflix and the I-Player)</a:t>
                      </a:r>
                      <a:endParaRPr lang="en-GB" sz="1200" b="1"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hlinkClick r:id="rId3"/>
                        </a:rPr>
                        <a:t>https://www.youtube.com/watch?v=Gtp51eZkwoI</a:t>
                      </a:r>
                      <a:endParaRPr lang="en-GB" sz="1200" b="1" kern="1200" dirty="0">
                        <a:solidFill>
                          <a:schemeClr val="tx1"/>
                        </a:solidFill>
                        <a:effectLst/>
                        <a:latin typeface="+mn-lt"/>
                        <a:ea typeface="+mn-ea"/>
                        <a:cs typeface="+mn-cs"/>
                      </a:endParaRPr>
                    </a:p>
                    <a:p>
                      <a:endParaRPr lang="en-GB" sz="1400" b="1" kern="1200" dirty="0">
                        <a:solidFill>
                          <a:schemeClr val="tx1"/>
                        </a:solidFill>
                        <a:effectLst/>
                        <a:latin typeface="+mn-lt"/>
                        <a:ea typeface="+mn-ea"/>
                        <a:cs typeface="+mn-cs"/>
                      </a:endParaRPr>
                    </a:p>
                    <a:p>
                      <a:pPr lvl="0"/>
                      <a:endParaRPr lang="en-GB" sz="14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1"/>
                  </a:ext>
                </a:extLst>
              </a:tr>
              <a:tr h="1900303">
                <a:tc>
                  <a:txBody>
                    <a:bodyPr/>
                    <a:lstStyle/>
                    <a:p>
                      <a:pPr algn="l"/>
                      <a:r>
                        <a:rPr lang="en-GB" sz="2800" dirty="0"/>
                        <a:t>Physics in the movies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r>
                        <a:rPr lang="en-GB" sz="2000" b="1" kern="1200" dirty="0">
                          <a:solidFill>
                            <a:schemeClr val="tx1"/>
                          </a:solidFill>
                          <a:effectLst/>
                          <a:latin typeface="+mn-lt"/>
                          <a:ea typeface="+mn-ea"/>
                          <a:cs typeface="+mn-cs"/>
                        </a:rPr>
                        <a:t>Science Fictions Films </a:t>
                      </a:r>
                    </a:p>
                    <a:p>
                      <a:pPr lvl="0"/>
                      <a:r>
                        <a:rPr lang="en-GB" sz="1600" b="0" kern="1200" dirty="0">
                          <a:solidFill>
                            <a:schemeClr val="tx1"/>
                          </a:solidFill>
                          <a:effectLst/>
                          <a:latin typeface="+mn-lt"/>
                          <a:ea typeface="+mn-ea"/>
                          <a:cs typeface="+mn-cs"/>
                        </a:rPr>
                        <a:t>Moon (2009)</a:t>
                      </a:r>
                    </a:p>
                    <a:p>
                      <a:pPr lvl="0"/>
                      <a:r>
                        <a:rPr lang="en-GB" sz="1600" b="0" kern="1200" dirty="0">
                          <a:solidFill>
                            <a:schemeClr val="tx1"/>
                          </a:solidFill>
                          <a:effectLst/>
                          <a:latin typeface="+mn-lt"/>
                          <a:ea typeface="+mn-ea"/>
                          <a:cs typeface="+mn-cs"/>
                        </a:rPr>
                        <a:t>Gravity (2013)</a:t>
                      </a:r>
                    </a:p>
                    <a:p>
                      <a:pPr lvl="0"/>
                      <a:r>
                        <a:rPr lang="en-GB" sz="1600" b="0" kern="1200" dirty="0">
                          <a:solidFill>
                            <a:schemeClr val="tx1"/>
                          </a:solidFill>
                          <a:effectLst/>
                          <a:latin typeface="+mn-lt"/>
                          <a:ea typeface="+mn-ea"/>
                          <a:cs typeface="+mn-cs"/>
                        </a:rPr>
                        <a:t>Interstellar (2014)</a:t>
                      </a:r>
                    </a:p>
                    <a:p>
                      <a:pPr lvl="0"/>
                      <a:r>
                        <a:rPr lang="en-GB" sz="1600" b="0" kern="1200" dirty="0">
                          <a:solidFill>
                            <a:schemeClr val="tx1"/>
                          </a:solidFill>
                          <a:effectLst/>
                          <a:latin typeface="+mn-lt"/>
                          <a:ea typeface="+mn-ea"/>
                          <a:cs typeface="+mn-cs"/>
                        </a:rPr>
                        <a:t>The Imitation Game (2015)</a:t>
                      </a:r>
                    </a:p>
                    <a:p>
                      <a:pPr lvl="0"/>
                      <a:r>
                        <a:rPr lang="en-GB" sz="1600" b="0" kern="1200" dirty="0">
                          <a:solidFill>
                            <a:schemeClr val="tx1"/>
                          </a:solidFill>
                          <a:effectLst/>
                          <a:latin typeface="+mn-lt"/>
                          <a:ea typeface="+mn-ea"/>
                          <a:cs typeface="+mn-cs"/>
                        </a:rPr>
                        <a:t>The Prestige (2006) </a:t>
                      </a:r>
                    </a:p>
                    <a:p>
                      <a:endParaRPr lang="en-GB"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2"/>
                  </a:ext>
                </a:extLst>
              </a:tr>
            </a:tbl>
          </a:graphicData>
        </a:graphic>
      </p:graphicFrame>
      <p:sp>
        <p:nvSpPr>
          <p:cNvPr id="2" name="Rectangle 1">
            <a:extLst>
              <a:ext uri="{FF2B5EF4-FFF2-40B4-BE49-F238E27FC236}">
                <a16:creationId xmlns:a16="http://schemas.microsoft.com/office/drawing/2014/main" id="{154BFEF6-1170-41AD-AC00-D6DFEC59D66A}"/>
              </a:ext>
            </a:extLst>
          </p:cNvPr>
          <p:cNvSpPr/>
          <p:nvPr/>
        </p:nvSpPr>
        <p:spPr>
          <a:xfrm>
            <a:off x="755576" y="79235"/>
            <a:ext cx="3605731" cy="369332"/>
          </a:xfrm>
          <a:prstGeom prst="rect">
            <a:avLst/>
          </a:prstGeom>
        </p:spPr>
        <p:txBody>
          <a:bodyPr wrap="none">
            <a:spAutoFit/>
          </a:bodyPr>
          <a:lstStyle/>
          <a:p>
            <a:r>
              <a:rPr lang="en-GB" b="1" dirty="0">
                <a:solidFill>
                  <a:srgbClr val="00B050"/>
                </a:solidFill>
              </a:rPr>
              <a:t>Physics Summer Reading/Watching</a:t>
            </a:r>
          </a:p>
        </p:txBody>
      </p:sp>
      <p:sp>
        <p:nvSpPr>
          <p:cNvPr id="4" name="Rectangle 2">
            <a:extLst>
              <a:ext uri="{FF2B5EF4-FFF2-40B4-BE49-F238E27FC236}">
                <a16:creationId xmlns:a16="http://schemas.microsoft.com/office/drawing/2014/main" id="{F1F4F9C2-A42C-4D70-B3C6-B5CC9BF2D291}"/>
              </a:ext>
            </a:extLst>
          </p:cNvPr>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63480" numCol="1" anchor="ctr" anchorCtr="0" compatLnSpc="1">
            <a:prstTxWarp prst="textNoShape">
              <a:avLst/>
            </a:prstTxWarp>
            <a:spAutoFit/>
          </a:bodyPr>
          <a:lstStyle/>
          <a:p>
            <a:endParaRPr lang="en-GB"/>
          </a:p>
        </p:txBody>
      </p:sp>
      <p:pic>
        <p:nvPicPr>
          <p:cNvPr id="7" name="Picture 6">
            <a:extLst>
              <a:ext uri="{FF2B5EF4-FFF2-40B4-BE49-F238E27FC236}">
                <a16:creationId xmlns:a16="http://schemas.microsoft.com/office/drawing/2014/main" id="{7E42E5B0-D4FD-4509-97E0-48D8F7EC62F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7532700" y="542265"/>
            <a:ext cx="1044821" cy="12413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Rectangle 3">
            <a:extLst>
              <a:ext uri="{FF2B5EF4-FFF2-40B4-BE49-F238E27FC236}">
                <a16:creationId xmlns:a16="http://schemas.microsoft.com/office/drawing/2014/main" id="{7A5A6044-C58A-4D7C-9642-1C30424D3212}"/>
              </a:ext>
            </a:extLst>
          </p:cNvPr>
          <p:cNvSpPr>
            <a:spLocks noChangeArrowheads="1"/>
          </p:cNvSpPr>
          <p:nvPr/>
        </p:nvSpPr>
        <p:spPr bwMode="auto">
          <a:xfrm>
            <a:off x="2753245" y="542265"/>
            <a:ext cx="4680520" cy="12413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050" b="1" i="0" u="none" strike="noStrike" cap="none" normalizeH="0" baseline="0" dirty="0">
                <a:ln>
                  <a:noFill/>
                </a:ln>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Quantum Theory Cannot Hurt You: Understanding the Mind-Blowing Building Blocks of the Universe</a:t>
            </a:r>
            <a:endParaRPr kumimoji="0" lang="en-GB" altLang="en-US" sz="28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50" b="1" i="0" u="none" strike="noStrike" cap="none" normalizeH="0" baseline="0" dirty="0">
                <a:ln>
                  <a:noFill/>
                </a:ln>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ISBN - </a:t>
            </a:r>
            <a:r>
              <a:rPr kumimoji="0" lang="en-GB" altLang="en-US" sz="1050" b="1"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057131502X</a:t>
            </a:r>
            <a:r>
              <a:rPr kumimoji="0" lang="en-GB" altLang="en-US" sz="1050" b="1" i="0" u="none" strike="noStrike" cap="none" normalizeH="0" baseline="0" dirty="0">
                <a:ln>
                  <a:noFill/>
                </a:ln>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n-GB" altLang="en-US" sz="1050" b="0" i="0" u="none" strike="noStrike" cap="none" normalizeH="0" baseline="0" dirty="0">
                <a:ln>
                  <a:noFill/>
                </a:ln>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Any Physics book by Marcus </a:t>
            </a:r>
            <a:r>
              <a:rPr kumimoji="0" lang="en-GB" altLang="en-US" sz="1050" b="0" i="0" u="none" strike="noStrike" cap="none" normalizeH="0" baseline="0" dirty="0" err="1">
                <a:ln>
                  <a:noFill/>
                </a:ln>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Chown</a:t>
            </a:r>
            <a:r>
              <a:rPr kumimoji="0" lang="en-GB" altLang="en-US" sz="1050" b="0" i="0" u="none" strike="noStrike" cap="none" normalizeH="0" baseline="0" dirty="0">
                <a:ln>
                  <a:noFill/>
                </a:ln>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 is an excellent insight into some of the more exotic areas of Physics that require no prior knowledge. In your first year of A-Level study you will meet the quantum world for the first time. This book will fill you with interesting facts and handy analogies to whip out to impress your peers!</a:t>
            </a:r>
            <a:endParaRPr kumimoji="0" lang="en-GB" altLang="en-US" sz="2800" b="1" i="0" u="none" strike="noStrike" cap="none" normalizeH="0" baseline="0" dirty="0">
              <a:ln>
                <a:noFill/>
              </a:ln>
              <a:solidFill>
                <a:schemeClr val="tx1"/>
              </a:solidFill>
              <a:effectLst/>
              <a:ea typeface="Times New Roman" panose="02020603050405020304" pitchFamily="18" charset="0"/>
            </a:endParaRPr>
          </a:p>
        </p:txBody>
      </p:sp>
    </p:spTree>
    <p:extLst>
      <p:ext uri="{BB962C8B-B14F-4D97-AF65-F5344CB8AC3E}">
        <p14:creationId xmlns:p14="http://schemas.microsoft.com/office/powerpoint/2010/main" val="3974030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A5E7B-81E1-4859-BE81-B1434A12752B}"/>
              </a:ext>
            </a:extLst>
          </p:cNvPr>
          <p:cNvSpPr>
            <a:spLocks noGrp="1"/>
          </p:cNvSpPr>
          <p:nvPr>
            <p:ph type="title"/>
          </p:nvPr>
        </p:nvSpPr>
        <p:spPr>
          <a:xfrm>
            <a:off x="301693" y="117431"/>
            <a:ext cx="8229600" cy="457199"/>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solidFill>
                  <a:srgbClr val="00B050"/>
                </a:solidFill>
              </a:rPr>
              <a:t>Research Activities</a:t>
            </a:r>
          </a:p>
        </p:txBody>
      </p:sp>
      <p:sp>
        <p:nvSpPr>
          <p:cNvPr id="7" name="Rectangle 5">
            <a:extLst>
              <a:ext uri="{FF2B5EF4-FFF2-40B4-BE49-F238E27FC236}">
                <a16:creationId xmlns:a16="http://schemas.microsoft.com/office/drawing/2014/main" id="{744D54F7-55A3-425E-A55C-7CCB0ABDFC34}"/>
              </a:ext>
            </a:extLst>
          </p:cNvPr>
          <p:cNvSpPr>
            <a:spLocks noChangeArrowheads="1"/>
          </p:cNvSpPr>
          <p:nvPr/>
        </p:nvSpPr>
        <p:spPr bwMode="auto">
          <a:xfrm>
            <a:off x="282352" y="638774"/>
            <a:ext cx="857929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To get the best grades in A Level Physics you will have to get good at completing independent research and making your own notes on difficult topics. Below are links to 5 websites that cover some interesting Physics topics.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Using the Cornell notes system: </a:t>
            </a: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hlinkClick r:id="rId2"/>
              </a:rPr>
              <a:t>http://coe.jmu.edu/learningtoolbox/cornellnotes.html</a:t>
            </a: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make 1 page of notes </a:t>
            </a:r>
            <a:r>
              <a:rPr kumimoji="0" lang="en-GB" altLang="en-US"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from each site</a:t>
            </a: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covering a topic of your choice.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hlinkClick r:id="rId3"/>
              </a:rPr>
              <a:t>http://home.cern/about</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CERN encompasses the Large Hadron Collider (LHC) and is the largest collaborative science experiment ever undertaken. Find out about it here and make a page of suitable notes on the accelerator.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hlinkClick r:id="rId4"/>
              </a:rPr>
              <a:t>http://joshworth.com/dev/pixelspace/pixelspace_solarsystem.html</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The solar system is massive and its scale is hard to comprehend. Have a look at this award winning website and make a page of suitable notes.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hlinkClick r:id="rId5"/>
              </a:rPr>
              <a:t>https://phet.colorado.edu/en/simulations/category/html</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err="1">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PhET</a:t>
            </a: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create online Physics simulations when you can complete some simple experiments online. Open up the resistance of a wire html5 simulation. Conduct a simple experiment and make a one page summary of the experiment and your findings.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hlinkClick r:id="rId6"/>
              </a:rPr>
              <a:t>http://climate.nasa.gov/</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NASA’s Jet Propulsion Laboratory has lots of information on Climate Change and Engineering Solutions to combat it. Have a look and make notes on an article of your choice.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hlinkClick r:id="rId7"/>
              </a:rPr>
              <a:t>http://www.livescience.com/46558-laws-of-motion.html</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6">
            <a:extLst>
              <a:ext uri="{FF2B5EF4-FFF2-40B4-BE49-F238E27FC236}">
                <a16:creationId xmlns:a16="http://schemas.microsoft.com/office/drawing/2014/main" id="{1AB8ED99-10A6-4A15-975C-01EABBAF5659}"/>
              </a:ext>
            </a:extLst>
          </p:cNvPr>
          <p:cNvSpPr>
            <a:spLocks noChangeArrowheads="1"/>
          </p:cNvSpPr>
          <p:nvPr/>
        </p:nvSpPr>
        <p:spPr bwMode="auto">
          <a:xfrm>
            <a:off x="457200" y="5550667"/>
            <a:ext cx="8059807"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Newton’s Laws of Motion are fundamental laws for the motion of all the object we can see around us. Use this website and the suggested further reading links on the webpage to make your own 1 page of notes on the topics.</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669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3" name="Content Placeholder 2">
            <a:extLst>
              <a:ext uri="{FF2B5EF4-FFF2-40B4-BE49-F238E27FC236}">
                <a16:creationId xmlns:a16="http://schemas.microsoft.com/office/drawing/2014/main" id="{036A8066-0903-4905-818A-F0479D275787}"/>
              </a:ext>
            </a:extLst>
          </p:cNvPr>
          <p:cNvSpPr>
            <a:spLocks noGrp="1"/>
          </p:cNvSpPr>
          <p:nvPr>
            <p:ph idx="1"/>
          </p:nvPr>
        </p:nvSpPr>
        <p:spPr>
          <a:xfrm>
            <a:off x="457200" y="1268760"/>
            <a:ext cx="8229600" cy="5314602"/>
          </a:xfrm>
        </p:spPr>
        <p:txBody>
          <a:bodyPr>
            <a:normAutofit fontScale="47500" lnSpcReduction="20000"/>
          </a:bodyPr>
          <a:lstStyle/>
          <a:p>
            <a:pPr marL="514350" indent="-514350">
              <a:buAutoNum type="arabicPeriod"/>
            </a:pPr>
            <a:r>
              <a:rPr lang="en-GB" sz="5900" b="1" dirty="0"/>
              <a:t>Converting units</a:t>
            </a:r>
          </a:p>
          <a:p>
            <a:pPr marL="0" indent="0">
              <a:buNone/>
            </a:pPr>
            <a:endParaRPr lang="en-GB" dirty="0"/>
          </a:p>
          <a:p>
            <a:pPr marL="0" lvl="0" indent="0">
              <a:buNone/>
            </a:pPr>
            <a:r>
              <a:rPr lang="en-GB" dirty="0"/>
              <a:t>How many metres in 2.4 km?</a:t>
            </a:r>
          </a:p>
          <a:p>
            <a:pPr marL="0" indent="0">
              <a:buNone/>
            </a:pPr>
            <a:r>
              <a:rPr lang="en-GB" dirty="0"/>
              <a:t> </a:t>
            </a:r>
          </a:p>
          <a:p>
            <a:pPr marL="0" lvl="0" indent="0">
              <a:buNone/>
            </a:pPr>
            <a:r>
              <a:rPr lang="en-GB" dirty="0"/>
              <a:t>How many joules in 8.1 MJ?</a:t>
            </a:r>
          </a:p>
          <a:p>
            <a:pPr marL="0" indent="0">
              <a:buNone/>
            </a:pPr>
            <a:r>
              <a:rPr lang="en-GB" dirty="0"/>
              <a:t> </a:t>
            </a:r>
          </a:p>
          <a:p>
            <a:pPr marL="0" lvl="0" indent="0">
              <a:buNone/>
            </a:pPr>
            <a:r>
              <a:rPr lang="en-GB" dirty="0"/>
              <a:t>Convert 326 GW into W.</a:t>
            </a:r>
          </a:p>
          <a:p>
            <a:pPr marL="0" indent="0">
              <a:buNone/>
            </a:pPr>
            <a:r>
              <a:rPr lang="en-GB" dirty="0"/>
              <a:t> </a:t>
            </a:r>
          </a:p>
          <a:p>
            <a:pPr marL="0" lvl="0" indent="0">
              <a:buNone/>
            </a:pPr>
            <a:r>
              <a:rPr lang="en-GB" dirty="0"/>
              <a:t>Convert 54 600 mm into m.</a:t>
            </a:r>
          </a:p>
          <a:p>
            <a:pPr marL="0" indent="0">
              <a:buNone/>
            </a:pPr>
            <a:r>
              <a:rPr lang="en-GB" dirty="0"/>
              <a:t> </a:t>
            </a:r>
          </a:p>
          <a:p>
            <a:pPr marL="0" lvl="0" indent="0">
              <a:buNone/>
            </a:pPr>
            <a:r>
              <a:rPr lang="en-GB" dirty="0"/>
              <a:t>How many grams in 240 kg?</a:t>
            </a:r>
          </a:p>
          <a:p>
            <a:pPr marL="0" indent="0">
              <a:buNone/>
            </a:pPr>
            <a:r>
              <a:rPr lang="en-GB" dirty="0"/>
              <a:t> </a:t>
            </a:r>
          </a:p>
          <a:p>
            <a:pPr marL="0" lvl="0" indent="0">
              <a:buNone/>
            </a:pPr>
            <a:r>
              <a:rPr lang="en-GB" dirty="0"/>
              <a:t>Convert 0.18 nm into m.</a:t>
            </a:r>
          </a:p>
          <a:p>
            <a:pPr marL="0" indent="0">
              <a:buNone/>
            </a:pPr>
            <a:r>
              <a:rPr lang="en-GB" dirty="0"/>
              <a:t> </a:t>
            </a:r>
          </a:p>
          <a:p>
            <a:pPr marL="0" lvl="0" indent="0">
              <a:buNone/>
            </a:pPr>
            <a:r>
              <a:rPr lang="en-GB" dirty="0"/>
              <a:t>Convert 632 nm into m. Express in standard form.</a:t>
            </a:r>
          </a:p>
          <a:p>
            <a:pPr marL="0" indent="0">
              <a:buNone/>
            </a:pPr>
            <a:r>
              <a:rPr lang="en-GB" dirty="0"/>
              <a:t> </a:t>
            </a:r>
          </a:p>
          <a:p>
            <a:pPr marL="0" lvl="0" indent="0">
              <a:buNone/>
            </a:pPr>
            <a:r>
              <a:rPr lang="en-GB" dirty="0"/>
              <a:t>Convert 1002 mV into V. Express in standard form.</a:t>
            </a:r>
          </a:p>
          <a:p>
            <a:pPr marL="0" indent="0">
              <a:buNone/>
            </a:pPr>
            <a:r>
              <a:rPr lang="en-GB" dirty="0"/>
              <a:t> </a:t>
            </a:r>
          </a:p>
          <a:p>
            <a:pPr marL="0" lvl="0" indent="0">
              <a:buNone/>
            </a:pPr>
            <a:r>
              <a:rPr lang="en-GB" dirty="0"/>
              <a:t>How many eV in 0.511 MeV? Express in standard form.</a:t>
            </a:r>
          </a:p>
          <a:p>
            <a:pPr marL="0" indent="0">
              <a:buNone/>
            </a:pPr>
            <a:r>
              <a:rPr lang="en-GB" dirty="0"/>
              <a:t> </a:t>
            </a:r>
          </a:p>
          <a:p>
            <a:pPr marL="0" lvl="0" indent="0">
              <a:buNone/>
            </a:pPr>
            <a:r>
              <a:rPr lang="en-GB" dirty="0"/>
              <a:t>How many m in 11 km? Express in standard form.</a:t>
            </a:r>
          </a:p>
          <a:p>
            <a:pPr marL="0" indent="0">
              <a:buNone/>
            </a:pPr>
            <a:endParaRPr lang="en-GB" sz="1800" dirty="0"/>
          </a:p>
        </p:txBody>
      </p:sp>
    </p:spTree>
    <p:extLst>
      <p:ext uri="{BB962C8B-B14F-4D97-AF65-F5344CB8AC3E}">
        <p14:creationId xmlns:p14="http://schemas.microsoft.com/office/powerpoint/2010/main" val="103722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57200" y="1120678"/>
            <a:ext cx="8229600" cy="1084186"/>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en-GB" sz="1400" dirty="0"/>
              <a:t>2. </a:t>
            </a:r>
            <a:r>
              <a:rPr lang="en-GB" sz="2800" b="1" dirty="0"/>
              <a:t>Symbols and Units</a:t>
            </a:r>
          </a:p>
          <a:p>
            <a:pPr marL="0" indent="0">
              <a:buNone/>
            </a:pPr>
            <a:r>
              <a:rPr lang="en-GB" sz="1900" dirty="0"/>
              <a:t>Learn the symbols and units for each quantity then cover each column with a piece of paper and write as many answers as you can. Check and repeat</a:t>
            </a:r>
            <a:endParaRPr lang="en-GB" sz="2200" b="1" dirty="0"/>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1400" dirty="0"/>
          </a:p>
        </p:txBody>
      </p:sp>
      <p:graphicFrame>
        <p:nvGraphicFramePr>
          <p:cNvPr id="16" name="Table 15">
            <a:extLst>
              <a:ext uri="{FF2B5EF4-FFF2-40B4-BE49-F238E27FC236}">
                <a16:creationId xmlns:a16="http://schemas.microsoft.com/office/drawing/2014/main" id="{5ECDE76B-F53E-4BB1-91F2-EF7F73756947}"/>
              </a:ext>
            </a:extLst>
          </p:cNvPr>
          <p:cNvGraphicFramePr>
            <a:graphicFrameLocks noGrp="1"/>
          </p:cNvGraphicFramePr>
          <p:nvPr>
            <p:extLst>
              <p:ext uri="{D42A27DB-BD31-4B8C-83A1-F6EECF244321}">
                <p14:modId xmlns:p14="http://schemas.microsoft.com/office/powerpoint/2010/main" val="2347236425"/>
              </p:ext>
            </p:extLst>
          </p:nvPr>
        </p:nvGraphicFramePr>
        <p:xfrm>
          <a:off x="971600" y="2340748"/>
          <a:ext cx="4896544" cy="3968573"/>
        </p:xfrm>
        <a:graphic>
          <a:graphicData uri="http://schemas.openxmlformats.org/drawingml/2006/table">
            <a:tbl>
              <a:tblPr firstRow="1" firstCol="1" lastRow="1" lastCol="1" bandRow="1" bandCol="1">
                <a:tableStyleId>{8799B23B-EC83-4686-B30A-512413B5E67A}</a:tableStyleId>
              </a:tblPr>
              <a:tblGrid>
                <a:gridCol w="1763862">
                  <a:extLst>
                    <a:ext uri="{9D8B030D-6E8A-4147-A177-3AD203B41FA5}">
                      <a16:colId xmlns:a16="http://schemas.microsoft.com/office/drawing/2014/main" val="543625116"/>
                    </a:ext>
                  </a:extLst>
                </a:gridCol>
                <a:gridCol w="1337610">
                  <a:extLst>
                    <a:ext uri="{9D8B030D-6E8A-4147-A177-3AD203B41FA5}">
                      <a16:colId xmlns:a16="http://schemas.microsoft.com/office/drawing/2014/main" val="239653922"/>
                    </a:ext>
                  </a:extLst>
                </a:gridCol>
                <a:gridCol w="1795072">
                  <a:extLst>
                    <a:ext uri="{9D8B030D-6E8A-4147-A177-3AD203B41FA5}">
                      <a16:colId xmlns:a16="http://schemas.microsoft.com/office/drawing/2014/main" val="3373934969"/>
                    </a:ext>
                  </a:extLst>
                </a:gridCol>
              </a:tblGrid>
              <a:tr h="286604">
                <a:tc>
                  <a:txBody>
                    <a:bodyPr/>
                    <a:lstStyle/>
                    <a:p>
                      <a:pPr algn="ctr">
                        <a:lnSpc>
                          <a:spcPct val="115000"/>
                        </a:lnSpc>
                        <a:spcAft>
                          <a:spcPts val="1000"/>
                        </a:spcAft>
                      </a:pPr>
                      <a:r>
                        <a:rPr lang="en-GB" sz="1600" dirty="0">
                          <a:effectLst/>
                        </a:rPr>
                        <a:t>Quantity</a:t>
                      </a:r>
                      <a:endParaRPr lang="en-GB" sz="20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600" dirty="0">
                          <a:effectLst/>
                        </a:rPr>
                        <a:t>Symbol</a:t>
                      </a:r>
                      <a:endParaRPr lang="en-GB" sz="20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600" dirty="0">
                          <a:effectLst/>
                        </a:rPr>
                        <a:t>Unit</a:t>
                      </a:r>
                      <a:endParaRPr lang="en-GB" sz="20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3622759182"/>
                  </a:ext>
                </a:extLst>
              </a:tr>
              <a:tr h="210500">
                <a:tc>
                  <a:txBody>
                    <a:bodyPr/>
                    <a:lstStyle/>
                    <a:p>
                      <a:pPr algn="ctr">
                        <a:lnSpc>
                          <a:spcPct val="115000"/>
                        </a:lnSpc>
                        <a:spcAft>
                          <a:spcPts val="1000"/>
                        </a:spcAft>
                      </a:pPr>
                      <a:r>
                        <a:rPr lang="en-GB" sz="1100" dirty="0">
                          <a:effectLst/>
                        </a:rPr>
                        <a:t>Velocity</a:t>
                      </a:r>
                      <a:endParaRPr lang="en-GB" sz="14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v</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dirty="0">
                          <a:effectLst/>
                        </a:rPr>
                        <a:t>ms</a:t>
                      </a:r>
                      <a:r>
                        <a:rPr lang="en-GB" sz="1100" baseline="30000" dirty="0">
                          <a:effectLst/>
                        </a:rPr>
                        <a:t>-1</a:t>
                      </a:r>
                      <a:endParaRPr lang="en-GB" sz="14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094443220"/>
                  </a:ext>
                </a:extLst>
              </a:tr>
              <a:tr h="286604">
                <a:tc>
                  <a:txBody>
                    <a:bodyPr/>
                    <a:lstStyle/>
                    <a:p>
                      <a:pPr algn="ctr">
                        <a:lnSpc>
                          <a:spcPct val="115000"/>
                        </a:lnSpc>
                        <a:spcAft>
                          <a:spcPts val="1000"/>
                        </a:spcAft>
                      </a:pPr>
                      <a:r>
                        <a:rPr lang="en-GB" sz="1100">
                          <a:effectLst/>
                        </a:rPr>
                        <a:t>Acceleration</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a</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ms</a:t>
                      </a:r>
                      <a:r>
                        <a:rPr lang="en-GB" sz="1100" baseline="30000">
                          <a:effectLst/>
                        </a:rPr>
                        <a:t>-2</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3301618435"/>
                  </a:ext>
                </a:extLst>
              </a:tr>
              <a:tr h="277698">
                <a:tc>
                  <a:txBody>
                    <a:bodyPr/>
                    <a:lstStyle/>
                    <a:p>
                      <a:pPr algn="ctr">
                        <a:lnSpc>
                          <a:spcPct val="115000"/>
                        </a:lnSpc>
                        <a:spcAft>
                          <a:spcPts val="1000"/>
                        </a:spcAft>
                      </a:pPr>
                      <a:r>
                        <a:rPr lang="en-GB" sz="1100">
                          <a:effectLst/>
                        </a:rPr>
                        <a:t>Time </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t</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S</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553586667"/>
                  </a:ext>
                </a:extLst>
              </a:tr>
              <a:tr h="286604">
                <a:tc>
                  <a:txBody>
                    <a:bodyPr/>
                    <a:lstStyle/>
                    <a:p>
                      <a:pPr algn="ctr">
                        <a:lnSpc>
                          <a:spcPct val="115000"/>
                        </a:lnSpc>
                        <a:spcAft>
                          <a:spcPts val="1000"/>
                        </a:spcAft>
                      </a:pPr>
                      <a:r>
                        <a:rPr lang="en-GB" sz="1100">
                          <a:effectLst/>
                        </a:rPr>
                        <a:t>Force</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F</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N</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4126419305"/>
                  </a:ext>
                </a:extLst>
              </a:tr>
              <a:tr h="286604">
                <a:tc>
                  <a:txBody>
                    <a:bodyPr/>
                    <a:lstStyle/>
                    <a:p>
                      <a:pPr algn="ctr">
                        <a:lnSpc>
                          <a:spcPct val="115000"/>
                        </a:lnSpc>
                        <a:spcAft>
                          <a:spcPts val="1000"/>
                        </a:spcAft>
                      </a:pPr>
                      <a:r>
                        <a:rPr lang="en-GB" sz="1100">
                          <a:effectLst/>
                        </a:rPr>
                        <a:t>Resistance</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R</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Ω</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403374836"/>
                  </a:ext>
                </a:extLst>
              </a:tr>
              <a:tr h="421809">
                <a:tc>
                  <a:txBody>
                    <a:bodyPr/>
                    <a:lstStyle/>
                    <a:p>
                      <a:pPr algn="ctr">
                        <a:lnSpc>
                          <a:spcPct val="115000"/>
                        </a:lnSpc>
                        <a:spcAft>
                          <a:spcPts val="1000"/>
                        </a:spcAft>
                      </a:pPr>
                      <a:r>
                        <a:rPr lang="en-GB" sz="1100">
                          <a:effectLst/>
                        </a:rPr>
                        <a:t>Potential difference</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V</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V</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3902932608"/>
                  </a:ext>
                </a:extLst>
              </a:tr>
              <a:tr h="277698">
                <a:tc>
                  <a:txBody>
                    <a:bodyPr/>
                    <a:lstStyle/>
                    <a:p>
                      <a:pPr algn="ctr">
                        <a:lnSpc>
                          <a:spcPct val="115000"/>
                        </a:lnSpc>
                        <a:spcAft>
                          <a:spcPts val="1000"/>
                        </a:spcAft>
                      </a:pPr>
                      <a:r>
                        <a:rPr lang="en-GB" sz="1100">
                          <a:effectLst/>
                        </a:rPr>
                        <a:t>Current</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I</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A</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3436022998"/>
                  </a:ext>
                </a:extLst>
              </a:tr>
              <a:tr h="210338">
                <a:tc>
                  <a:txBody>
                    <a:bodyPr/>
                    <a:lstStyle/>
                    <a:p>
                      <a:pPr algn="ctr">
                        <a:lnSpc>
                          <a:spcPct val="115000"/>
                        </a:lnSpc>
                        <a:spcAft>
                          <a:spcPts val="1000"/>
                        </a:spcAft>
                      </a:pPr>
                      <a:r>
                        <a:rPr lang="en-GB" sz="1100">
                          <a:effectLst/>
                        </a:rPr>
                        <a:t>Energy</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E or W</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J</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866096599"/>
                  </a:ext>
                </a:extLst>
              </a:tr>
              <a:tr h="286604">
                <a:tc>
                  <a:txBody>
                    <a:bodyPr/>
                    <a:lstStyle/>
                    <a:p>
                      <a:pPr algn="ctr">
                        <a:lnSpc>
                          <a:spcPct val="115000"/>
                        </a:lnSpc>
                        <a:spcAft>
                          <a:spcPts val="1000"/>
                        </a:spcAft>
                      </a:pPr>
                      <a:r>
                        <a:rPr lang="en-GB" sz="1100">
                          <a:effectLst/>
                        </a:rPr>
                        <a:t>Pressure</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P</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Pa</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259991264"/>
                  </a:ext>
                </a:extLst>
              </a:tr>
              <a:tr h="277698">
                <a:tc>
                  <a:txBody>
                    <a:bodyPr/>
                    <a:lstStyle/>
                    <a:p>
                      <a:pPr algn="ctr">
                        <a:lnSpc>
                          <a:spcPct val="115000"/>
                        </a:lnSpc>
                        <a:spcAft>
                          <a:spcPts val="1000"/>
                        </a:spcAft>
                      </a:pPr>
                      <a:r>
                        <a:rPr lang="en-GB" sz="1100">
                          <a:effectLst/>
                        </a:rPr>
                        <a:t>Momentum</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p</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kgms</a:t>
                      </a:r>
                      <a:r>
                        <a:rPr lang="en-GB" sz="1100" baseline="30000">
                          <a:effectLst/>
                        </a:rPr>
                        <a:t>-1</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925213348"/>
                  </a:ext>
                </a:extLst>
              </a:tr>
              <a:tr h="286604">
                <a:tc>
                  <a:txBody>
                    <a:bodyPr/>
                    <a:lstStyle/>
                    <a:p>
                      <a:pPr algn="ctr">
                        <a:lnSpc>
                          <a:spcPct val="115000"/>
                        </a:lnSpc>
                        <a:spcAft>
                          <a:spcPts val="1000"/>
                        </a:spcAft>
                      </a:pPr>
                      <a:r>
                        <a:rPr lang="en-GB" sz="1100">
                          <a:effectLst/>
                        </a:rPr>
                        <a:t>Power</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P</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W</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2677249728"/>
                  </a:ext>
                </a:extLst>
              </a:tr>
              <a:tr h="286604">
                <a:tc>
                  <a:txBody>
                    <a:bodyPr/>
                    <a:lstStyle/>
                    <a:p>
                      <a:pPr algn="ctr">
                        <a:lnSpc>
                          <a:spcPct val="115000"/>
                        </a:lnSpc>
                        <a:spcAft>
                          <a:spcPts val="1000"/>
                        </a:spcAft>
                      </a:pPr>
                      <a:r>
                        <a:rPr lang="en-GB" sz="1100">
                          <a:effectLst/>
                        </a:rPr>
                        <a:t>Density</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ρ</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kgm</a:t>
                      </a:r>
                      <a:r>
                        <a:rPr lang="en-GB" sz="1100" baseline="30000">
                          <a:effectLst/>
                        </a:rPr>
                        <a:t>-3</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689255213"/>
                  </a:ext>
                </a:extLst>
              </a:tr>
              <a:tr h="286604">
                <a:tc>
                  <a:txBody>
                    <a:bodyPr/>
                    <a:lstStyle/>
                    <a:p>
                      <a:pPr algn="ctr">
                        <a:lnSpc>
                          <a:spcPct val="115000"/>
                        </a:lnSpc>
                        <a:spcAft>
                          <a:spcPts val="1000"/>
                        </a:spcAft>
                      </a:pPr>
                      <a:r>
                        <a:rPr lang="en-GB" sz="1100">
                          <a:effectLst/>
                        </a:rPr>
                        <a:t>Charge</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a:effectLst/>
                        </a:rPr>
                        <a:t>Q</a:t>
                      </a:r>
                      <a:endParaRPr lang="en-GB" sz="14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tc>
                  <a:txBody>
                    <a:bodyPr/>
                    <a:lstStyle/>
                    <a:p>
                      <a:pPr algn="ctr">
                        <a:lnSpc>
                          <a:spcPct val="115000"/>
                        </a:lnSpc>
                        <a:spcAft>
                          <a:spcPts val="1000"/>
                        </a:spcAft>
                      </a:pPr>
                      <a:r>
                        <a:rPr lang="en-GB" sz="1100" dirty="0">
                          <a:effectLst/>
                        </a:rPr>
                        <a:t>C</a:t>
                      </a:r>
                      <a:endParaRPr lang="en-GB" sz="1400" dirty="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4291588217"/>
                  </a:ext>
                </a:extLst>
              </a:tr>
            </a:tbl>
          </a:graphicData>
        </a:graphic>
      </p:graphicFrame>
    </p:spTree>
    <p:extLst>
      <p:ext uri="{BB962C8B-B14F-4D97-AF65-F5344CB8AC3E}">
        <p14:creationId xmlns:p14="http://schemas.microsoft.com/office/powerpoint/2010/main" val="2299516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57200" y="1120678"/>
            <a:ext cx="8229600" cy="1084186"/>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a:buNone/>
            </a:pPr>
            <a:r>
              <a:rPr lang="en-GB" sz="8000" b="1" dirty="0"/>
              <a:t>3. </a:t>
            </a:r>
            <a:r>
              <a:rPr lang="en-GB" sz="9600" b="1" dirty="0"/>
              <a:t>Standard form</a:t>
            </a:r>
          </a:p>
          <a:p>
            <a:pPr marL="0" indent="0">
              <a:buNone/>
            </a:pPr>
            <a:r>
              <a:rPr lang="en-GB" sz="5600" dirty="0"/>
              <a:t>At A level quantity will be written in standard form, and it is expected that your answers will be too.</a:t>
            </a:r>
          </a:p>
          <a:p>
            <a:pPr marL="0" indent="0">
              <a:buNone/>
            </a:pPr>
            <a:r>
              <a:rPr lang="en-GB" sz="5600" dirty="0"/>
              <a:t>This means answers should be written as ….x 10</a:t>
            </a:r>
            <a:r>
              <a:rPr lang="en-GB" sz="5600" baseline="30000" dirty="0"/>
              <a:t>y</a:t>
            </a:r>
            <a:r>
              <a:rPr lang="en-GB" sz="5600" dirty="0"/>
              <a:t>. E.g. for an answer of 1200kg we would write 1.2 x 10</a:t>
            </a:r>
            <a:r>
              <a:rPr lang="en-GB" sz="5600" baseline="30000" dirty="0"/>
              <a:t>3</a:t>
            </a:r>
            <a:r>
              <a:rPr lang="en-GB" sz="5600" dirty="0"/>
              <a:t>kg. For more information visit: </a:t>
            </a:r>
            <a:r>
              <a:rPr lang="en-GB" sz="5600" u="sng" dirty="0">
                <a:hlinkClick r:id="rId2"/>
              </a:rPr>
              <a:t>www.bbc.co.uk/education/guides/zc2hsbk/revision</a:t>
            </a:r>
            <a:endParaRPr lang="en-GB" sz="5600" dirty="0"/>
          </a:p>
          <a:p>
            <a:pPr marL="0" indent="0">
              <a:buNone/>
            </a:pPr>
            <a:r>
              <a:rPr lang="en-GB" sz="5600" b="1" dirty="0"/>
              <a:t> </a:t>
            </a:r>
            <a:endParaRPr lang="en-GB" sz="5600" dirty="0"/>
          </a:p>
          <a:p>
            <a:pPr marL="0" indent="0">
              <a:buNone/>
            </a:pPr>
            <a:endParaRPr lang="en-GB" sz="2400" dirty="0"/>
          </a:p>
          <a:p>
            <a:pPr marL="0" indent="0">
              <a:buNone/>
            </a:pPr>
            <a:endParaRPr lang="en-GB" sz="2400" dirty="0"/>
          </a:p>
          <a:p>
            <a:pPr marL="0" indent="0">
              <a:buNone/>
            </a:pPr>
            <a:endParaRPr lang="en-GB" sz="1400" dirty="0"/>
          </a:p>
        </p:txBody>
      </p:sp>
      <p:sp>
        <p:nvSpPr>
          <p:cNvPr id="3" name="Rectangle 2">
            <a:extLst>
              <a:ext uri="{FF2B5EF4-FFF2-40B4-BE49-F238E27FC236}">
                <a16:creationId xmlns:a16="http://schemas.microsoft.com/office/drawing/2014/main" id="{2B2CBA63-BA0E-41F6-9042-54AB0641FAC3}"/>
              </a:ext>
            </a:extLst>
          </p:cNvPr>
          <p:cNvSpPr/>
          <p:nvPr/>
        </p:nvSpPr>
        <p:spPr>
          <a:xfrm>
            <a:off x="457200" y="2416822"/>
            <a:ext cx="7571184" cy="3594317"/>
          </a:xfrm>
          <a:prstGeom prst="rect">
            <a:avLst/>
          </a:prstGeom>
        </p:spPr>
        <p:txBody>
          <a:bodyPr wrap="square">
            <a:spAutoFit/>
          </a:bodyPr>
          <a:lstStyle/>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12.2 in standard form.</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2.4 x 10 </a:t>
            </a:r>
            <a:r>
              <a:rPr lang="en-GB" baseline="30000" dirty="0">
                <a:latin typeface="Calibri" panose="020F0502020204030204" pitchFamily="34" charset="0"/>
                <a:ea typeface="MS Mincho" panose="02020609040205080304" pitchFamily="49" charset="-128"/>
                <a:cs typeface="Times New Roman" panose="02020603050405020304" pitchFamily="18" charset="0"/>
              </a:rPr>
              <a:t>2</a:t>
            </a:r>
            <a:r>
              <a:rPr lang="en-GB" dirty="0">
                <a:latin typeface="Calibri" panose="020F0502020204030204" pitchFamily="34" charset="0"/>
                <a:ea typeface="MS Mincho" panose="02020609040205080304" pitchFamily="49" charset="-128"/>
                <a:cs typeface="Times New Roman" panose="02020603050405020304" pitchFamily="18" charset="0"/>
              </a:rPr>
              <a:t> as a normal number.</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3.505 x 10 </a:t>
            </a:r>
            <a:r>
              <a:rPr lang="en-GB" baseline="30000" dirty="0">
                <a:latin typeface="Calibri" panose="020F0502020204030204" pitchFamily="34" charset="0"/>
                <a:ea typeface="MS Mincho" panose="02020609040205080304" pitchFamily="49" charset="-128"/>
                <a:cs typeface="Times New Roman" panose="02020603050405020304" pitchFamily="18" charset="0"/>
              </a:rPr>
              <a:t>1</a:t>
            </a:r>
            <a:r>
              <a:rPr lang="en-GB" dirty="0">
                <a:latin typeface="Calibri" panose="020F0502020204030204" pitchFamily="34" charset="0"/>
                <a:ea typeface="MS Mincho" panose="02020609040205080304" pitchFamily="49" charset="-128"/>
                <a:cs typeface="Times New Roman" panose="02020603050405020304" pitchFamily="18" charset="0"/>
              </a:rPr>
              <a:t> as a normal number.</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8.31 x 10 </a:t>
            </a:r>
            <a:r>
              <a:rPr lang="en-GB" baseline="30000" dirty="0">
                <a:latin typeface="Calibri" panose="020F0502020204030204" pitchFamily="34" charset="0"/>
                <a:ea typeface="MS Mincho" panose="02020609040205080304" pitchFamily="49" charset="-128"/>
                <a:cs typeface="Times New Roman" panose="02020603050405020304" pitchFamily="18" charset="0"/>
              </a:rPr>
              <a:t>6</a:t>
            </a:r>
            <a:r>
              <a:rPr lang="en-GB" dirty="0">
                <a:latin typeface="Calibri" panose="020F0502020204030204" pitchFamily="34" charset="0"/>
                <a:ea typeface="MS Mincho" panose="02020609040205080304" pitchFamily="49" charset="-128"/>
                <a:cs typeface="Times New Roman" panose="02020603050405020304" pitchFamily="18" charset="0"/>
              </a:rPr>
              <a:t> as a normal number.</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6.002 x 10</a:t>
            </a:r>
            <a:r>
              <a:rPr lang="en-GB" baseline="30000" dirty="0">
                <a:latin typeface="Calibri" panose="020F0502020204030204" pitchFamily="34" charset="0"/>
                <a:ea typeface="MS Mincho" panose="02020609040205080304" pitchFamily="49" charset="-128"/>
                <a:cs typeface="Times New Roman" panose="02020603050405020304" pitchFamily="18" charset="0"/>
              </a:rPr>
              <a:t> 2</a:t>
            </a:r>
            <a:r>
              <a:rPr lang="en-GB" dirty="0">
                <a:latin typeface="Calibri" panose="020F0502020204030204" pitchFamily="34" charset="0"/>
                <a:ea typeface="MS Mincho" panose="02020609040205080304" pitchFamily="49" charset="-128"/>
                <a:cs typeface="Times New Roman" panose="02020603050405020304" pitchFamily="18" charset="0"/>
              </a:rPr>
              <a:t> as a normal number.</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1.5 x 10</a:t>
            </a:r>
            <a:r>
              <a:rPr lang="en-GB" baseline="30000" dirty="0">
                <a:latin typeface="Calibri" panose="020F0502020204030204" pitchFamily="34" charset="0"/>
                <a:ea typeface="MS Mincho" panose="02020609040205080304" pitchFamily="49" charset="-128"/>
                <a:cs typeface="Times New Roman" panose="02020603050405020304" pitchFamily="18" charset="0"/>
              </a:rPr>
              <a:t>-4</a:t>
            </a:r>
            <a:r>
              <a:rPr lang="en-GB" dirty="0">
                <a:latin typeface="Calibri" panose="020F0502020204030204" pitchFamily="34" charset="0"/>
                <a:ea typeface="MS Mincho" panose="02020609040205080304" pitchFamily="49" charset="-128"/>
                <a:cs typeface="Times New Roman" panose="02020603050405020304" pitchFamily="18" charset="0"/>
              </a:rPr>
              <a:t> as a normal number.</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800"/>
              </a:spcAft>
              <a:buSzPts val="1000"/>
              <a:buFont typeface="Calibri" panose="020F0502020204030204" pitchFamily="34" charset="0"/>
              <a:buAutoNum type="arabicPeriod"/>
            </a:pPr>
            <a:r>
              <a:rPr lang="en-GB" dirty="0">
                <a:latin typeface="Calibri" panose="020F0502020204030204" pitchFamily="34" charset="0"/>
                <a:ea typeface="MS Mincho" panose="02020609040205080304" pitchFamily="49" charset="-128"/>
                <a:cs typeface="Times New Roman" panose="02020603050405020304" pitchFamily="18" charset="0"/>
              </a:rPr>
              <a:t>Write 4.3 x 10</a:t>
            </a:r>
            <a:r>
              <a:rPr lang="en-GB" baseline="30000" dirty="0">
                <a:latin typeface="Calibri" panose="020F0502020204030204" pitchFamily="34" charset="0"/>
                <a:ea typeface="MS Mincho" panose="02020609040205080304" pitchFamily="49" charset="-128"/>
                <a:cs typeface="Times New Roman" panose="02020603050405020304" pitchFamily="18" charset="0"/>
              </a:rPr>
              <a:t>3</a:t>
            </a:r>
            <a:r>
              <a:rPr lang="en-GB" dirty="0">
                <a:latin typeface="Calibri" panose="020F0502020204030204" pitchFamily="34" charset="0"/>
                <a:ea typeface="MS Mincho" panose="02020609040205080304" pitchFamily="49" charset="-128"/>
                <a:cs typeface="Times New Roman" panose="02020603050405020304" pitchFamily="18" charset="0"/>
              </a:rPr>
              <a:t> as a normal number.</a:t>
            </a:r>
          </a:p>
          <a:p>
            <a:pPr lvl="0"/>
            <a:r>
              <a:rPr lang="en-GB" sz="1100" dirty="0"/>
              <a:t>8</a:t>
            </a:r>
            <a:r>
              <a:rPr lang="en-GB" dirty="0"/>
              <a:t>.    Write 2530 in standard form.</a:t>
            </a:r>
          </a:p>
          <a:p>
            <a:r>
              <a:rPr lang="en-GB" dirty="0"/>
              <a:t> </a:t>
            </a:r>
            <a:endParaRPr lang="en-GB" sz="24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15802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57200" y="1120678"/>
            <a:ext cx="8229600" cy="1372218"/>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a:buNone/>
            </a:pPr>
            <a:r>
              <a:rPr lang="en-GB" sz="8000" b="1" dirty="0"/>
              <a:t>4.  </a:t>
            </a:r>
            <a:r>
              <a:rPr lang="en-GB" sz="9600" b="1" dirty="0"/>
              <a:t>Rearranging formulae</a:t>
            </a:r>
          </a:p>
          <a:p>
            <a:pPr marL="0" indent="0">
              <a:buNone/>
            </a:pPr>
            <a:r>
              <a:rPr lang="en-GB" sz="5600" dirty="0"/>
              <a:t>This is something you will have done at GCSE and it is crucial you master it for success at A level. For a recap of GCSE watch the following links:</a:t>
            </a:r>
          </a:p>
          <a:p>
            <a:pPr marL="0" indent="0">
              <a:buNone/>
            </a:pPr>
            <a:r>
              <a:rPr lang="en-GB" sz="5600" u="sng" dirty="0">
                <a:hlinkClick r:id="rId2"/>
              </a:rPr>
              <a:t>www.khanacademy.org/math/algebra/one-variable-linear-equations/old-school-equations/v/solving-for-a-variable</a:t>
            </a:r>
            <a:endParaRPr lang="en-GB" sz="5600" dirty="0"/>
          </a:p>
          <a:p>
            <a:pPr marL="0" indent="0">
              <a:buNone/>
            </a:pPr>
            <a:r>
              <a:rPr lang="en-GB" sz="5600" u="sng" dirty="0">
                <a:hlinkClick r:id="rId3"/>
              </a:rPr>
              <a:t>www.youtube.com/watch?v=_WWgc3ABSj4</a:t>
            </a:r>
            <a:endParaRPr lang="en-GB" sz="5600" dirty="0"/>
          </a:p>
          <a:p>
            <a:pPr marL="0" indent="0">
              <a:buNone/>
            </a:pPr>
            <a:r>
              <a:rPr lang="en-GB" sz="5600" b="1" dirty="0"/>
              <a:t> </a:t>
            </a:r>
            <a:endParaRPr lang="en-GB" sz="5600" dirty="0"/>
          </a:p>
          <a:p>
            <a:pPr marL="0" indent="0">
              <a:buNone/>
            </a:pPr>
            <a:endParaRPr lang="en-GB" sz="2400" dirty="0"/>
          </a:p>
          <a:p>
            <a:pPr marL="0" indent="0">
              <a:buNone/>
            </a:pPr>
            <a:endParaRPr lang="en-GB" sz="2400" dirty="0"/>
          </a:p>
          <a:p>
            <a:pPr marL="0" indent="0">
              <a:buNone/>
            </a:pPr>
            <a:endParaRPr lang="en-GB" sz="1400" dirty="0"/>
          </a:p>
        </p:txBody>
      </p:sp>
      <p:sp>
        <p:nvSpPr>
          <p:cNvPr id="3" name="Rectangle 2">
            <a:extLst>
              <a:ext uri="{FF2B5EF4-FFF2-40B4-BE49-F238E27FC236}">
                <a16:creationId xmlns:a16="http://schemas.microsoft.com/office/drawing/2014/main" id="{2B2CBA63-BA0E-41F6-9042-54AB0641FAC3}"/>
              </a:ext>
            </a:extLst>
          </p:cNvPr>
          <p:cNvSpPr/>
          <p:nvPr/>
        </p:nvSpPr>
        <p:spPr>
          <a:xfrm>
            <a:off x="457200" y="2416822"/>
            <a:ext cx="7571184" cy="4247317"/>
          </a:xfrm>
          <a:prstGeom prst="rect">
            <a:avLst/>
          </a:prstGeom>
        </p:spPr>
        <p:txBody>
          <a:bodyPr wrap="square">
            <a:spAutoFit/>
          </a:bodyPr>
          <a:lstStyle/>
          <a:p>
            <a:pPr lvl="0"/>
            <a:r>
              <a:rPr lang="en-GB" b="1" dirty="0"/>
              <a:t>Rearrange the following </a:t>
            </a:r>
          </a:p>
          <a:p>
            <a:pPr marL="342900" lvl="0" indent="-342900">
              <a:lnSpc>
                <a:spcPct val="150000"/>
              </a:lnSpc>
              <a:buFont typeface="Arial" panose="020B0604020202020204" pitchFamily="34" charset="0"/>
              <a:buChar char="•"/>
            </a:pPr>
            <a:r>
              <a:rPr lang="en-GB" dirty="0"/>
              <a:t>E=m x g x h to find h</a:t>
            </a:r>
          </a:p>
          <a:p>
            <a:pPr marL="342900" lvl="0" indent="-342900">
              <a:lnSpc>
                <a:spcPct val="150000"/>
              </a:lnSpc>
              <a:buFont typeface="Arial" panose="020B0604020202020204" pitchFamily="34" charset="0"/>
              <a:buChar char="•"/>
            </a:pPr>
            <a:r>
              <a:rPr lang="en-GB" dirty="0"/>
              <a:t>Q= I x t to find I</a:t>
            </a:r>
          </a:p>
          <a:p>
            <a:pPr marL="342900" lvl="0" indent="-342900">
              <a:lnSpc>
                <a:spcPct val="150000"/>
              </a:lnSpc>
              <a:buFont typeface="Arial" panose="020B0604020202020204" pitchFamily="34" charset="0"/>
              <a:buChar char="•"/>
            </a:pPr>
            <a:r>
              <a:rPr lang="en-GB" dirty="0"/>
              <a:t>E = ½ m v</a:t>
            </a:r>
            <a:r>
              <a:rPr lang="en-GB" baseline="30000" dirty="0"/>
              <a:t>2 </a:t>
            </a:r>
            <a:r>
              <a:rPr lang="en-GB" dirty="0"/>
              <a:t>to find m</a:t>
            </a:r>
          </a:p>
          <a:p>
            <a:pPr marL="342900" lvl="0" indent="-342900">
              <a:lnSpc>
                <a:spcPct val="150000"/>
              </a:lnSpc>
              <a:buFont typeface="Arial" panose="020B0604020202020204" pitchFamily="34" charset="0"/>
              <a:buChar char="•"/>
            </a:pPr>
            <a:r>
              <a:rPr lang="en-GB" dirty="0"/>
              <a:t>E = ½ m v</a:t>
            </a:r>
            <a:r>
              <a:rPr lang="en-GB" baseline="30000" dirty="0"/>
              <a:t>2 </a:t>
            </a:r>
            <a:r>
              <a:rPr lang="en-GB" dirty="0"/>
              <a:t>to find v</a:t>
            </a:r>
          </a:p>
          <a:p>
            <a:pPr marL="342900" lvl="0" indent="-342900">
              <a:lnSpc>
                <a:spcPct val="150000"/>
              </a:lnSpc>
              <a:buFont typeface="Arial" panose="020B0604020202020204" pitchFamily="34" charset="0"/>
              <a:buChar char="•"/>
            </a:pPr>
            <a:r>
              <a:rPr lang="en-GB" dirty="0"/>
              <a:t>v = u + at to find u </a:t>
            </a:r>
          </a:p>
          <a:p>
            <a:pPr marL="342900" lvl="0" indent="-342900">
              <a:lnSpc>
                <a:spcPct val="150000"/>
              </a:lnSpc>
              <a:buFont typeface="Arial" panose="020B0604020202020204" pitchFamily="34" charset="0"/>
              <a:buChar char="•"/>
            </a:pPr>
            <a:r>
              <a:rPr lang="en-GB" dirty="0"/>
              <a:t>v = u + at to find a </a:t>
            </a:r>
          </a:p>
          <a:p>
            <a:pPr marL="342900" lvl="0" indent="-342900">
              <a:lnSpc>
                <a:spcPct val="150000"/>
              </a:lnSpc>
              <a:buFont typeface="Arial" panose="020B0604020202020204" pitchFamily="34" charset="0"/>
              <a:buChar char="•"/>
            </a:pPr>
            <a:r>
              <a:rPr lang="en-GB" dirty="0"/>
              <a:t>v</a:t>
            </a:r>
            <a:r>
              <a:rPr lang="en-GB" baseline="30000" dirty="0"/>
              <a:t>2</a:t>
            </a:r>
            <a:r>
              <a:rPr lang="en-GB" dirty="0"/>
              <a:t> = u</a:t>
            </a:r>
            <a:r>
              <a:rPr lang="en-GB" baseline="30000" dirty="0"/>
              <a:t>2</a:t>
            </a:r>
            <a:r>
              <a:rPr lang="en-GB" dirty="0"/>
              <a:t> +2as to find s</a:t>
            </a:r>
          </a:p>
          <a:p>
            <a:pPr marL="342900" lvl="0" indent="-342900">
              <a:lnSpc>
                <a:spcPct val="150000"/>
              </a:lnSpc>
              <a:buFont typeface="Arial" panose="020B0604020202020204" pitchFamily="34" charset="0"/>
              <a:buChar char="•"/>
            </a:pPr>
            <a:r>
              <a:rPr lang="en-GB" dirty="0"/>
              <a:t>v</a:t>
            </a:r>
            <a:r>
              <a:rPr lang="en-GB" baseline="30000" dirty="0"/>
              <a:t>2</a:t>
            </a:r>
            <a:r>
              <a:rPr lang="en-GB" dirty="0"/>
              <a:t> = u</a:t>
            </a:r>
            <a:r>
              <a:rPr lang="en-GB" baseline="30000" dirty="0"/>
              <a:t>2</a:t>
            </a:r>
            <a:r>
              <a:rPr lang="en-GB" dirty="0"/>
              <a:t> +2as to find u</a:t>
            </a:r>
          </a:p>
          <a:p>
            <a:r>
              <a:rPr lang="en-GB" dirty="0"/>
              <a:t> </a:t>
            </a:r>
          </a:p>
          <a:p>
            <a:r>
              <a:rPr lang="en-GB" dirty="0"/>
              <a:t> </a:t>
            </a:r>
            <a:endParaRPr lang="en-GB" sz="24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480388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57200" y="1120678"/>
            <a:ext cx="8229600" cy="1804266"/>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a:buNone/>
            </a:pPr>
            <a:r>
              <a:rPr lang="en-GB" sz="8000" b="1" dirty="0"/>
              <a:t>5.  </a:t>
            </a:r>
            <a:r>
              <a:rPr lang="en-GB" sz="9600" b="1" dirty="0"/>
              <a:t>Significant figures</a:t>
            </a:r>
          </a:p>
          <a:p>
            <a:pPr marL="0" indent="0">
              <a:buNone/>
            </a:pPr>
            <a:r>
              <a:rPr lang="en-US" sz="5600" dirty="0"/>
              <a:t>At A level you will be expected to use an appropriate number of significant figures in your answers. The number of significant figures you should use is the same as the number of significant figures in the data you are given. You can never be more precise than the data you are given so if that is given to 3 significant your answer should be too. E.g. Distance = 8.24m, time = 1.23s therefore speed = 6.75m/s</a:t>
            </a:r>
          </a:p>
          <a:p>
            <a:pPr marL="0" indent="0">
              <a:buNone/>
            </a:pPr>
            <a:endParaRPr lang="en-US" sz="5600" dirty="0"/>
          </a:p>
          <a:p>
            <a:pPr marL="0" indent="0">
              <a:buNone/>
            </a:pPr>
            <a:r>
              <a:rPr lang="en-US" sz="5600" dirty="0"/>
              <a:t>The website below </a:t>
            </a:r>
            <a:r>
              <a:rPr lang="en-US" sz="5600" dirty="0" err="1"/>
              <a:t>summarises</a:t>
            </a:r>
            <a:r>
              <a:rPr lang="en-US" sz="5600" dirty="0"/>
              <a:t> the rules and how to round correctly.</a:t>
            </a:r>
          </a:p>
          <a:p>
            <a:pPr marL="0" indent="0">
              <a:buNone/>
            </a:pPr>
            <a:r>
              <a:rPr lang="en-US" sz="5600" dirty="0">
                <a:hlinkClick r:id="rId2"/>
              </a:rPr>
              <a:t>http://www.purplemath.com/modules/rounding2.htm</a:t>
            </a:r>
            <a:endParaRPr lang="en-US" sz="5600" dirty="0"/>
          </a:p>
          <a:p>
            <a:pPr marL="0" indent="0">
              <a:buNone/>
            </a:pPr>
            <a:endParaRPr lang="en-US" sz="4400" dirty="0"/>
          </a:p>
          <a:p>
            <a:pPr marL="0" indent="0">
              <a:buNone/>
            </a:pPr>
            <a:r>
              <a:rPr lang="en-GB" sz="5600" b="1" dirty="0"/>
              <a:t> </a:t>
            </a:r>
            <a:endParaRPr lang="en-GB" sz="5600" dirty="0"/>
          </a:p>
          <a:p>
            <a:pPr marL="0" indent="0">
              <a:buNone/>
            </a:pPr>
            <a:endParaRPr lang="en-GB" sz="2400" dirty="0"/>
          </a:p>
          <a:p>
            <a:pPr marL="0" indent="0">
              <a:buNone/>
            </a:pPr>
            <a:endParaRPr lang="en-GB" sz="2400" dirty="0"/>
          </a:p>
          <a:p>
            <a:pPr marL="0" indent="0">
              <a:buNone/>
            </a:pPr>
            <a:endParaRPr lang="en-GB" sz="1400" dirty="0"/>
          </a:p>
        </p:txBody>
      </p:sp>
      <p:sp>
        <p:nvSpPr>
          <p:cNvPr id="4" name="Rectangle 3">
            <a:extLst>
              <a:ext uri="{FF2B5EF4-FFF2-40B4-BE49-F238E27FC236}">
                <a16:creationId xmlns:a16="http://schemas.microsoft.com/office/drawing/2014/main" id="{FB97D386-69A0-4104-BC1C-752DB5A8EBA0}"/>
              </a:ext>
            </a:extLst>
          </p:cNvPr>
          <p:cNvSpPr/>
          <p:nvPr/>
        </p:nvSpPr>
        <p:spPr>
          <a:xfrm>
            <a:off x="611560" y="2924944"/>
            <a:ext cx="4572000" cy="3355021"/>
          </a:xfrm>
          <a:prstGeom prst="rect">
            <a:avLst/>
          </a:prstGeom>
        </p:spPr>
        <p:txBody>
          <a:bodyPr>
            <a:spAutoFit/>
          </a:bodyPr>
          <a:lstStyle/>
          <a:p>
            <a:pPr>
              <a:lnSpc>
                <a:spcPct val="115000"/>
              </a:lnSpc>
              <a:spcAft>
                <a:spcPts val="1000"/>
              </a:spcAft>
            </a:pPr>
            <a:r>
              <a:rPr lang="en-GB" dirty="0">
                <a:latin typeface="Calibri" panose="020F0502020204030204" pitchFamily="34" charset="0"/>
                <a:ea typeface="MS Mincho" panose="02020609040205080304" pitchFamily="49" charset="-128"/>
                <a:cs typeface="Arial" panose="020B0604020202020204" pitchFamily="34" charset="0"/>
              </a:rPr>
              <a:t>Give the following to 3 significant figures:</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1800"/>
              </a:spcAft>
              <a:buFont typeface="+mj-lt"/>
              <a:buAutoNum type="arabicPeriod"/>
            </a:pPr>
            <a:br>
              <a:rPr lang="en-GB" dirty="0">
                <a:latin typeface="Calibri" panose="020F0502020204030204" pitchFamily="34" charset="0"/>
                <a:ea typeface="MS Mincho" panose="02020609040205080304" pitchFamily="49" charset="-128"/>
                <a:cs typeface="Arial" panose="020B0604020202020204" pitchFamily="34" charset="0"/>
              </a:rPr>
            </a:br>
            <a:r>
              <a:rPr lang="en-GB" dirty="0">
                <a:latin typeface="Calibri" panose="020F0502020204030204" pitchFamily="34" charset="0"/>
                <a:ea typeface="MS Mincho" panose="02020609040205080304" pitchFamily="49" charset="-128"/>
                <a:cs typeface="Arial" panose="020B0604020202020204" pitchFamily="34" charset="0"/>
              </a:rPr>
              <a:t>3.4527</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1800"/>
              </a:spcAft>
              <a:buFont typeface="+mj-lt"/>
              <a:buAutoNum type="arabicPeriod"/>
            </a:pPr>
            <a:r>
              <a:rPr lang="en-GB" dirty="0">
                <a:latin typeface="Calibri" panose="020F0502020204030204" pitchFamily="34" charset="0"/>
                <a:ea typeface="MS Mincho" panose="02020609040205080304" pitchFamily="49" charset="-128"/>
                <a:cs typeface="Arial" panose="020B0604020202020204" pitchFamily="34" charset="0"/>
              </a:rPr>
              <a:t>40.691</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1800"/>
              </a:spcAft>
              <a:buFont typeface="+mj-lt"/>
              <a:buAutoNum type="arabicPeriod"/>
            </a:pPr>
            <a:r>
              <a:rPr lang="en-GB" dirty="0">
                <a:latin typeface="Calibri" panose="020F0502020204030204" pitchFamily="34" charset="0"/>
                <a:ea typeface="MS Mincho" panose="02020609040205080304" pitchFamily="49" charset="-128"/>
                <a:cs typeface="Arial" panose="020B0604020202020204" pitchFamily="34" charset="0"/>
              </a:rPr>
              <a:t>0.838991</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1800"/>
              </a:spcAft>
              <a:buFont typeface="+mj-lt"/>
              <a:buAutoNum type="arabicPeriod"/>
            </a:pPr>
            <a:r>
              <a:rPr lang="en-GB" dirty="0">
                <a:latin typeface="Calibri" panose="020F0502020204030204" pitchFamily="34" charset="0"/>
                <a:ea typeface="MS Mincho" panose="02020609040205080304" pitchFamily="49" charset="-128"/>
                <a:cs typeface="Arial" panose="020B0604020202020204" pitchFamily="34" charset="0"/>
              </a:rPr>
              <a:t>1.0247</a:t>
            </a:r>
            <a:endParaRPr lang="en-GB" sz="2400" dirty="0">
              <a:latin typeface="Calibri" panose="020F0502020204030204" pitchFamily="34" charset="0"/>
              <a:ea typeface="MS Mincho" panose="02020609040205080304" pitchFamily="49" charset="-128"/>
              <a:cs typeface="Arial" panose="020B0604020202020204" pitchFamily="34" charset="0"/>
            </a:endParaRPr>
          </a:p>
          <a:p>
            <a:pPr marL="342900" lvl="0" indent="-342900">
              <a:lnSpc>
                <a:spcPct val="115000"/>
              </a:lnSpc>
              <a:spcAft>
                <a:spcPts val="1800"/>
              </a:spcAft>
              <a:buFont typeface="+mj-lt"/>
              <a:buAutoNum type="arabicPeriod"/>
            </a:pPr>
            <a:r>
              <a:rPr lang="en-GB" dirty="0">
                <a:latin typeface="Calibri" panose="020F0502020204030204" pitchFamily="34" charset="0"/>
                <a:ea typeface="MS Mincho" panose="02020609040205080304" pitchFamily="49" charset="-128"/>
                <a:cs typeface="Arial" panose="020B0604020202020204" pitchFamily="34" charset="0"/>
              </a:rPr>
              <a:t>59.972</a:t>
            </a:r>
            <a:endParaRPr lang="en-GB" sz="2400" dirty="0">
              <a:effectLst/>
              <a:latin typeface="Calibri" panose="020F050202020403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395459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1708-E4A2-45E3-8D25-25EEF332777F}"/>
              </a:ext>
            </a:extLst>
          </p:cNvPr>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Autofit/>
          </a:bodyPr>
          <a:lstStyle/>
          <a:p>
            <a:r>
              <a:rPr lang="en-GB" sz="3600" dirty="0"/>
              <a:t>Knowledge you need for A level physics</a:t>
            </a:r>
          </a:p>
        </p:txBody>
      </p:sp>
      <p:sp>
        <p:nvSpPr>
          <p:cNvPr id="9" name="Content Placeholder 8">
            <a:extLst>
              <a:ext uri="{FF2B5EF4-FFF2-40B4-BE49-F238E27FC236}">
                <a16:creationId xmlns:a16="http://schemas.microsoft.com/office/drawing/2014/main" id="{BC41EE58-17B8-404B-BC8B-8CA8F7E31125}"/>
              </a:ext>
            </a:extLst>
          </p:cNvPr>
          <p:cNvSpPr>
            <a:spLocks noGrp="1"/>
          </p:cNvSpPr>
          <p:nvPr>
            <p:ph idx="1"/>
          </p:nvPr>
        </p:nvSpPr>
        <p:spPr>
          <a:xfrm>
            <a:off x="445266" y="1300046"/>
            <a:ext cx="8122096" cy="1984937"/>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a:buNone/>
            </a:pPr>
            <a:r>
              <a:rPr lang="en-GB" sz="8000" b="1" dirty="0"/>
              <a:t>6.  </a:t>
            </a:r>
            <a:r>
              <a:rPr lang="en-GB" sz="9600" b="1" dirty="0"/>
              <a:t>Forces and Motion</a:t>
            </a:r>
          </a:p>
          <a:p>
            <a:pPr marL="0" indent="0">
              <a:buNone/>
            </a:pPr>
            <a:r>
              <a:rPr lang="en-US" sz="5600" dirty="0"/>
              <a:t>At GCSE you studied forces and motion and at A level you will explore this topic in more detail so it is essential you have a good understanding of the content covered at GCSE. You will be expected to describe, explain and carry calculations concerning the motion of objects. The websites below cover Newton’s laws of motion and have links to these in action.</a:t>
            </a:r>
          </a:p>
          <a:p>
            <a:pPr marL="0" indent="0">
              <a:buNone/>
            </a:pPr>
            <a:endParaRPr lang="en-US" sz="5600" dirty="0"/>
          </a:p>
          <a:p>
            <a:pPr marL="0" indent="0">
              <a:buNone/>
            </a:pPr>
            <a:r>
              <a:rPr lang="en-US" sz="5600" dirty="0">
                <a:hlinkClick r:id="rId2"/>
              </a:rPr>
              <a:t>http://www.physicsclassroom.com/Physics-Tutorial/Newton-s-Laws</a:t>
            </a:r>
            <a:endParaRPr lang="en-US" sz="5600" dirty="0"/>
          </a:p>
          <a:p>
            <a:pPr marL="0" indent="0">
              <a:buNone/>
            </a:pPr>
            <a:endParaRPr lang="en-US" sz="5600" dirty="0"/>
          </a:p>
          <a:p>
            <a:pPr marL="0" indent="0">
              <a:buNone/>
            </a:pPr>
            <a:r>
              <a:rPr lang="en-US" sz="5600" dirty="0">
                <a:hlinkClick r:id="rId3"/>
              </a:rPr>
              <a:t>http://www.sciencechannel.com/games-and-interactives/newtons-laws-of-motion-interactive/</a:t>
            </a:r>
            <a:endParaRPr lang="en-US" sz="5600" dirty="0"/>
          </a:p>
          <a:p>
            <a:pPr marL="0" indent="0">
              <a:buNone/>
            </a:pPr>
            <a:endParaRPr lang="en-US" sz="4400" dirty="0"/>
          </a:p>
          <a:p>
            <a:pPr marL="0" indent="0">
              <a:buNone/>
            </a:pPr>
            <a:endParaRPr lang="en-US" sz="4400" dirty="0"/>
          </a:p>
          <a:p>
            <a:pPr marL="0" indent="0">
              <a:buNone/>
            </a:pPr>
            <a:r>
              <a:rPr lang="en-GB" sz="5600" b="1" dirty="0"/>
              <a:t> </a:t>
            </a:r>
            <a:endParaRPr lang="en-GB" sz="5600" dirty="0"/>
          </a:p>
          <a:p>
            <a:pPr marL="0" indent="0">
              <a:buNone/>
            </a:pPr>
            <a:endParaRPr lang="en-GB" sz="2400" dirty="0"/>
          </a:p>
          <a:p>
            <a:pPr marL="0" indent="0">
              <a:buNone/>
            </a:pPr>
            <a:endParaRPr lang="en-GB" sz="2400" dirty="0"/>
          </a:p>
          <a:p>
            <a:pPr marL="0" indent="0">
              <a:buNone/>
            </a:pPr>
            <a:endParaRPr lang="en-GB" sz="1400" dirty="0"/>
          </a:p>
        </p:txBody>
      </p:sp>
      <p:sp>
        <p:nvSpPr>
          <p:cNvPr id="3" name="Rectangle 2">
            <a:extLst>
              <a:ext uri="{FF2B5EF4-FFF2-40B4-BE49-F238E27FC236}">
                <a16:creationId xmlns:a16="http://schemas.microsoft.com/office/drawing/2014/main" id="{80154835-EE7A-48F0-AE39-A12F86A93FCF}"/>
              </a:ext>
            </a:extLst>
          </p:cNvPr>
          <p:cNvSpPr/>
          <p:nvPr/>
        </p:nvSpPr>
        <p:spPr>
          <a:xfrm>
            <a:off x="445266" y="3548755"/>
            <a:ext cx="8241534" cy="1157496"/>
          </a:xfrm>
          <a:prstGeom prst="rect">
            <a:avLst/>
          </a:prstGeom>
        </p:spPr>
        <p:txBody>
          <a:bodyPr wrap="square">
            <a:spAutoFit/>
          </a:bodyPr>
          <a:lstStyle/>
          <a:p>
            <a:pPr>
              <a:lnSpc>
                <a:spcPct val="115000"/>
              </a:lnSpc>
              <a:spcAft>
                <a:spcPts val="1000"/>
              </a:spcAft>
            </a:pPr>
            <a:r>
              <a:rPr lang="en-GB" dirty="0">
                <a:latin typeface="Calibri" panose="020F0502020204030204" pitchFamily="34" charset="0"/>
                <a:ea typeface="MS Mincho" panose="02020609040205080304" pitchFamily="49" charset="-128"/>
                <a:cs typeface="Arial" panose="020B0604020202020204" pitchFamily="34" charset="0"/>
              </a:rPr>
              <a:t>Sketch a velocity-time graph showing the journey of a skydiver after leaving the plane to reaching the ground.</a:t>
            </a:r>
            <a:endParaRPr lang="en-GB" sz="2400" dirty="0">
              <a:latin typeface="Calibri" panose="020F0502020204030204" pitchFamily="34" charset="0"/>
              <a:ea typeface="MS Mincho" panose="02020609040205080304" pitchFamily="49" charset="-128"/>
              <a:cs typeface="Arial" panose="020B0604020202020204" pitchFamily="34" charset="0"/>
            </a:endParaRPr>
          </a:p>
          <a:p>
            <a:pPr>
              <a:lnSpc>
                <a:spcPct val="115000"/>
              </a:lnSpc>
              <a:spcAft>
                <a:spcPts val="1000"/>
              </a:spcAft>
            </a:pPr>
            <a:r>
              <a:rPr lang="en-GB" dirty="0">
                <a:latin typeface="Calibri" panose="020F0502020204030204" pitchFamily="34" charset="0"/>
                <a:ea typeface="MS Mincho" panose="02020609040205080304" pitchFamily="49" charset="-128"/>
                <a:cs typeface="Arial" panose="020B0604020202020204" pitchFamily="34" charset="0"/>
              </a:rPr>
              <a:t>Mark on terminal velocity. </a:t>
            </a:r>
            <a:endParaRPr lang="en-GB" sz="2400" dirty="0">
              <a:effectLst/>
              <a:latin typeface="Calibri" panose="020F050202020403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4154295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5FF975E86E419408F0FD934CB0B4" ma:contentTypeVersion="5" ma:contentTypeDescription="Create a new document." ma:contentTypeScope="" ma:versionID="7b67dc9034ff4bb965a07ba12f297754">
  <xsd:schema xmlns:xsd="http://www.w3.org/2001/XMLSchema" xmlns:xs="http://www.w3.org/2001/XMLSchema" xmlns:p="http://schemas.microsoft.com/office/2006/metadata/properties" xmlns:ns2="d8a42690-dfbb-43b2-920e-db54a06070b6" targetNamespace="http://schemas.microsoft.com/office/2006/metadata/properties" ma:root="true" ma:fieldsID="32e50ea0ceb66aca24b819de9f6b93c1" ns2:_="">
    <xsd:import namespace="d8a42690-dfbb-43b2-920e-db54a06070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42690-dfbb-43b2-920e-db54a06070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C00E6B-5423-4F2D-BCA6-DEB82F5A1E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42690-dfbb-43b2-920e-db54a06070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0367D2-6DCF-426F-B7BB-D6B180357D4F}">
  <ds:schemaRefs>
    <ds:schemaRef ds:uri="http://schemas.microsoft.com/sharepoint/v3/contenttype/forms"/>
  </ds:schemaRefs>
</ds:datastoreItem>
</file>

<file path=customXml/itemProps3.xml><?xml version="1.0" encoding="utf-8"?>
<ds:datastoreItem xmlns:ds="http://schemas.openxmlformats.org/officeDocument/2006/customXml" ds:itemID="{EA4D329F-4848-488F-BA1D-1A894309E89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TM02900769[[fn=Retrospect]]</Template>
  <TotalTime>2971</TotalTime>
  <Words>1827</Words>
  <Application>Microsoft Office PowerPoint</Application>
  <PresentationFormat>On-screen Show (4:3)</PresentationFormat>
  <Paragraphs>222</Paragraphs>
  <Slides>11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Calibri</vt:lpstr>
      <vt:lpstr>Office Theme</vt:lpstr>
      <vt:lpstr>Equation.3</vt:lpstr>
      <vt:lpstr>Getting Ready for Physics  A level</vt:lpstr>
      <vt:lpstr>PowerPoint Presentation</vt:lpstr>
      <vt:lpstr>Research Activities</vt:lpstr>
      <vt:lpstr>Knowledge you need for A level physics</vt:lpstr>
      <vt:lpstr>Knowledge you need for A level physics</vt:lpstr>
      <vt:lpstr>Knowledge you need for A level physics</vt:lpstr>
      <vt:lpstr>Knowledge you need for A level physics</vt:lpstr>
      <vt:lpstr>Knowledge you need for A level physics</vt:lpstr>
      <vt:lpstr>Knowledge you need for A level physics</vt:lpstr>
      <vt:lpstr>Knowledge you need for A level physics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Ralph Franklin</dc:creator>
  <cp:lastModifiedBy>Karen Hearne</cp:lastModifiedBy>
  <cp:revision>56</cp:revision>
  <cp:lastPrinted>2019-06-17T06:52:49Z</cp:lastPrinted>
  <dcterms:created xsi:type="dcterms:W3CDTF">2019-06-17T06:30:41Z</dcterms:created>
  <dcterms:modified xsi:type="dcterms:W3CDTF">2020-05-25T08:03:12Z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0x0101008A8B5FF975E86E419408F0FD934CB0B4</vt:lpwstr>
  </property>
</Properties>
</file>