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61" r:id="rId5"/>
    <p:sldId id="262" r:id="rId6"/>
    <p:sldId id="263" r:id="rId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612840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747697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169740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2BA81-ED61-408E-A383-38A0A5E4D249}"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86020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2BA81-ED61-408E-A383-38A0A5E4D249}"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62765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2BA81-ED61-408E-A383-38A0A5E4D249}"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37230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2BA81-ED61-408E-A383-38A0A5E4D249}"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880019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2BA81-ED61-408E-A383-38A0A5E4D249}"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43852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2BA81-ED61-408E-A383-38A0A5E4D249}"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635038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2710437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B2BA81-ED61-408E-A383-38A0A5E4D249}"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7DE28E-EFD7-4719-9E2D-06124B86D18F}" type="slidenum">
              <a:rPr lang="en-GB" smtClean="0"/>
              <a:t>‹#›</a:t>
            </a:fld>
            <a:endParaRPr lang="en-GB"/>
          </a:p>
        </p:txBody>
      </p:sp>
    </p:spTree>
    <p:extLst>
      <p:ext uri="{BB962C8B-B14F-4D97-AF65-F5344CB8AC3E}">
        <p14:creationId xmlns:p14="http://schemas.microsoft.com/office/powerpoint/2010/main" val="1448849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2BA81-ED61-408E-A383-38A0A5E4D249}" type="datetimeFigureOut">
              <a:rPr lang="en-GB" smtClean="0"/>
              <a:t>05/06/2020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DE28E-EFD7-4719-9E2D-06124B86D18F}" type="slidenum">
              <a:rPr lang="en-GB" smtClean="0"/>
              <a:t>‹#›</a:t>
            </a:fld>
            <a:endParaRPr lang="en-GB"/>
          </a:p>
        </p:txBody>
      </p:sp>
    </p:spTree>
    <p:extLst>
      <p:ext uri="{BB962C8B-B14F-4D97-AF65-F5344CB8AC3E}">
        <p14:creationId xmlns:p14="http://schemas.microsoft.com/office/powerpoint/2010/main" val="2439069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bbc.co.uk/history/british/victorians/overview_victorians_01.shtml" TargetMode="External"/><Relationship Id="rId2" Type="http://schemas.openxmlformats.org/officeDocument/2006/relationships/hyperlink" Target="https://www.youtube.com/watch?v=2nB_PFyLgTw"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Kazuo_Ishiguro"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93987"/>
            <a:ext cx="6841718" cy="400110"/>
          </a:xfrm>
          <a:prstGeom prst="rect">
            <a:avLst/>
          </a:prstGeom>
          <a:noFill/>
        </p:spPr>
        <p:txBody>
          <a:bodyPr wrap="square" rtlCol="0">
            <a:spAutoFit/>
          </a:bodyPr>
          <a:lstStyle/>
          <a:p>
            <a:r>
              <a:rPr lang="en-GB" sz="2000" b="1" dirty="0">
                <a:solidFill>
                  <a:srgbClr val="00B050"/>
                </a:solidFill>
              </a:rPr>
              <a:t>History  A level preparation – Britain 1906 – 1957 Mr Franklin</a:t>
            </a:r>
          </a:p>
        </p:txBody>
      </p:sp>
      <p:graphicFrame>
        <p:nvGraphicFramePr>
          <p:cNvPr id="5" name="Table 4"/>
          <p:cNvGraphicFramePr>
            <a:graphicFrameLocks noGrp="1"/>
          </p:cNvGraphicFramePr>
          <p:nvPr>
            <p:extLst>
              <p:ext uri="{D42A27DB-BD31-4B8C-83A1-F6EECF244321}">
                <p14:modId xmlns:p14="http://schemas.microsoft.com/office/powerpoint/2010/main" val="1375303962"/>
              </p:ext>
            </p:extLst>
          </p:nvPr>
        </p:nvGraphicFramePr>
        <p:xfrm>
          <a:off x="254099" y="830310"/>
          <a:ext cx="3597821" cy="4114800"/>
        </p:xfrm>
        <a:graphic>
          <a:graphicData uri="http://schemas.openxmlformats.org/drawingml/2006/table">
            <a:tbl>
              <a:tblPr firstRow="1" bandRow="1">
                <a:tableStyleId>{5940675A-B579-460E-94D1-54222C63F5DA}</a:tableStyleId>
              </a:tblPr>
              <a:tblGrid>
                <a:gridCol w="1904442">
                  <a:extLst>
                    <a:ext uri="{9D8B030D-6E8A-4147-A177-3AD203B41FA5}">
                      <a16:colId xmlns:a16="http://schemas.microsoft.com/office/drawing/2014/main" val="20000"/>
                    </a:ext>
                  </a:extLst>
                </a:gridCol>
                <a:gridCol w="1693379">
                  <a:extLst>
                    <a:ext uri="{9D8B030D-6E8A-4147-A177-3AD203B41FA5}">
                      <a16:colId xmlns:a16="http://schemas.microsoft.com/office/drawing/2014/main" val="20001"/>
                    </a:ext>
                  </a:extLst>
                </a:gridCol>
              </a:tblGrid>
              <a:tr h="370840">
                <a:tc>
                  <a:txBody>
                    <a:bodyPr/>
                    <a:lstStyle/>
                    <a:p>
                      <a:r>
                        <a:rPr lang="en-GB" sz="1400" dirty="0"/>
                        <a:t>Book</a:t>
                      </a:r>
                      <a:r>
                        <a:rPr lang="en-GB" sz="1400" baseline="0" dirty="0"/>
                        <a:t> </a:t>
                      </a:r>
                    </a:p>
                    <a:p>
                      <a:endParaRPr lang="en-GB" sz="1400" dirty="0"/>
                    </a:p>
                  </a:txBody>
                  <a:tcPr/>
                </a:tc>
                <a:tc>
                  <a:txBody>
                    <a:bodyPr/>
                    <a:lstStyle/>
                    <a:p>
                      <a:r>
                        <a:rPr lang="en-GB" sz="1400" dirty="0"/>
                        <a:t>A Marr, The Making of Modern Britain, Pan, 2010</a:t>
                      </a:r>
                    </a:p>
                  </a:txBody>
                  <a:tcPr/>
                </a:tc>
                <a:extLst>
                  <a:ext uri="{0D108BD9-81ED-4DB2-BD59-A6C34878D82A}">
                    <a16:rowId xmlns:a16="http://schemas.microsoft.com/office/drawing/2014/main" val="10000"/>
                  </a:ext>
                </a:extLst>
              </a:tr>
              <a:tr h="370840">
                <a:tc>
                  <a:txBody>
                    <a:bodyPr/>
                    <a:lstStyle/>
                    <a:p>
                      <a:r>
                        <a:rPr lang="en-GB" sz="1400" dirty="0"/>
                        <a:t>Video</a:t>
                      </a:r>
                      <a:r>
                        <a:rPr lang="en-GB" sz="1400" baseline="0" dirty="0"/>
                        <a:t> Clips</a:t>
                      </a:r>
                    </a:p>
                    <a:p>
                      <a:endParaRPr lang="en-GB" sz="1400" baseline="0" dirty="0"/>
                    </a:p>
                    <a:p>
                      <a:endParaRPr lang="en-GB" sz="1400" dirty="0"/>
                    </a:p>
                  </a:txBody>
                  <a:tcPr/>
                </a:tc>
                <a:tc>
                  <a:txBody>
                    <a:bodyPr/>
                    <a:lstStyle/>
                    <a:p>
                      <a:r>
                        <a:rPr lang="en-GB" sz="1400" dirty="0"/>
                        <a:t>Andrew Marr. The Making</a:t>
                      </a:r>
                      <a:r>
                        <a:rPr lang="en-GB" sz="1400" baseline="0" dirty="0"/>
                        <a:t> of Modern Britain</a:t>
                      </a:r>
                    </a:p>
                    <a:p>
                      <a:r>
                        <a:rPr lang="en-GB" sz="1400" dirty="0">
                          <a:hlinkClick r:id="rId2"/>
                        </a:rPr>
                        <a:t>https://www.youtube.com/watch?v=2nB_PFyLgTw</a:t>
                      </a:r>
                      <a:endParaRPr lang="en-GB" sz="1400" dirty="0"/>
                    </a:p>
                    <a:p>
                      <a:r>
                        <a:rPr lang="en-GB" sz="1400" dirty="0"/>
                        <a:t>(first episode – follow the links for subsequent episodes</a:t>
                      </a:r>
                    </a:p>
                  </a:txBody>
                  <a:tcPr/>
                </a:tc>
                <a:extLst>
                  <a:ext uri="{0D108BD9-81ED-4DB2-BD59-A6C34878D82A}">
                    <a16:rowId xmlns:a16="http://schemas.microsoft.com/office/drawing/2014/main" val="10001"/>
                  </a:ext>
                </a:extLst>
              </a:tr>
              <a:tr h="370840">
                <a:tc>
                  <a:txBody>
                    <a:bodyPr/>
                    <a:lstStyle/>
                    <a:p>
                      <a:r>
                        <a:rPr lang="en-GB" sz="1400" dirty="0"/>
                        <a:t>Websites</a:t>
                      </a:r>
                    </a:p>
                    <a:p>
                      <a:endParaRPr lang="en-GB" sz="1400" dirty="0"/>
                    </a:p>
                    <a:p>
                      <a:endParaRPr lang="en-GB" sz="1400" dirty="0"/>
                    </a:p>
                  </a:txBody>
                  <a:tcPr/>
                </a:tc>
                <a:tc>
                  <a:txBody>
                    <a:bodyPr/>
                    <a:lstStyle/>
                    <a:p>
                      <a:r>
                        <a:rPr lang="en-GB" sz="1400" dirty="0">
                          <a:hlinkClick r:id="rId3"/>
                        </a:rPr>
                        <a:t>http://www.bbc.co.uk/history/british/victorians/overview_victorians_01.shtml</a:t>
                      </a:r>
                      <a:endParaRPr lang="en-GB" sz="1400" dirty="0"/>
                    </a:p>
                    <a:p>
                      <a:endParaRPr lang="en-GB" sz="1400" dirty="0"/>
                    </a:p>
                  </a:txBody>
                  <a:tcPr/>
                </a:tc>
                <a:extLst>
                  <a:ext uri="{0D108BD9-81ED-4DB2-BD59-A6C34878D82A}">
                    <a16:rowId xmlns:a16="http://schemas.microsoft.com/office/drawing/2014/main" val="10002"/>
                  </a:ext>
                </a:extLst>
              </a:tr>
            </a:tbl>
          </a:graphicData>
        </a:graphic>
      </p:graphicFrame>
      <p:sp>
        <p:nvSpPr>
          <p:cNvPr id="6" name="TextBox 5"/>
          <p:cNvSpPr txBox="1"/>
          <p:nvPr/>
        </p:nvSpPr>
        <p:spPr>
          <a:xfrm>
            <a:off x="251520" y="460978"/>
            <a:ext cx="3312368" cy="369332"/>
          </a:xfrm>
          <a:prstGeom prst="rect">
            <a:avLst/>
          </a:prstGeom>
          <a:noFill/>
        </p:spPr>
        <p:txBody>
          <a:bodyPr wrap="square" rtlCol="0">
            <a:spAutoFit/>
          </a:bodyPr>
          <a:lstStyle/>
          <a:p>
            <a:r>
              <a:rPr lang="en-GB" b="1" dirty="0">
                <a:solidFill>
                  <a:srgbClr val="00B050"/>
                </a:solidFill>
              </a:rPr>
              <a:t>Curious about History</a:t>
            </a:r>
          </a:p>
        </p:txBody>
      </p:sp>
      <p:sp>
        <p:nvSpPr>
          <p:cNvPr id="7" name="TextBox 6"/>
          <p:cNvSpPr txBox="1"/>
          <p:nvPr/>
        </p:nvSpPr>
        <p:spPr>
          <a:xfrm>
            <a:off x="3923928" y="830310"/>
            <a:ext cx="4823578" cy="5632311"/>
          </a:xfrm>
          <a:prstGeom prst="rect">
            <a:avLst/>
          </a:prstGeom>
          <a:noFill/>
        </p:spPr>
        <p:txBody>
          <a:bodyPr wrap="square" rtlCol="0">
            <a:spAutoFit/>
          </a:bodyPr>
          <a:lstStyle/>
          <a:p>
            <a:r>
              <a:rPr lang="en-GB" b="1" dirty="0">
                <a:solidFill>
                  <a:srgbClr val="00B050"/>
                </a:solidFill>
              </a:rPr>
              <a:t>Summer Task 1:</a:t>
            </a:r>
            <a:endParaRPr lang="en-GB" dirty="0"/>
          </a:p>
          <a:p>
            <a:r>
              <a:rPr lang="en-GB" dirty="0"/>
              <a:t>With the background reading on the next 4 slides, complete a fact sheet about each of the main political parties in Britain in 1906 (Conservative, Labour, Liberal &amp; INP).</a:t>
            </a:r>
          </a:p>
          <a:p>
            <a:r>
              <a:rPr lang="en-GB" dirty="0"/>
              <a:t>You should aim to include:</a:t>
            </a:r>
          </a:p>
          <a:p>
            <a:pPr marL="342900" indent="-342900">
              <a:buAutoNum type="arabicPeriod"/>
            </a:pPr>
            <a:r>
              <a:rPr lang="en-GB" dirty="0"/>
              <a:t>Which group(s) of society did they represent?</a:t>
            </a:r>
          </a:p>
          <a:p>
            <a:pPr marL="342900" indent="-342900">
              <a:buAutoNum type="arabicPeriod"/>
            </a:pPr>
            <a:r>
              <a:rPr lang="en-GB" dirty="0"/>
              <a:t>Main policies?</a:t>
            </a:r>
          </a:p>
          <a:p>
            <a:pPr marL="342900" indent="-342900">
              <a:buAutoNum type="arabicPeriod"/>
            </a:pPr>
            <a:r>
              <a:rPr lang="en-GB" dirty="0"/>
              <a:t>Any divisions within the party?</a:t>
            </a:r>
          </a:p>
          <a:p>
            <a:pPr marL="342900" indent="-342900">
              <a:buAutoNum type="arabicPeriod"/>
            </a:pPr>
            <a:r>
              <a:rPr lang="en-GB" dirty="0"/>
              <a:t>Election results: successes / failures?</a:t>
            </a:r>
          </a:p>
          <a:p>
            <a:pPr marL="342900" indent="-342900">
              <a:buAutoNum type="arabicPeriod"/>
            </a:pPr>
            <a:r>
              <a:rPr lang="en-GB" dirty="0"/>
              <a:t>Key individuals?</a:t>
            </a:r>
          </a:p>
          <a:p>
            <a:endParaRPr lang="en-GB" dirty="0"/>
          </a:p>
          <a:p>
            <a:r>
              <a:rPr lang="en-GB" b="1" dirty="0">
                <a:solidFill>
                  <a:srgbClr val="00B050"/>
                </a:solidFill>
              </a:rPr>
              <a:t>Summer Task 2:</a:t>
            </a:r>
          </a:p>
          <a:p>
            <a:r>
              <a:rPr lang="en-GB" dirty="0"/>
              <a:t>Use the website address given. Compile two lists:</a:t>
            </a:r>
          </a:p>
          <a:p>
            <a:pPr marL="342900" indent="-342900">
              <a:buAutoNum type="arabicPeriod"/>
            </a:pPr>
            <a:r>
              <a:rPr lang="en-GB" dirty="0"/>
              <a:t>What was ‘Great’ about Britain in 1900?</a:t>
            </a:r>
          </a:p>
          <a:p>
            <a:pPr marL="342900" indent="-342900">
              <a:buAutoNum type="arabicPeriod"/>
            </a:pPr>
            <a:r>
              <a:rPr lang="en-GB" dirty="0"/>
              <a:t>What was not ‘Great’ about Britain in 1900?</a:t>
            </a:r>
          </a:p>
          <a:p>
            <a:endParaRPr lang="en-GB" b="1" dirty="0">
              <a:solidFill>
                <a:srgbClr val="00B050"/>
              </a:solidFill>
            </a:endParaRPr>
          </a:p>
          <a:p>
            <a:endParaRPr lang="en-GB" dirty="0"/>
          </a:p>
          <a:p>
            <a:endParaRPr lang="en-GB" dirty="0"/>
          </a:p>
          <a:p>
            <a:endParaRPr lang="en-GB" dirty="0"/>
          </a:p>
        </p:txBody>
      </p:sp>
      <p:cxnSp>
        <p:nvCxnSpPr>
          <p:cNvPr id="3" name="Straight Arrow Connector 2">
            <a:extLst>
              <a:ext uri="{FF2B5EF4-FFF2-40B4-BE49-F238E27FC236}">
                <a16:creationId xmlns:a16="http://schemas.microsoft.com/office/drawing/2014/main" id="{598E0351-590D-4433-85A8-1BC9E1E3AE53}"/>
              </a:ext>
            </a:extLst>
          </p:cNvPr>
          <p:cNvCxnSpPr>
            <a:cxnSpLocks/>
          </p:cNvCxnSpPr>
          <p:nvPr/>
        </p:nvCxnSpPr>
        <p:spPr>
          <a:xfrm flipH="1" flipV="1">
            <a:off x="3707904" y="4653136"/>
            <a:ext cx="28803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407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8E407-C503-4536-9A51-8F3ADCCFE8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C1A6FFD-C987-4BB9-AA81-A1B8E844BF2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F83B2823-E0F3-465C-BCE3-69F8865AB8E8}"/>
              </a:ext>
            </a:extLst>
          </p:cNvPr>
          <p:cNvPicPr>
            <a:picLocks noChangeAspect="1"/>
          </p:cNvPicPr>
          <p:nvPr/>
        </p:nvPicPr>
        <p:blipFill rotWithShape="1">
          <a:blip r:embed="rId2"/>
          <a:srcRect l="8263" t="16384" r="58529" b="5362"/>
          <a:stretch/>
        </p:blipFill>
        <p:spPr>
          <a:xfrm rot="16200000">
            <a:off x="1099059" y="-1005608"/>
            <a:ext cx="6766372" cy="8964487"/>
          </a:xfrm>
          <a:prstGeom prst="rect">
            <a:avLst/>
          </a:prstGeom>
        </p:spPr>
      </p:pic>
    </p:spTree>
    <p:extLst>
      <p:ext uri="{BB962C8B-B14F-4D97-AF65-F5344CB8AC3E}">
        <p14:creationId xmlns:p14="http://schemas.microsoft.com/office/powerpoint/2010/main" val="3937172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56ED5-0F91-4E66-836D-CD7212C0C4E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18586C9-263D-4905-8480-22891F7768E2}"/>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05A64B7D-81E2-453F-A853-DD7E0FD48155}"/>
              </a:ext>
            </a:extLst>
          </p:cNvPr>
          <p:cNvPicPr>
            <a:picLocks noChangeAspect="1"/>
          </p:cNvPicPr>
          <p:nvPr/>
        </p:nvPicPr>
        <p:blipFill rotWithShape="1">
          <a:blip r:embed="rId2"/>
          <a:srcRect l="42509" t="18224" r="27399" b="5178"/>
          <a:stretch/>
        </p:blipFill>
        <p:spPr>
          <a:xfrm rot="16200000">
            <a:off x="1381253" y="-976588"/>
            <a:ext cx="6407615" cy="9170121"/>
          </a:xfrm>
          <a:prstGeom prst="rect">
            <a:avLst/>
          </a:prstGeom>
        </p:spPr>
      </p:pic>
    </p:spTree>
    <p:extLst>
      <p:ext uri="{BB962C8B-B14F-4D97-AF65-F5344CB8AC3E}">
        <p14:creationId xmlns:p14="http://schemas.microsoft.com/office/powerpoint/2010/main" val="2850117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36CE-9910-4055-9465-B50B1ED0DE0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A05F54-EB29-4501-91F9-E2FE2EF769E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E154F56D-8517-4EDC-B3A5-77F4DC2AB223}"/>
              </a:ext>
            </a:extLst>
          </p:cNvPr>
          <p:cNvPicPr>
            <a:picLocks noChangeAspect="1"/>
          </p:cNvPicPr>
          <p:nvPr/>
        </p:nvPicPr>
        <p:blipFill rotWithShape="1">
          <a:blip r:embed="rId2"/>
          <a:srcRect l="8264" t="16383" r="57874" b="6580"/>
          <a:stretch/>
        </p:blipFill>
        <p:spPr>
          <a:xfrm rot="16200000">
            <a:off x="1194170" y="-891480"/>
            <a:ext cx="6755659" cy="8640960"/>
          </a:xfrm>
          <a:prstGeom prst="rect">
            <a:avLst/>
          </a:prstGeom>
        </p:spPr>
      </p:pic>
    </p:spTree>
    <p:extLst>
      <p:ext uri="{BB962C8B-B14F-4D97-AF65-F5344CB8AC3E}">
        <p14:creationId xmlns:p14="http://schemas.microsoft.com/office/powerpoint/2010/main" val="539902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4B4B7-926B-4505-B0E4-BF2043BC2AD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0B5C352-6391-4436-9BB8-30ACC85E050E}"/>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CDB18119-7156-4B71-9A56-A65FD1A9EAC5}"/>
              </a:ext>
            </a:extLst>
          </p:cNvPr>
          <p:cNvPicPr>
            <a:picLocks noChangeAspect="1"/>
          </p:cNvPicPr>
          <p:nvPr/>
        </p:nvPicPr>
        <p:blipFill rotWithShape="1">
          <a:blip r:embed="rId2"/>
          <a:srcRect l="41338" t="14427" r="26375" b="5179"/>
          <a:stretch/>
        </p:blipFill>
        <p:spPr>
          <a:xfrm rot="16200000">
            <a:off x="1404200" y="-1482134"/>
            <a:ext cx="6914900" cy="9680386"/>
          </a:xfrm>
          <a:prstGeom prst="rect">
            <a:avLst/>
          </a:prstGeom>
        </p:spPr>
      </p:pic>
    </p:spTree>
    <p:extLst>
      <p:ext uri="{BB962C8B-B14F-4D97-AF65-F5344CB8AC3E}">
        <p14:creationId xmlns:p14="http://schemas.microsoft.com/office/powerpoint/2010/main" val="488970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608" y="93987"/>
            <a:ext cx="7848872" cy="400110"/>
          </a:xfrm>
          <a:prstGeom prst="rect">
            <a:avLst/>
          </a:prstGeom>
          <a:noFill/>
        </p:spPr>
        <p:txBody>
          <a:bodyPr wrap="square" rtlCol="0">
            <a:spAutoFit/>
          </a:bodyPr>
          <a:lstStyle/>
          <a:p>
            <a:r>
              <a:rPr lang="en-GB" sz="2000" b="1" dirty="0">
                <a:solidFill>
                  <a:srgbClr val="00B050"/>
                </a:solidFill>
              </a:rPr>
              <a:t>History  A level preparation – Tsarist and Communist Russia – Dr Rowe</a:t>
            </a:r>
          </a:p>
        </p:txBody>
      </p:sp>
      <p:graphicFrame>
        <p:nvGraphicFramePr>
          <p:cNvPr id="5" name="Table 4"/>
          <p:cNvGraphicFramePr>
            <a:graphicFrameLocks noGrp="1"/>
          </p:cNvGraphicFramePr>
          <p:nvPr>
            <p:extLst>
              <p:ext uri="{D42A27DB-BD31-4B8C-83A1-F6EECF244321}">
                <p14:modId xmlns:p14="http://schemas.microsoft.com/office/powerpoint/2010/main" val="662272247"/>
              </p:ext>
            </p:extLst>
          </p:nvPr>
        </p:nvGraphicFramePr>
        <p:xfrm>
          <a:off x="254099" y="830310"/>
          <a:ext cx="3597821" cy="4998720"/>
        </p:xfrm>
        <a:graphic>
          <a:graphicData uri="http://schemas.openxmlformats.org/drawingml/2006/table">
            <a:tbl>
              <a:tblPr firstRow="1" bandRow="1">
                <a:tableStyleId>{5940675A-B579-460E-94D1-54222C63F5DA}</a:tableStyleId>
              </a:tblPr>
              <a:tblGrid>
                <a:gridCol w="789509">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tblGrid>
              <a:tr h="370840">
                <a:tc>
                  <a:txBody>
                    <a:bodyPr/>
                    <a:lstStyle/>
                    <a:p>
                      <a:r>
                        <a:rPr lang="en-GB" sz="1400" dirty="0"/>
                        <a:t>Book</a:t>
                      </a:r>
                      <a:r>
                        <a:rPr lang="en-GB" sz="1400" baseline="0" dirty="0"/>
                        <a:t>s</a:t>
                      </a:r>
                    </a:p>
                    <a:p>
                      <a:endParaRPr lang="en-GB" sz="1400"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rgbClr val="000000"/>
                          </a:solidFill>
                          <a:effectLst/>
                          <a:latin typeface="Arial" panose="020B0604020202020204" pitchFamily="34" charset="0"/>
                          <a:ea typeface="Calibri" panose="020F0502020204030204" pitchFamily="34" charset="0"/>
                        </a:rPr>
                        <a:t>Section A </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Kazuo Ishiguro</a:t>
                      </a:r>
                      <a:r>
                        <a:rPr kumimoji="0" lang="en-GB" altLang="en-US"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 – ‘The Remains of the Day’</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Margaret Atwood – ‘The Handmaid’s Tale’</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Aldous Huxley – ‘Brave New World’</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A.S. Byatt – ‘Possession’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Ian McEwan – ‘Atonement’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George Orwell – ‘1984’</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George Orwell – ‘Animal Farm’</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George Orwell – ‘Down and Out in London and Paris’</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rPr>
                        <a:t> </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1" i="0" u="none" strike="noStrike" cap="none" normalizeH="0" baseline="0" dirty="0">
                          <a:ln>
                            <a:noFill/>
                          </a:ln>
                          <a:solidFill>
                            <a:schemeClr val="tx1"/>
                          </a:solidFill>
                          <a:effectLst/>
                          <a:latin typeface="Arial" panose="020B0604020202020204" pitchFamily="34" charset="0"/>
                          <a:ea typeface="Calibri" panose="020F0502020204030204" pitchFamily="34" charset="0"/>
                        </a:rPr>
                        <a:t>Section B</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Fyodor Dostoyevsky – ‘Crime and Punishment’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Leo Tolstoy – ‘</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Sevastopol Sketches’</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Leo Tolstoy – ‘War and Peace’</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Anton Chekov</a:t>
                      </a:r>
                      <a:r>
                        <a:rPr kumimoji="0" lang="en-US" altLang="en-US" sz="14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 – </a:t>
                      </a: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‘Cherry Orchard’</a:t>
                      </a:r>
                      <a:r>
                        <a:rPr kumimoji="0" lang="en-US" altLang="en-US" sz="1400" b="0" i="1"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GB"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Boris Pasternak – ‘Dr Zhivago’</a:t>
                      </a:r>
                      <a:endParaRPr kumimoji="0" lang="en-US" altLang="en-US" sz="2400" b="0" i="0" u="none" strike="noStrike" cap="none" normalizeH="0" baseline="0" dirty="0">
                        <a:ln>
                          <a:noFill/>
                        </a:ln>
                        <a:solidFill>
                          <a:schemeClr val="tx1"/>
                        </a:solidFill>
                        <a:effectLst/>
                        <a:latin typeface="Arial" panose="020B0604020202020204" pitchFamily="34" charset="0"/>
                      </a:endParaRPr>
                    </a:p>
                    <a:p>
                      <a:endParaRPr lang="en-GB" sz="1400" dirty="0"/>
                    </a:p>
                  </a:txBody>
                  <a:tcPr/>
                </a:tc>
                <a:extLst>
                  <a:ext uri="{0D108BD9-81ED-4DB2-BD59-A6C34878D82A}">
                    <a16:rowId xmlns:a16="http://schemas.microsoft.com/office/drawing/2014/main" val="10000"/>
                  </a:ext>
                </a:extLst>
              </a:tr>
            </a:tbl>
          </a:graphicData>
        </a:graphic>
      </p:graphicFrame>
      <p:sp>
        <p:nvSpPr>
          <p:cNvPr id="6" name="TextBox 5"/>
          <p:cNvSpPr txBox="1"/>
          <p:nvPr/>
        </p:nvSpPr>
        <p:spPr>
          <a:xfrm>
            <a:off x="251520" y="460978"/>
            <a:ext cx="3312368" cy="369332"/>
          </a:xfrm>
          <a:prstGeom prst="rect">
            <a:avLst/>
          </a:prstGeom>
          <a:noFill/>
        </p:spPr>
        <p:txBody>
          <a:bodyPr wrap="square" rtlCol="0">
            <a:spAutoFit/>
          </a:bodyPr>
          <a:lstStyle/>
          <a:p>
            <a:r>
              <a:rPr lang="en-GB" b="1" dirty="0">
                <a:solidFill>
                  <a:srgbClr val="00B050"/>
                </a:solidFill>
              </a:rPr>
              <a:t>Curious about History</a:t>
            </a:r>
          </a:p>
        </p:txBody>
      </p:sp>
      <p:sp>
        <p:nvSpPr>
          <p:cNvPr id="7" name="TextBox 6"/>
          <p:cNvSpPr txBox="1"/>
          <p:nvPr/>
        </p:nvSpPr>
        <p:spPr>
          <a:xfrm>
            <a:off x="3933289" y="652947"/>
            <a:ext cx="4823578" cy="5632311"/>
          </a:xfrm>
          <a:prstGeom prst="rect">
            <a:avLst/>
          </a:prstGeom>
          <a:noFill/>
        </p:spPr>
        <p:txBody>
          <a:bodyPr wrap="square" rtlCol="0">
            <a:spAutoFit/>
          </a:bodyPr>
          <a:lstStyle/>
          <a:p>
            <a:r>
              <a:rPr lang="en-GB" b="1" dirty="0">
                <a:solidFill>
                  <a:srgbClr val="00B050"/>
                </a:solidFill>
                <a:latin typeface="+mj-lt"/>
              </a:rPr>
              <a:t>Summer Reading Task:</a:t>
            </a:r>
          </a:p>
          <a:p>
            <a:pPr lvl="0" eaLnBrk="0" fontAlgn="base" hangingPunct="0">
              <a:spcBef>
                <a:spcPct val="0"/>
              </a:spcBef>
              <a:spcAft>
                <a:spcPct val="0"/>
              </a:spcAft>
            </a:pPr>
            <a:r>
              <a:rPr lang="en-GB" altLang="en-US" sz="1600" dirty="0">
                <a:solidFill>
                  <a:srgbClr val="000000"/>
                </a:solidFill>
                <a:latin typeface="+mj-lt"/>
                <a:ea typeface="Calibri" panose="020F0502020204030204" pitchFamily="34" charset="0"/>
              </a:rPr>
              <a:t>This is an interpretations paper. Question 1 requires you to read and analyse historians’ views on a topic. To support your learning, you need to build cultural capital (general knowledge) and literacy skills. </a:t>
            </a:r>
            <a:endParaRPr lang="en-GB" altLang="en-US" sz="1600" dirty="0">
              <a:latin typeface="+mj-lt"/>
              <a:ea typeface="Calibri" panose="020F0502020204030204" pitchFamily="34" charset="0"/>
            </a:endParaRPr>
          </a:p>
          <a:p>
            <a:pPr lvl="0" eaLnBrk="0" fontAlgn="base" hangingPunct="0">
              <a:spcBef>
                <a:spcPct val="0"/>
              </a:spcBef>
              <a:spcAft>
                <a:spcPct val="0"/>
              </a:spcAft>
            </a:pPr>
            <a:r>
              <a:rPr lang="en-GB" altLang="en-US" sz="1600" dirty="0">
                <a:solidFill>
                  <a:srgbClr val="000000"/>
                </a:solidFill>
                <a:latin typeface="+mj-lt"/>
                <a:ea typeface="Calibri" panose="020F0502020204030204" pitchFamily="34" charset="0"/>
                <a:cs typeface="Calibri" panose="020F0502020204030204" pitchFamily="34" charset="0"/>
              </a:rPr>
              <a:t>1.</a:t>
            </a:r>
            <a:r>
              <a:rPr lang="en-GB" altLang="en-US" sz="1600" dirty="0">
                <a:solidFill>
                  <a:srgbClr val="000000"/>
                </a:solidFill>
                <a:latin typeface="+mj-lt"/>
                <a:ea typeface="Calibri" panose="020F0502020204030204" pitchFamily="34" charset="0"/>
                <a:cs typeface="Times New Roman" panose="02020603050405020304" pitchFamily="18" charset="0"/>
              </a:rPr>
              <a:t>      Please read at least two books. One from each section or something on Russian history.</a:t>
            </a:r>
            <a:endParaRPr lang="en-GB" altLang="en-US" sz="1600" dirty="0">
              <a:latin typeface="+mj-lt"/>
              <a:ea typeface="Calibri" panose="020F0502020204030204" pitchFamily="34" charset="0"/>
            </a:endParaRPr>
          </a:p>
          <a:p>
            <a:pPr lvl="0" eaLnBrk="0" fontAlgn="base" hangingPunct="0">
              <a:spcBef>
                <a:spcPct val="0"/>
              </a:spcBef>
              <a:spcAft>
                <a:spcPct val="0"/>
              </a:spcAft>
            </a:pPr>
            <a:r>
              <a:rPr lang="en-GB" altLang="en-US" sz="1600" dirty="0">
                <a:solidFill>
                  <a:srgbClr val="000000"/>
                </a:solidFill>
                <a:latin typeface="+mj-lt"/>
                <a:ea typeface="Calibri" panose="020F0502020204030204" pitchFamily="34" charset="0"/>
              </a:rPr>
              <a:t>Weaker readers will find it tough going at first, but persevere, by the second book, words that you stumbled over and could not cope with in the first book will now be part of your vocabulary. </a:t>
            </a:r>
            <a:endParaRPr lang="en-GB" altLang="en-US" sz="1600" dirty="0">
              <a:latin typeface="+mj-lt"/>
              <a:ea typeface="Calibri" panose="020F0502020204030204" pitchFamily="34" charset="0"/>
            </a:endParaRPr>
          </a:p>
          <a:p>
            <a:pPr lvl="0" eaLnBrk="0" fontAlgn="base" hangingPunct="0">
              <a:spcBef>
                <a:spcPct val="0"/>
              </a:spcBef>
              <a:spcAft>
                <a:spcPct val="0"/>
              </a:spcAft>
            </a:pPr>
            <a:r>
              <a:rPr lang="en-GB" altLang="en-US" sz="1600" dirty="0">
                <a:solidFill>
                  <a:srgbClr val="000000"/>
                </a:solidFill>
                <a:latin typeface="+mj-lt"/>
                <a:ea typeface="Calibri" panose="020F0502020204030204" pitchFamily="34" charset="0"/>
              </a:rPr>
              <a:t>You could buy cheap copies/kindle from Amazon, download from google or email and ask Amy at CBA library or one of the English teachers if there is a copy you could pick up from reception.  If you have Amazon Prime there are a number of free books to download during this crisis. </a:t>
            </a:r>
            <a:endParaRPr lang="en-GB" altLang="en-US" sz="1600" dirty="0">
              <a:latin typeface="+mj-lt"/>
              <a:ea typeface="Calibri" panose="020F0502020204030204" pitchFamily="34" charset="0"/>
            </a:endParaRPr>
          </a:p>
          <a:p>
            <a:pPr lvl="0" eaLnBrk="0" fontAlgn="base" hangingPunct="0">
              <a:spcBef>
                <a:spcPct val="0"/>
              </a:spcBef>
              <a:spcAft>
                <a:spcPct val="0"/>
              </a:spcAft>
            </a:pPr>
            <a:r>
              <a:rPr lang="en-GB" altLang="en-US" sz="1600" dirty="0">
                <a:solidFill>
                  <a:srgbClr val="000000"/>
                </a:solidFill>
                <a:latin typeface="+mj-lt"/>
                <a:ea typeface="Calibri" panose="020F0502020204030204" pitchFamily="34" charset="0"/>
                <a:cs typeface="Calibri" panose="020F0502020204030204" pitchFamily="34" charset="0"/>
              </a:rPr>
              <a:t>2.</a:t>
            </a:r>
            <a:r>
              <a:rPr lang="en-GB" altLang="en-US" sz="1600" dirty="0">
                <a:solidFill>
                  <a:srgbClr val="000000"/>
                </a:solidFill>
                <a:latin typeface="+mj-lt"/>
                <a:ea typeface="Calibri" panose="020F0502020204030204" pitchFamily="34" charset="0"/>
                <a:cs typeface="Times New Roman" panose="02020603050405020304" pitchFamily="18" charset="0"/>
              </a:rPr>
              <a:t>      You need to write a 500 word summary for each of the books that you have read. </a:t>
            </a:r>
            <a:endParaRPr lang="en-GB" altLang="en-US" sz="1600" dirty="0">
              <a:latin typeface="+mj-lt"/>
              <a:ea typeface="Calibri" panose="020F0502020204030204" pitchFamily="34" charset="0"/>
            </a:endParaRPr>
          </a:p>
          <a:p>
            <a:endParaRPr lang="en-GB" dirty="0">
              <a:latin typeface="+mj-lt"/>
            </a:endParaRPr>
          </a:p>
          <a:p>
            <a:endParaRPr lang="en-GB" dirty="0">
              <a:latin typeface="+mj-lt"/>
            </a:endParaRPr>
          </a:p>
          <a:p>
            <a:endParaRPr lang="en-GB" dirty="0">
              <a:latin typeface="+mj-lt"/>
            </a:endParaRPr>
          </a:p>
        </p:txBody>
      </p:sp>
    </p:spTree>
    <p:extLst>
      <p:ext uri="{BB962C8B-B14F-4D97-AF65-F5344CB8AC3E}">
        <p14:creationId xmlns:p14="http://schemas.microsoft.com/office/powerpoint/2010/main" val="1440232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290</Words>
  <Application>Microsoft Office PowerPoint</Application>
  <PresentationFormat>On-screen Show (4:3)</PresentationFormat>
  <Paragraphs>51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Ralph Franklin</dc:creator>
  <cp:lastModifiedBy>Ralph Franklin</cp:lastModifiedBy>
  <cp:revision>12</cp:revision>
  <cp:lastPrinted>2019-06-24T12:22:22Z</cp:lastPrinted>
  <dcterms:created xsi:type="dcterms:W3CDTF">2019-06-17T06:30:41Z</dcterms:created>
  <dcterms:modified xsi:type="dcterms:W3CDTF">2020-06-05T13:12:37Z</dcterms:modified>
</cp:coreProperties>
</file>