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0" r:id="rId2"/>
    <p:sldId id="258" r:id="rId3"/>
    <p:sldId id="259" r:id="rId4"/>
    <p:sldId id="272" r:id="rId5"/>
    <p:sldId id="278" r:id="rId6"/>
    <p:sldId id="276" r:id="rId7"/>
    <p:sldId id="275" r:id="rId8"/>
    <p:sldId id="277" r:id="rId9"/>
    <p:sldId id="260" r:id="rId10"/>
    <p:sldId id="262" r:id="rId11"/>
    <p:sldId id="264" r:id="rId12"/>
    <p:sldId id="265" r:id="rId13"/>
    <p:sldId id="267"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25" autoAdjust="0"/>
  </p:normalViewPr>
  <p:slideViewPr>
    <p:cSldViewPr>
      <p:cViewPr varScale="1">
        <p:scale>
          <a:sx n="53" d="100"/>
          <a:sy n="53" d="100"/>
        </p:scale>
        <p:origin x="102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Hearne" userId="02c237b9-9d5b-49a4-bf3e-3514acd540f7" providerId="ADAL" clId="{C1BF43DB-33B5-452A-9AEB-0BE2B2D7E8CF}"/>
    <pc:docChg chg="modSld">
      <pc:chgData name="Karen Hearne" userId="02c237b9-9d5b-49a4-bf3e-3514acd540f7" providerId="ADAL" clId="{C1BF43DB-33B5-452A-9AEB-0BE2B2D7E8CF}" dt="2020-05-18T14:55:24.029" v="3" actId="14100"/>
      <pc:docMkLst>
        <pc:docMk/>
      </pc:docMkLst>
      <pc:sldChg chg="addSp modSp">
        <pc:chgData name="Karen Hearne" userId="02c237b9-9d5b-49a4-bf3e-3514acd540f7" providerId="ADAL" clId="{C1BF43DB-33B5-452A-9AEB-0BE2B2D7E8CF}" dt="2020-05-18T14:55:24.029" v="3" actId="14100"/>
        <pc:sldMkLst>
          <pc:docMk/>
          <pc:sldMk cId="2971907798" sldId="270"/>
        </pc:sldMkLst>
        <pc:picChg chg="add mod">
          <ac:chgData name="Karen Hearne" userId="02c237b9-9d5b-49a4-bf3e-3514acd540f7" providerId="ADAL" clId="{C1BF43DB-33B5-452A-9AEB-0BE2B2D7E8CF}" dt="2020-05-18T14:55:24.029" v="3" actId="14100"/>
          <ac:picMkLst>
            <pc:docMk/>
            <pc:sldMk cId="2971907798" sldId="270"/>
            <ac:picMk id="5" creationId="{F5D14AA1-A0FF-496A-910A-067A81F76DB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91FBB42-3F8B-4469-83F7-2EC55BAE9366}" type="datetimeFigureOut">
              <a:rPr lang="en-GB" smtClean="0"/>
              <a:t>18/05/2020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D7E9E0EA-52DE-456E-B3D8-9479EE37DAE9}" type="slidenum">
              <a:rPr lang="en-GB" smtClean="0"/>
              <a:t>‹#›</a:t>
            </a:fld>
            <a:endParaRPr lang="en-GB"/>
          </a:p>
        </p:txBody>
      </p:sp>
    </p:spTree>
    <p:extLst>
      <p:ext uri="{BB962C8B-B14F-4D97-AF65-F5344CB8AC3E}">
        <p14:creationId xmlns:p14="http://schemas.microsoft.com/office/powerpoint/2010/main" val="99009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5B2BA81-ED61-408E-A383-38A0A5E4D249}" type="datetimeFigureOut">
              <a:rPr lang="en-GB" smtClean="0"/>
              <a:t>18/05/2020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612840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2BA81-ED61-408E-A383-38A0A5E4D249}" type="datetimeFigureOut">
              <a:rPr lang="en-GB" smtClean="0"/>
              <a:t>18/05/2020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747697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2BA81-ED61-408E-A383-38A0A5E4D249}" type="datetimeFigureOut">
              <a:rPr lang="en-GB" smtClean="0"/>
              <a:t>18/05/2020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3169740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2BA81-ED61-408E-A383-38A0A5E4D249}" type="datetimeFigureOut">
              <a:rPr lang="en-GB" smtClean="0"/>
              <a:t>18/05/2020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2860201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B2BA81-ED61-408E-A383-38A0A5E4D249}" type="datetimeFigureOut">
              <a:rPr lang="en-GB" smtClean="0"/>
              <a:t>18/05/2020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162765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5B2BA81-ED61-408E-A383-38A0A5E4D249}" type="datetimeFigureOut">
              <a:rPr lang="en-GB" smtClean="0"/>
              <a:t>18/05/2020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37230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5B2BA81-ED61-408E-A383-38A0A5E4D249}" type="datetimeFigureOut">
              <a:rPr lang="en-GB" smtClean="0"/>
              <a:t>18/05/2020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1880019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5B2BA81-ED61-408E-A383-38A0A5E4D249}" type="datetimeFigureOut">
              <a:rPr lang="en-GB" smtClean="0"/>
              <a:t>18/05/2020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2438528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2BA81-ED61-408E-A383-38A0A5E4D249}" type="datetimeFigureOut">
              <a:rPr lang="en-GB" smtClean="0"/>
              <a:t>18/05/2020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2635038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B2BA81-ED61-408E-A383-38A0A5E4D249}" type="datetimeFigureOut">
              <a:rPr lang="en-GB" smtClean="0"/>
              <a:t>18/05/2020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2710437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B2BA81-ED61-408E-A383-38A0A5E4D249}" type="datetimeFigureOut">
              <a:rPr lang="en-GB" smtClean="0"/>
              <a:t>18/05/2020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1448849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B2BA81-ED61-408E-A383-38A0A5E4D249}" type="datetimeFigureOut">
              <a:rPr lang="en-GB" smtClean="0"/>
              <a:t>18/05/2020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DE28E-EFD7-4719-9E2D-06124B86D18F}" type="slidenum">
              <a:rPr lang="en-GB" smtClean="0"/>
              <a:t>‹#›</a:t>
            </a:fld>
            <a:endParaRPr lang="en-GB"/>
          </a:p>
        </p:txBody>
      </p:sp>
    </p:spTree>
    <p:extLst>
      <p:ext uri="{BB962C8B-B14F-4D97-AF65-F5344CB8AC3E}">
        <p14:creationId xmlns:p14="http://schemas.microsoft.com/office/powerpoint/2010/main" val="2439069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twitter.com/AMNH" TargetMode="External"/><Relationship Id="rId7" Type="http://schemas.openxmlformats.org/officeDocument/2006/relationships/image" Target="../media/image3.jpeg"/><Relationship Id="rId2" Type="http://schemas.openxmlformats.org/officeDocument/2006/relationships/hyperlink" Target="https://twitter.com/NatureCellBio" TargetMode="External"/><Relationship Id="rId1" Type="http://schemas.openxmlformats.org/officeDocument/2006/relationships/slideLayout" Target="../slideLayouts/slideLayout1.xml"/><Relationship Id="rId6" Type="http://schemas.openxmlformats.org/officeDocument/2006/relationships/hyperlink" Target="https://www.rsb.org.uk/" TargetMode="External"/><Relationship Id="rId5" Type="http://schemas.openxmlformats.org/officeDocument/2006/relationships/hyperlink" Target="http://www.bmj.com/" TargetMode="External"/><Relationship Id="rId4" Type="http://schemas.openxmlformats.org/officeDocument/2006/relationships/hyperlink" Target="https://twitter.com/sciam" TargetMode="External"/><Relationship Id="rId9" Type="http://schemas.openxmlformats.org/officeDocument/2006/relationships/hyperlink" Target="http://www.ted.com/talks/paula_hammond_a_new_superweapon_in_the_fight_against_cancer?language=e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bbc.co.uk/education/guides/zvjycdm/revision" TargetMode="External"/><Relationship Id="rId2" Type="http://schemas.openxmlformats.org/officeDocument/2006/relationships/hyperlink" Target="http://www.s-cool.co.uk/a-level/biology/cells-and-organelles" TargetMode="External"/><Relationship Id="rId1" Type="http://schemas.openxmlformats.org/officeDocument/2006/relationships/slideLayout" Target="../slideLayouts/slideLayout7.xml"/><Relationship Id="rId6" Type="http://schemas.openxmlformats.org/officeDocument/2006/relationships/hyperlink" Target="https://www.youtube.com/watch?v=qCLmR9-YY7o" TargetMode="External"/><Relationship Id="rId5" Type="http://schemas.openxmlformats.org/officeDocument/2006/relationships/hyperlink" Target="https://www.youtube.com/watch?v=L0k-enzoeOM" TargetMode="External"/><Relationship Id="rId4" Type="http://schemas.openxmlformats.org/officeDocument/2006/relationships/hyperlink" Target="https://www.youtube.com/watch?v=gcTuQpuJyD8"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s-cool.co.uk/a-level/biology/dna-and-genetic-code" TargetMode="External"/><Relationship Id="rId2" Type="http://schemas.openxmlformats.org/officeDocument/2006/relationships/hyperlink" Target="http://www.bbc.co.uk/education/guides/z36mmp3/revision" TargetMode="External"/><Relationship Id="rId1" Type="http://schemas.openxmlformats.org/officeDocument/2006/relationships/slideLayout" Target="../slideLayouts/slideLayout7.xml"/><Relationship Id="rId5" Type="http://schemas.openxmlformats.org/officeDocument/2006/relationships/hyperlink" Target="http://ed.ted.com/lessons/where-do-genes-come-from-carl-zimmer" TargetMode="External"/><Relationship Id="rId4" Type="http://schemas.openxmlformats.org/officeDocument/2006/relationships/hyperlink" Target="http://ed.ted.com/lessons/the-twisting-tale-of-dna-judith-hauck"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s-cool.co.uk/a-level/biology/evolution" TargetMode="External"/><Relationship Id="rId2" Type="http://schemas.openxmlformats.org/officeDocument/2006/relationships/hyperlink" Target="http://www.bbc.co.uk/education/guides/z237hyc/revision/4" TargetMode="External"/><Relationship Id="rId1" Type="http://schemas.openxmlformats.org/officeDocument/2006/relationships/slideLayout" Target="../slideLayouts/slideLayout7.xml"/><Relationship Id="rId5" Type="http://schemas.openxmlformats.org/officeDocument/2006/relationships/hyperlink" Target="http://ed.ted.com/lessons/the-race-to-sequence-the-human-genome-tien-nguyen" TargetMode="External"/><Relationship Id="rId4" Type="http://schemas.openxmlformats.org/officeDocument/2006/relationships/hyperlink" Target="http://ed.ted.com/lessons/how-to-sequence-the-human-genome-mark-j-kie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s-cool.co.uk/a-level/biology/ecological-concepts" TargetMode="External"/><Relationship Id="rId2" Type="http://schemas.openxmlformats.org/officeDocument/2006/relationships/hyperlink" Target="http://www.bbc.co.uk/education/guides/z7vqtfr/revision" TargetMode="External"/><Relationship Id="rId1" Type="http://schemas.openxmlformats.org/officeDocument/2006/relationships/slideLayout" Target="../slideLayouts/slideLayout7.xml"/><Relationship Id="rId5" Type="http://schemas.openxmlformats.org/officeDocument/2006/relationships/hyperlink" Target="https://www.youtube.com/watch?v=E8dkWQVFAoA" TargetMode="External"/><Relationship Id="rId4" Type="http://schemas.openxmlformats.org/officeDocument/2006/relationships/hyperlink" Target="https://www.youtube.com/watch?v=jZKIHe2LDP8"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bbc.co.uk/education/guides/zb739j6/revision" TargetMode="External"/><Relationship Id="rId2" Type="http://schemas.openxmlformats.org/officeDocument/2006/relationships/hyperlink" Target="http://www.s-cool.co.uk/a-level/biology/biological-molecules-and-enzymes" TargetMode="External"/><Relationship Id="rId1" Type="http://schemas.openxmlformats.org/officeDocument/2006/relationships/slideLayout" Target="../slideLayouts/slideLayout7.xml"/><Relationship Id="rId5" Type="http://schemas.openxmlformats.org/officeDocument/2006/relationships/hyperlink" Target="http://ed.ted.com/lessons/activation-energy-kickstarting-chemical-reactions-vance-kite" TargetMode="External"/><Relationship Id="rId4" Type="http://schemas.openxmlformats.org/officeDocument/2006/relationships/hyperlink" Target="https://www.youtube.com/watch?v=H8WJ2KENlK0"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9DB23-1E06-40C4-B521-6802495585B8}"/>
              </a:ext>
            </a:extLst>
          </p:cNvPr>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GB" dirty="0"/>
              <a:t>Getting Ready for Biology A level</a:t>
            </a:r>
          </a:p>
        </p:txBody>
      </p:sp>
      <p:sp>
        <p:nvSpPr>
          <p:cNvPr id="4" name="Content Placeholder 3">
            <a:extLst>
              <a:ext uri="{FF2B5EF4-FFF2-40B4-BE49-F238E27FC236}">
                <a16:creationId xmlns:a16="http://schemas.microsoft.com/office/drawing/2014/main" id="{FD9FB1CF-92D6-424F-9CB7-8A58FA0B4E2C}"/>
              </a:ext>
            </a:extLst>
          </p:cNvPr>
          <p:cNvSpPr>
            <a:spLocks noGrp="1"/>
          </p:cNvSpPr>
          <p:nvPr>
            <p:ph sz="half" idx="1"/>
          </p:nvPr>
        </p:nvSpPr>
        <p:spPr/>
        <p:style>
          <a:lnRef idx="2">
            <a:schemeClr val="accent3"/>
          </a:lnRef>
          <a:fillRef idx="1">
            <a:schemeClr val="lt1"/>
          </a:fillRef>
          <a:effectRef idx="0">
            <a:schemeClr val="accent3"/>
          </a:effectRef>
          <a:fontRef idx="minor">
            <a:schemeClr val="dk1"/>
          </a:fontRef>
        </p:style>
        <p:txBody>
          <a:bodyPr>
            <a:normAutofit fontScale="85000" lnSpcReduction="10000"/>
          </a:bodyPr>
          <a:lstStyle/>
          <a:p>
            <a:r>
              <a:rPr lang="en-GB" dirty="0"/>
              <a:t>This pack contains a programme of activities and resources to prepare you to start an A level in Biology in September. It is aimed to be used after you complete your GCSE, throughout the remainder of the summer term and over the Summer Holidays to ensure you are ready to start your course in September.</a:t>
            </a:r>
          </a:p>
          <a:p>
            <a:endParaRPr lang="en-GB" dirty="0"/>
          </a:p>
        </p:txBody>
      </p:sp>
      <p:pic>
        <p:nvPicPr>
          <p:cNvPr id="7" name="Content Placeholder 6">
            <a:extLst>
              <a:ext uri="{FF2B5EF4-FFF2-40B4-BE49-F238E27FC236}">
                <a16:creationId xmlns:a16="http://schemas.microsoft.com/office/drawing/2014/main" id="{135A2AA3-5069-4B94-B33E-800CAD0760E7}"/>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572000" y="1916655"/>
            <a:ext cx="4038600" cy="3024689"/>
          </a:xfrm>
        </p:spPr>
      </p:pic>
      <p:pic>
        <p:nvPicPr>
          <p:cNvPr id="5" name="Picture 4">
            <a:extLst>
              <a:ext uri="{FF2B5EF4-FFF2-40B4-BE49-F238E27FC236}">
                <a16:creationId xmlns:a16="http://schemas.microsoft.com/office/drawing/2014/main" id="{F5D14AA1-A0FF-496A-910A-067A81F76DB2}"/>
              </a:ext>
            </a:extLst>
          </p:cNvPr>
          <p:cNvPicPr/>
          <p:nvPr/>
        </p:nvPicPr>
        <p:blipFill>
          <a:blip r:embed="rId3">
            <a:extLst>
              <a:ext uri="{28A0092B-C50C-407E-A947-70E740481C1C}">
                <a14:useLocalDpi xmlns:a14="http://schemas.microsoft.com/office/drawing/2010/main" val="0"/>
              </a:ext>
            </a:extLst>
          </a:blip>
          <a:stretch>
            <a:fillRect/>
          </a:stretch>
        </p:blipFill>
        <p:spPr>
          <a:xfrm>
            <a:off x="7668345" y="5877272"/>
            <a:ext cx="1018456" cy="706089"/>
          </a:xfrm>
          <a:prstGeom prst="rect">
            <a:avLst/>
          </a:prstGeom>
        </p:spPr>
      </p:pic>
    </p:spTree>
    <p:extLst>
      <p:ext uri="{BB962C8B-B14F-4D97-AF65-F5344CB8AC3E}">
        <p14:creationId xmlns:p14="http://schemas.microsoft.com/office/powerpoint/2010/main" val="2971907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33CF772-CEC4-425B-A040-FA345C3FD5F8}"/>
              </a:ext>
            </a:extLst>
          </p:cNvPr>
          <p:cNvSpPr/>
          <p:nvPr/>
        </p:nvSpPr>
        <p:spPr>
          <a:xfrm>
            <a:off x="269776" y="260648"/>
            <a:ext cx="8604448" cy="2862322"/>
          </a:xfrm>
          <a:prstGeom prst="rect">
            <a:avLst/>
          </a:prstGeom>
        </p:spPr>
        <p:txBody>
          <a:bodyPr wrap="square">
            <a:spAutoFit/>
          </a:bodyPr>
          <a:lstStyle/>
          <a:p>
            <a:r>
              <a:rPr lang="en-GB" sz="1200" b="1" u="sng" dirty="0"/>
              <a:t>Converting units</a:t>
            </a:r>
          </a:p>
          <a:p>
            <a:endParaRPr lang="en-GB" sz="1200" b="1" u="sng" dirty="0"/>
          </a:p>
          <a:p>
            <a:r>
              <a:rPr lang="en-GB" sz="1200" dirty="0"/>
              <a:t>When doing calculations, it is important to express your answer using sensible numbers. For example, an answer of 6230 </a:t>
            </a:r>
            <a:r>
              <a:rPr lang="en-GB" sz="1200" dirty="0" err="1"/>
              <a:t>μm</a:t>
            </a:r>
            <a:r>
              <a:rPr lang="en-GB" sz="1200" dirty="0"/>
              <a:t> would have been more meaningful expressed as 6.2 mm. </a:t>
            </a:r>
          </a:p>
          <a:p>
            <a:r>
              <a:rPr lang="en-GB" sz="1200" dirty="0"/>
              <a:t>If you convert between units and round numbers properly, it allows quoted measurements to be understood within the scale of the observations.</a:t>
            </a:r>
          </a:p>
          <a:p>
            <a:r>
              <a:rPr lang="en-GB" sz="1200" dirty="0"/>
              <a:t>To convert 488 889 m into km:</a:t>
            </a:r>
          </a:p>
          <a:p>
            <a:r>
              <a:rPr lang="en-GB" sz="1200" dirty="0"/>
              <a:t>A kilo is 103 so you need to divide by this number, or move the decimal point three places to the left.</a:t>
            </a:r>
          </a:p>
          <a:p>
            <a:r>
              <a:rPr lang="en-GB" sz="1200" dirty="0"/>
              <a:t>488 889 ÷ 103 = 488.889 km</a:t>
            </a:r>
          </a:p>
          <a:p>
            <a:r>
              <a:rPr lang="en-GB" sz="1200" dirty="0"/>
              <a:t>However, suppose you are converting from mm to km: you need to go from 103 to 10−3, or move the decimal point six places to the left.</a:t>
            </a:r>
          </a:p>
          <a:p>
            <a:r>
              <a:rPr lang="en-GB" sz="1200" dirty="0"/>
              <a:t>333 mm is 0.000 333 km</a:t>
            </a:r>
          </a:p>
          <a:p>
            <a:r>
              <a:rPr lang="en-GB" sz="1200" dirty="0"/>
              <a:t>Alternatively, if you want to convert from 333 mm to nm, you would have to go from 10−9 to 10−3, or move the decimal point six places to the right.</a:t>
            </a:r>
          </a:p>
          <a:p>
            <a:r>
              <a:rPr lang="en-GB" sz="1200" dirty="0"/>
              <a:t>333 mm is 333 000 000 nm</a:t>
            </a:r>
          </a:p>
        </p:txBody>
      </p:sp>
      <p:sp>
        <p:nvSpPr>
          <p:cNvPr id="6" name="Rectangle 5">
            <a:extLst>
              <a:ext uri="{FF2B5EF4-FFF2-40B4-BE49-F238E27FC236}">
                <a16:creationId xmlns:a16="http://schemas.microsoft.com/office/drawing/2014/main" id="{57FD7CEF-6E25-4C5B-BF49-FCEA67C4965F}"/>
              </a:ext>
            </a:extLst>
          </p:cNvPr>
          <p:cNvSpPr/>
          <p:nvPr/>
        </p:nvSpPr>
        <p:spPr>
          <a:xfrm>
            <a:off x="413792" y="4005064"/>
            <a:ext cx="8460432" cy="1915909"/>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nSpc>
                <a:spcPts val="1800"/>
              </a:lnSpc>
              <a:spcBef>
                <a:spcPts val="1200"/>
              </a:spcBef>
              <a:spcAft>
                <a:spcPts val="600"/>
              </a:spcAft>
            </a:pPr>
            <a:r>
              <a:rPr lang="en-GB" b="1" i="1" dirty="0">
                <a:latin typeface="Calibri" panose="020F0502020204030204" pitchFamily="34" charset="0"/>
                <a:ea typeface="Times New Roman" panose="02020603050405020304" pitchFamily="18" charset="0"/>
                <a:cs typeface="Calibri" panose="020F0502020204030204" pitchFamily="34" charset="0"/>
              </a:rPr>
              <a:t>Practice question</a:t>
            </a:r>
          </a:p>
          <a:p>
            <a:pPr marL="228600" marR="1005840" indent="-228600">
              <a:spcAft>
                <a:spcPts val="300"/>
              </a:spcAft>
              <a:tabLst>
                <a:tab pos="228600" algn="l"/>
                <a:tab pos="457200" algn="l"/>
                <a:tab pos="685800" algn="l"/>
                <a:tab pos="3690620" algn="l"/>
                <a:tab pos="6446520" algn="r"/>
              </a:tabLst>
            </a:pPr>
            <a:r>
              <a:rPr lang="en-GB" sz="1200" b="1" dirty="0">
                <a:latin typeface="Calibri" panose="020F0502020204030204" pitchFamily="34" charset="0"/>
                <a:ea typeface="SimSun" panose="02010600030101010101" pitchFamily="2" charset="-122"/>
                <a:cs typeface="Calibri" panose="020F0502020204030204" pitchFamily="34" charset="0"/>
              </a:rPr>
              <a:t>1</a:t>
            </a:r>
            <a:r>
              <a:rPr lang="en-GB" sz="1200" dirty="0">
                <a:latin typeface="Calibri" panose="020F0502020204030204" pitchFamily="34" charset="0"/>
                <a:ea typeface="SimSun" panose="02010600030101010101" pitchFamily="2" charset="-122"/>
                <a:cs typeface="Calibri" panose="020F0502020204030204" pitchFamily="34" charset="0"/>
              </a:rPr>
              <a:t>	Calculate the following conversions:</a:t>
            </a:r>
            <a:endParaRPr lang="en-GB" sz="1600" dirty="0">
              <a:latin typeface="Calibri" panose="020F0502020204030204" pitchFamily="34" charset="0"/>
              <a:ea typeface="Times New Roman" panose="02020603050405020304" pitchFamily="18" charset="0"/>
              <a:cs typeface="Calibri" panose="020F0502020204030204" pitchFamily="34" charset="0"/>
            </a:endParaRPr>
          </a:p>
          <a:p>
            <a:pPr marL="228600" marR="1005840">
              <a:spcAft>
                <a:spcPts val="300"/>
              </a:spcAft>
              <a:tabLst>
                <a:tab pos="457200" algn="l"/>
                <a:tab pos="685800" algn="l"/>
                <a:tab pos="1710690" algn="l"/>
                <a:tab pos="3330575" algn="l"/>
                <a:tab pos="4231005" algn="l"/>
                <a:tab pos="6446520" algn="r"/>
              </a:tabLst>
            </a:pPr>
            <a:r>
              <a:rPr lang="en-GB" sz="1200" b="1" dirty="0">
                <a:latin typeface="Calibri" panose="020F0502020204030204" pitchFamily="34" charset="0"/>
                <a:ea typeface="SimSun" panose="02010600030101010101" pitchFamily="2" charset="-122"/>
                <a:cs typeface="Calibri" panose="020F0502020204030204" pitchFamily="34" charset="0"/>
              </a:rPr>
              <a:t>a </a:t>
            </a:r>
            <a:r>
              <a:rPr lang="en-GB" sz="1200" dirty="0">
                <a:latin typeface="Calibri" panose="020F0502020204030204" pitchFamily="34" charset="0"/>
                <a:ea typeface="SimSun" panose="02010600030101010101" pitchFamily="2" charset="-122"/>
                <a:cs typeface="Calibri" panose="020F0502020204030204" pitchFamily="34" charset="0"/>
              </a:rPr>
              <a:t>0.004</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m into mm		</a:t>
            </a:r>
            <a:r>
              <a:rPr lang="en-GB" sz="1200" b="1" dirty="0">
                <a:latin typeface="Calibri" panose="020F0502020204030204" pitchFamily="34" charset="0"/>
                <a:ea typeface="SimSun" panose="02010600030101010101" pitchFamily="2" charset="-122"/>
                <a:cs typeface="Calibri" panose="020F0502020204030204" pitchFamily="34" charset="0"/>
              </a:rPr>
              <a:t>b</a:t>
            </a:r>
            <a:r>
              <a:rPr lang="en-GB" sz="1200" dirty="0">
                <a:latin typeface="Calibri" panose="020F0502020204030204" pitchFamily="34" charset="0"/>
                <a:ea typeface="SimSun" panose="02010600030101010101" pitchFamily="2" charset="-122"/>
                <a:cs typeface="Calibri" panose="020F0502020204030204" pitchFamily="34" charset="0"/>
              </a:rPr>
              <a:t> 130</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000</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err="1">
                <a:latin typeface="Calibri" panose="020F0502020204030204" pitchFamily="34" charset="0"/>
                <a:ea typeface="SimSun" panose="02010600030101010101" pitchFamily="2" charset="-122"/>
                <a:cs typeface="Calibri" panose="020F0502020204030204" pitchFamily="34" charset="0"/>
              </a:rPr>
              <a:t>ms</a:t>
            </a:r>
            <a:r>
              <a:rPr lang="en-GB" sz="1200" dirty="0">
                <a:latin typeface="Calibri" panose="020F0502020204030204" pitchFamily="34" charset="0"/>
                <a:ea typeface="SimSun" panose="02010600030101010101" pitchFamily="2" charset="-122"/>
                <a:cs typeface="Calibri" panose="020F0502020204030204" pitchFamily="34" charset="0"/>
              </a:rPr>
              <a:t> into s	</a:t>
            </a:r>
            <a:endParaRPr lang="en-GB" sz="1600" dirty="0">
              <a:latin typeface="Calibri" panose="020F0502020204030204" pitchFamily="34" charset="0"/>
              <a:ea typeface="Times New Roman" panose="02020603050405020304" pitchFamily="18" charset="0"/>
              <a:cs typeface="Calibri" panose="020F0502020204030204" pitchFamily="34" charset="0"/>
            </a:endParaRPr>
          </a:p>
          <a:p>
            <a:pPr marL="228600" marR="1005840">
              <a:spcAft>
                <a:spcPts val="300"/>
              </a:spcAft>
              <a:tabLst>
                <a:tab pos="457200" algn="l"/>
                <a:tab pos="685800" algn="l"/>
                <a:tab pos="1710690" algn="l"/>
                <a:tab pos="3330575" algn="l"/>
                <a:tab pos="4231005" algn="l"/>
                <a:tab pos="6446520" algn="r"/>
              </a:tabLst>
            </a:pPr>
            <a:r>
              <a:rPr lang="en-GB" sz="1200" b="1" dirty="0">
                <a:latin typeface="Calibri" panose="020F0502020204030204" pitchFamily="34" charset="0"/>
                <a:ea typeface="SimSun" panose="02010600030101010101" pitchFamily="2" charset="-122"/>
                <a:cs typeface="Calibri" panose="020F0502020204030204" pitchFamily="34" charset="0"/>
              </a:rPr>
              <a:t>c</a:t>
            </a:r>
            <a:r>
              <a:rPr lang="en-GB" sz="1200" dirty="0">
                <a:latin typeface="Calibri" panose="020F0502020204030204" pitchFamily="34" charset="0"/>
                <a:ea typeface="SimSun" panose="02010600030101010101" pitchFamily="2" charset="-122"/>
                <a:cs typeface="Calibri" panose="020F0502020204030204" pitchFamily="34" charset="0"/>
              </a:rPr>
              <a:t> 31.3</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ml into </a:t>
            </a:r>
            <a:r>
              <a:rPr lang="en-GB" sz="1200" dirty="0" err="1">
                <a:latin typeface="Calibri" panose="020F0502020204030204" pitchFamily="34" charset="0"/>
                <a:ea typeface="SimSun" panose="02010600030101010101" pitchFamily="2" charset="-122"/>
                <a:cs typeface="Calibri" panose="020F0502020204030204" pitchFamily="34" charset="0"/>
              </a:rPr>
              <a:t>μl</a:t>
            </a:r>
            <a:r>
              <a:rPr lang="en-GB" sz="1200" dirty="0">
                <a:latin typeface="Calibri" panose="020F0502020204030204" pitchFamily="34" charset="0"/>
                <a:ea typeface="SimSun" panose="02010600030101010101" pitchFamily="2" charset="-122"/>
                <a:cs typeface="Calibri" panose="020F0502020204030204" pitchFamily="34" charset="0"/>
              </a:rPr>
              <a:t>	</a:t>
            </a:r>
            <a:r>
              <a:rPr lang="en-GB" sz="1200" b="1" dirty="0">
                <a:latin typeface="Calibri" panose="020F0502020204030204" pitchFamily="34" charset="0"/>
                <a:ea typeface="SimSun" panose="02010600030101010101" pitchFamily="2" charset="-122"/>
                <a:cs typeface="Calibri" panose="020F0502020204030204" pitchFamily="34" charset="0"/>
              </a:rPr>
              <a:t>d</a:t>
            </a:r>
            <a:r>
              <a:rPr lang="en-GB" sz="1200" dirty="0">
                <a:latin typeface="Calibri" panose="020F0502020204030204" pitchFamily="34" charset="0"/>
                <a:ea typeface="SimSun" panose="02010600030101010101" pitchFamily="2" charset="-122"/>
                <a:cs typeface="Calibri" panose="020F0502020204030204" pitchFamily="34" charset="0"/>
              </a:rPr>
              <a:t> 104</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ng into mg	</a:t>
            </a:r>
            <a:endParaRPr lang="en-GB" sz="1600" dirty="0">
              <a:latin typeface="Calibri" panose="020F0502020204030204" pitchFamily="34" charset="0"/>
              <a:ea typeface="Times New Roman" panose="02020603050405020304" pitchFamily="18" charset="0"/>
              <a:cs typeface="Calibri" panose="020F0502020204030204" pitchFamily="34" charset="0"/>
            </a:endParaRPr>
          </a:p>
          <a:p>
            <a:pPr marL="228600" marR="1005840" indent="-228600">
              <a:spcAft>
                <a:spcPts val="300"/>
              </a:spcAft>
              <a:tabLst>
                <a:tab pos="228600" algn="l"/>
                <a:tab pos="457200" algn="l"/>
                <a:tab pos="685800" algn="l"/>
                <a:tab pos="3690620" algn="l"/>
                <a:tab pos="6446520" algn="r"/>
              </a:tabLst>
            </a:pPr>
            <a:r>
              <a:rPr lang="en-GB" sz="1200" b="1" dirty="0">
                <a:latin typeface="Calibri" panose="020F0502020204030204" pitchFamily="34" charset="0"/>
                <a:ea typeface="SimSun" panose="02010600030101010101" pitchFamily="2" charset="-122"/>
                <a:cs typeface="Calibri" panose="020F0502020204030204" pitchFamily="34" charset="0"/>
              </a:rPr>
              <a:t>2</a:t>
            </a:r>
            <a:r>
              <a:rPr lang="en-GB" sz="1200" dirty="0">
                <a:latin typeface="Calibri" panose="020F0502020204030204" pitchFamily="34" charset="0"/>
                <a:ea typeface="SimSun" panose="02010600030101010101" pitchFamily="2" charset="-122"/>
                <a:cs typeface="Calibri" panose="020F0502020204030204" pitchFamily="34" charset="0"/>
              </a:rPr>
              <a:t>	Give the following values in a different unit so they make more sense to the reader.</a:t>
            </a:r>
            <a:endParaRPr lang="en-GB" sz="1600" dirty="0">
              <a:latin typeface="Calibri" panose="020F0502020204030204" pitchFamily="34" charset="0"/>
              <a:ea typeface="Times New Roman" panose="02020603050405020304" pitchFamily="18" charset="0"/>
              <a:cs typeface="Calibri" panose="020F0502020204030204" pitchFamily="34" charset="0"/>
            </a:endParaRPr>
          </a:p>
          <a:p>
            <a:pPr marL="228600" marR="1005840">
              <a:spcAft>
                <a:spcPts val="300"/>
              </a:spcAft>
              <a:tabLst>
                <a:tab pos="457200" algn="l"/>
                <a:tab pos="685800" algn="l"/>
                <a:tab pos="3690620" algn="l"/>
                <a:tab pos="6446520" algn="r"/>
              </a:tabLst>
            </a:pPr>
            <a:r>
              <a:rPr lang="en-GB" sz="1200" dirty="0">
                <a:latin typeface="Calibri" panose="020F0502020204030204" pitchFamily="34" charset="0"/>
                <a:ea typeface="SimSun" panose="02010600030101010101" pitchFamily="2" charset="-122"/>
                <a:cs typeface="Calibri" panose="020F0502020204030204" pitchFamily="34" charset="0"/>
              </a:rPr>
              <a:t>Choose the final units yourself. (Hint: make the final number as close in magnitude to zero as you can. For example, you would convert 1000 m into 1 km.)</a:t>
            </a:r>
            <a:endParaRPr lang="en-GB" sz="1600" dirty="0">
              <a:latin typeface="Calibri" panose="020F0502020204030204" pitchFamily="34" charset="0"/>
              <a:ea typeface="Times New Roman" panose="02020603050405020304" pitchFamily="18" charset="0"/>
              <a:cs typeface="Calibri" panose="020F0502020204030204" pitchFamily="34" charset="0"/>
            </a:endParaRPr>
          </a:p>
          <a:p>
            <a:pPr marL="228600" marR="1005840">
              <a:spcAft>
                <a:spcPts val="300"/>
              </a:spcAft>
              <a:tabLst>
                <a:tab pos="457200" algn="l"/>
                <a:tab pos="685800" algn="l"/>
                <a:tab pos="1710690" algn="l"/>
                <a:tab pos="3060700" algn="l"/>
                <a:tab pos="3690620" algn="l"/>
                <a:tab pos="4500880" algn="l"/>
                <a:tab pos="6446520" algn="r"/>
              </a:tabLst>
            </a:pPr>
            <a:r>
              <a:rPr lang="en-GB" sz="1200" b="1" dirty="0">
                <a:latin typeface="Calibri" panose="020F0502020204030204" pitchFamily="34" charset="0"/>
                <a:ea typeface="SimSun" panose="02010600030101010101" pitchFamily="2" charset="-122"/>
                <a:cs typeface="Calibri" panose="020F0502020204030204" pitchFamily="34" charset="0"/>
              </a:rPr>
              <a:t>a</a:t>
            </a:r>
            <a:r>
              <a:rPr lang="en-GB" sz="1200" dirty="0">
                <a:solidFill>
                  <a:srgbClr val="00C356"/>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0.000</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057</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m	</a:t>
            </a:r>
            <a:r>
              <a:rPr lang="en-GB" sz="1200" b="1" dirty="0">
                <a:latin typeface="Calibri" panose="020F0502020204030204" pitchFamily="34" charset="0"/>
                <a:ea typeface="SimSun" panose="02010600030101010101" pitchFamily="2" charset="-122"/>
                <a:cs typeface="Calibri" panose="020F0502020204030204" pitchFamily="34" charset="0"/>
              </a:rPr>
              <a:t>b </a:t>
            </a:r>
            <a:r>
              <a:rPr lang="en-GB" sz="1200" dirty="0">
                <a:latin typeface="Calibri" panose="020F0502020204030204" pitchFamily="34" charset="0"/>
                <a:ea typeface="SimSun" panose="02010600030101010101" pitchFamily="2" charset="-122"/>
                <a:cs typeface="Calibri" panose="020F0502020204030204" pitchFamily="34" charset="0"/>
              </a:rPr>
              <a:t>8</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600</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000</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err="1">
                <a:latin typeface="Calibri" panose="020F0502020204030204" pitchFamily="34" charset="0"/>
                <a:ea typeface="SimSun" panose="02010600030101010101" pitchFamily="2" charset="-122"/>
                <a:cs typeface="Calibri" panose="020F0502020204030204" pitchFamily="34" charset="0"/>
              </a:rPr>
              <a:t>μl</a:t>
            </a:r>
            <a:r>
              <a:rPr lang="en-GB" sz="1200" dirty="0">
                <a:latin typeface="Calibri" panose="020F0502020204030204" pitchFamily="34" charset="0"/>
                <a:ea typeface="SimSun" panose="02010600030101010101" pitchFamily="2" charset="-122"/>
                <a:cs typeface="Calibri" panose="020F0502020204030204" pitchFamily="34" charset="0"/>
              </a:rPr>
              <a:t>	</a:t>
            </a:r>
            <a:r>
              <a:rPr lang="en-GB" sz="1200" b="1" dirty="0">
                <a:latin typeface="Calibri" panose="020F0502020204030204" pitchFamily="34" charset="0"/>
                <a:ea typeface="SimSun" panose="02010600030101010101" pitchFamily="2" charset="-122"/>
                <a:cs typeface="Calibri" panose="020F0502020204030204" pitchFamily="34" charset="0"/>
              </a:rPr>
              <a:t>c</a:t>
            </a:r>
            <a:r>
              <a:rPr lang="en-GB" sz="1200" dirty="0">
                <a:solidFill>
                  <a:srgbClr val="00C356"/>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68</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000</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err="1">
                <a:latin typeface="Calibri" panose="020F0502020204030204" pitchFamily="34" charset="0"/>
                <a:ea typeface="SimSun" panose="02010600030101010101" pitchFamily="2" charset="-122"/>
                <a:cs typeface="Calibri" panose="020F0502020204030204" pitchFamily="34" charset="0"/>
              </a:rPr>
              <a:t>ms</a:t>
            </a:r>
            <a:r>
              <a:rPr lang="en-GB" sz="1200" dirty="0">
                <a:latin typeface="Calibri" panose="020F0502020204030204" pitchFamily="34" charset="0"/>
                <a:ea typeface="SimSun" panose="02010600030101010101" pitchFamily="2" charset="-122"/>
                <a:cs typeface="Calibri" panose="020F0502020204030204" pitchFamily="34" charset="0"/>
              </a:rPr>
              <a:t>	</a:t>
            </a:r>
            <a:r>
              <a:rPr lang="en-GB" sz="1200" b="1" dirty="0">
                <a:latin typeface="Calibri" panose="020F0502020204030204" pitchFamily="34" charset="0"/>
                <a:ea typeface="SimSun" panose="02010600030101010101" pitchFamily="2" charset="-122"/>
                <a:cs typeface="Calibri" panose="020F0502020204030204" pitchFamily="34" charset="0"/>
              </a:rPr>
              <a:t>d</a:t>
            </a:r>
            <a:r>
              <a:rPr lang="en-GB" sz="1200" dirty="0">
                <a:solidFill>
                  <a:srgbClr val="00C356"/>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0.009</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cm</a:t>
            </a:r>
            <a:endParaRPr lang="en-GB" sz="16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14977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4430353-7B27-4EC6-9706-0335FC35AD28}"/>
              </a:ext>
            </a:extLst>
          </p:cNvPr>
          <p:cNvSpPr/>
          <p:nvPr/>
        </p:nvSpPr>
        <p:spPr>
          <a:xfrm>
            <a:off x="179512" y="764704"/>
            <a:ext cx="8676456" cy="3046988"/>
          </a:xfrm>
          <a:prstGeom prst="rect">
            <a:avLst/>
          </a:prstGeom>
        </p:spPr>
        <p:txBody>
          <a:bodyPr wrap="square">
            <a:spAutoFit/>
          </a:bodyPr>
          <a:lstStyle/>
          <a:p>
            <a:r>
              <a:rPr lang="en-GB" sz="1200" dirty="0"/>
              <a:t> </a:t>
            </a:r>
            <a:r>
              <a:rPr lang="en-GB" sz="1200" b="1" u="sng" dirty="0"/>
              <a:t>Standard form</a:t>
            </a:r>
          </a:p>
          <a:p>
            <a:r>
              <a:rPr lang="en-GB" sz="1200" dirty="0"/>
              <a:t>Sometimes biologists need to work with numbers that are very small, such as dimensions of organelles, or very large, such as populations of bacteria. In such cases, the use of scientific notation or standard form is very useful, because it allows the numbers to be written easily.</a:t>
            </a:r>
          </a:p>
          <a:p>
            <a:r>
              <a:rPr lang="en-GB" sz="1200" dirty="0"/>
              <a:t>Standard form is expressing numbers in powers of ten, for example, 1.5×10</a:t>
            </a:r>
            <a:r>
              <a:rPr lang="en-GB" sz="1200" baseline="30000" dirty="0"/>
              <a:t>7</a:t>
            </a:r>
            <a:r>
              <a:rPr lang="en-GB" sz="1200" dirty="0"/>
              <a:t> microorganisms.</a:t>
            </a:r>
          </a:p>
          <a:p>
            <a:endParaRPr lang="en-GB" sz="1200" dirty="0"/>
          </a:p>
          <a:p>
            <a:r>
              <a:rPr lang="en-GB" sz="1200" dirty="0"/>
              <a:t>Look at this worked example. The number of cells in the human body is approximately 37 200 000 000 000. To write this in standard form, follow these steps:</a:t>
            </a:r>
          </a:p>
          <a:p>
            <a:r>
              <a:rPr lang="en-GB" sz="1200" dirty="0"/>
              <a:t>Step 1:	Write down the smallest number between 1 and 10 that can be derived from the number to be converted. In this case it would be 3.72</a:t>
            </a:r>
          </a:p>
          <a:p>
            <a:r>
              <a:rPr lang="en-GB" sz="1200" dirty="0"/>
              <a:t>Step 2:	Write the number of times the decimal place will have to shift to expand this to the original number as powers of ten. On paper this can be done by hopping the decimal over each number until the end of the number is reached.</a:t>
            </a:r>
          </a:p>
          <a:p>
            <a:endParaRPr lang="en-GB" sz="1200" dirty="0"/>
          </a:p>
          <a:p>
            <a:r>
              <a:rPr lang="en-GB" sz="1200" dirty="0"/>
              <a:t>In this example that requires 13 shifts, so the standard form should be written as 3.72×10</a:t>
            </a:r>
            <a:r>
              <a:rPr lang="en-GB" sz="1200" baseline="30000" dirty="0"/>
              <a:t>13</a:t>
            </a:r>
            <a:r>
              <a:rPr lang="en-GB" sz="1200" dirty="0"/>
              <a:t>.</a:t>
            </a:r>
          </a:p>
          <a:p>
            <a:r>
              <a:rPr lang="en-GB" sz="1200" dirty="0"/>
              <a:t>For very small numbers the same rules apply, except that the decimal point has to hop backwards. For example, 0.000 000 45 would be written as 4.5×10</a:t>
            </a:r>
            <a:r>
              <a:rPr lang="en-GB" sz="1200" baseline="30000" dirty="0"/>
              <a:t>−7</a:t>
            </a:r>
            <a:r>
              <a:rPr lang="en-GB" sz="1200" dirty="0"/>
              <a:t>.</a:t>
            </a:r>
          </a:p>
        </p:txBody>
      </p:sp>
      <p:sp>
        <p:nvSpPr>
          <p:cNvPr id="3" name="Rectangle 2">
            <a:extLst>
              <a:ext uri="{FF2B5EF4-FFF2-40B4-BE49-F238E27FC236}">
                <a16:creationId xmlns:a16="http://schemas.microsoft.com/office/drawing/2014/main" id="{1EE15C3F-EA56-4A74-A86D-B31D7BD7AF3B}"/>
              </a:ext>
            </a:extLst>
          </p:cNvPr>
          <p:cNvSpPr/>
          <p:nvPr/>
        </p:nvSpPr>
        <p:spPr>
          <a:xfrm>
            <a:off x="593304" y="4221088"/>
            <a:ext cx="8136904" cy="229293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nSpc>
                <a:spcPts val="1800"/>
              </a:lnSpc>
              <a:spcBef>
                <a:spcPts val="1200"/>
              </a:spcBef>
              <a:spcAft>
                <a:spcPts val="600"/>
              </a:spcAft>
            </a:pPr>
            <a:r>
              <a:rPr lang="en-GB" b="1" i="1" dirty="0">
                <a:latin typeface="Calibri" panose="020F0502020204030204" pitchFamily="34" charset="0"/>
                <a:ea typeface="Times New Roman" panose="02020603050405020304" pitchFamily="18" charset="0"/>
                <a:cs typeface="Calibri" panose="020F0502020204030204" pitchFamily="34" charset="0"/>
              </a:rPr>
              <a:t>Practice questions</a:t>
            </a:r>
          </a:p>
          <a:p>
            <a:pPr marL="228600" marR="1005840" indent="-228600">
              <a:spcAft>
                <a:spcPts val="300"/>
              </a:spcAft>
              <a:tabLst>
                <a:tab pos="228600" algn="l"/>
                <a:tab pos="457200" algn="l"/>
                <a:tab pos="685800" algn="l"/>
                <a:tab pos="3690620" algn="l"/>
                <a:tab pos="6446520" algn="r"/>
              </a:tabLst>
            </a:pPr>
            <a:r>
              <a:rPr lang="en-GB" sz="1200" b="1" dirty="0">
                <a:latin typeface="Calibri" panose="020F0502020204030204" pitchFamily="34" charset="0"/>
                <a:ea typeface="SimSun" panose="02010600030101010101" pitchFamily="2" charset="-122"/>
                <a:cs typeface="Calibri" panose="020F0502020204030204" pitchFamily="34" charset="0"/>
              </a:rPr>
              <a:t>1</a:t>
            </a:r>
            <a:r>
              <a:rPr lang="en-GB" sz="1200" dirty="0">
                <a:latin typeface="Calibri" panose="020F0502020204030204" pitchFamily="34" charset="0"/>
                <a:ea typeface="SimSun" panose="02010600030101010101" pitchFamily="2" charset="-122"/>
                <a:cs typeface="Calibri" panose="020F0502020204030204" pitchFamily="34" charset="0"/>
              </a:rPr>
              <a:t>	Change the following values to standard form.</a:t>
            </a:r>
            <a:endParaRPr lang="en-GB" sz="1600" dirty="0">
              <a:latin typeface="Calibri" panose="020F0502020204030204" pitchFamily="34" charset="0"/>
              <a:ea typeface="Times New Roman" panose="02020603050405020304" pitchFamily="18" charset="0"/>
              <a:cs typeface="Calibri" panose="020F0502020204030204" pitchFamily="34" charset="0"/>
            </a:endParaRPr>
          </a:p>
          <a:p>
            <a:pPr marL="228600" marR="1005840">
              <a:spcAft>
                <a:spcPts val="300"/>
              </a:spcAft>
              <a:tabLst>
                <a:tab pos="457200" algn="l"/>
                <a:tab pos="685800" algn="l"/>
                <a:tab pos="2700655" algn="l"/>
                <a:tab pos="3690620" algn="l"/>
                <a:tab pos="4050665" algn="l"/>
                <a:tab pos="6446520" algn="r"/>
              </a:tabLst>
            </a:pPr>
            <a:r>
              <a:rPr lang="en-GB" sz="1200" b="1" dirty="0">
                <a:latin typeface="Calibri" panose="020F0502020204030204" pitchFamily="34" charset="0"/>
                <a:ea typeface="SimSun" panose="02010600030101010101" pitchFamily="2" charset="-122"/>
                <a:cs typeface="Calibri" panose="020F0502020204030204" pitchFamily="34" charset="0"/>
              </a:rPr>
              <a:t>a</a:t>
            </a:r>
            <a:r>
              <a:rPr lang="en-GB" sz="1200" dirty="0">
                <a:latin typeface="Calibri" panose="020F0502020204030204" pitchFamily="34" charset="0"/>
                <a:ea typeface="SimSun" panose="02010600030101010101" pitchFamily="2" charset="-122"/>
                <a:cs typeface="Calibri" panose="020F0502020204030204" pitchFamily="34" charset="0"/>
              </a:rPr>
              <a:t> 3060</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kJ	</a:t>
            </a:r>
            <a:r>
              <a:rPr lang="en-GB" sz="1200" b="1" dirty="0">
                <a:latin typeface="Calibri" panose="020F0502020204030204" pitchFamily="34" charset="0"/>
                <a:ea typeface="SimSun" panose="02010600030101010101" pitchFamily="2" charset="-122"/>
                <a:cs typeface="Calibri" panose="020F0502020204030204" pitchFamily="34" charset="0"/>
              </a:rPr>
              <a:t>b</a:t>
            </a:r>
            <a:r>
              <a:rPr lang="en-GB" sz="1200" dirty="0">
                <a:latin typeface="Calibri" panose="020F0502020204030204" pitchFamily="34" charset="0"/>
                <a:ea typeface="SimSun" panose="02010600030101010101" pitchFamily="2" charset="-122"/>
                <a:cs typeface="Calibri" panose="020F0502020204030204" pitchFamily="34" charset="0"/>
              </a:rPr>
              <a:t> 140</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000</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kg		</a:t>
            </a:r>
            <a:r>
              <a:rPr lang="en-GB" sz="1200" b="1" dirty="0">
                <a:latin typeface="Calibri" panose="020F0502020204030204" pitchFamily="34" charset="0"/>
                <a:ea typeface="SimSun" panose="02010600030101010101" pitchFamily="2" charset="-122"/>
                <a:cs typeface="Calibri" panose="020F0502020204030204" pitchFamily="34" charset="0"/>
              </a:rPr>
              <a:t>c</a:t>
            </a:r>
            <a:r>
              <a:rPr lang="en-GB" sz="1200" dirty="0">
                <a:latin typeface="Calibri" panose="020F0502020204030204" pitchFamily="34" charset="0"/>
                <a:ea typeface="SimSun" panose="02010600030101010101" pitchFamily="2" charset="-122"/>
                <a:cs typeface="Calibri" panose="020F0502020204030204" pitchFamily="34" charset="0"/>
              </a:rPr>
              <a:t> 0.000</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18</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m	</a:t>
            </a:r>
            <a:r>
              <a:rPr lang="en-GB" sz="1200" b="1" dirty="0">
                <a:latin typeface="Calibri" panose="020F0502020204030204" pitchFamily="34" charset="0"/>
                <a:ea typeface="SimSun" panose="02010600030101010101" pitchFamily="2" charset="-122"/>
                <a:cs typeface="Calibri" panose="020F0502020204030204" pitchFamily="34" charset="0"/>
              </a:rPr>
              <a:t>d</a:t>
            </a:r>
            <a:r>
              <a:rPr lang="en-GB" sz="1200" dirty="0">
                <a:latin typeface="Calibri" panose="020F0502020204030204" pitchFamily="34" charset="0"/>
                <a:ea typeface="SimSun" panose="02010600030101010101" pitchFamily="2" charset="-122"/>
                <a:cs typeface="Calibri" panose="020F0502020204030204" pitchFamily="34" charset="0"/>
              </a:rPr>
              <a:t> 0.000</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004</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m</a:t>
            </a:r>
            <a:endParaRPr lang="en-GB" sz="1600" dirty="0">
              <a:latin typeface="Calibri" panose="020F0502020204030204" pitchFamily="34" charset="0"/>
              <a:ea typeface="Times New Roman" panose="02020603050405020304" pitchFamily="18" charset="0"/>
              <a:cs typeface="Calibri" panose="020F0502020204030204" pitchFamily="34" charset="0"/>
            </a:endParaRPr>
          </a:p>
          <a:p>
            <a:pPr marL="228600" marR="1005840" indent="-228600">
              <a:spcAft>
                <a:spcPts val="300"/>
              </a:spcAft>
              <a:tabLst>
                <a:tab pos="228600" algn="l"/>
                <a:tab pos="457200" algn="l"/>
                <a:tab pos="685800" algn="l"/>
                <a:tab pos="3690620" algn="l"/>
                <a:tab pos="6446520" algn="r"/>
              </a:tabLst>
            </a:pPr>
            <a:r>
              <a:rPr lang="en-GB" sz="1200" b="1" dirty="0">
                <a:latin typeface="Calibri" panose="020F0502020204030204" pitchFamily="34" charset="0"/>
                <a:ea typeface="SimSun" panose="02010600030101010101" pitchFamily="2" charset="-122"/>
                <a:cs typeface="Calibri" panose="020F0502020204030204" pitchFamily="34" charset="0"/>
              </a:rPr>
              <a:t>2</a:t>
            </a:r>
            <a:r>
              <a:rPr lang="en-GB" sz="1200" dirty="0">
                <a:latin typeface="Calibri" panose="020F0502020204030204" pitchFamily="34" charset="0"/>
                <a:ea typeface="SimSun" panose="02010600030101010101" pitchFamily="2" charset="-122"/>
                <a:cs typeface="Calibri" panose="020F0502020204030204" pitchFamily="34" charset="0"/>
              </a:rPr>
              <a:t>	Give the following numbers in standard form.</a:t>
            </a:r>
            <a:endParaRPr lang="en-GB" sz="1600" dirty="0">
              <a:latin typeface="Calibri" panose="020F0502020204030204" pitchFamily="34" charset="0"/>
              <a:ea typeface="Times New Roman" panose="02020603050405020304" pitchFamily="18" charset="0"/>
              <a:cs typeface="Calibri" panose="020F0502020204030204" pitchFamily="34" charset="0"/>
            </a:endParaRPr>
          </a:p>
          <a:p>
            <a:pPr marL="228600" marR="1005840">
              <a:spcAft>
                <a:spcPts val="300"/>
              </a:spcAft>
              <a:tabLst>
                <a:tab pos="457200" algn="l"/>
                <a:tab pos="685800" algn="l"/>
                <a:tab pos="2700655" algn="l"/>
                <a:tab pos="3690620" algn="l"/>
                <a:tab pos="6446520" algn="r"/>
              </a:tabLst>
            </a:pPr>
            <a:r>
              <a:rPr lang="en-GB" sz="1200" b="1" dirty="0">
                <a:latin typeface="Calibri" panose="020F0502020204030204" pitchFamily="34" charset="0"/>
                <a:ea typeface="SimSun" panose="02010600030101010101" pitchFamily="2" charset="-122"/>
                <a:cs typeface="Calibri" panose="020F0502020204030204" pitchFamily="34" charset="0"/>
              </a:rPr>
              <a:t>a </a:t>
            </a:r>
            <a:r>
              <a:rPr lang="en-GB" sz="1200" dirty="0">
                <a:latin typeface="Calibri" panose="020F0502020204030204" pitchFamily="34" charset="0"/>
                <a:ea typeface="SimSun" panose="02010600030101010101" pitchFamily="2" charset="-122"/>
                <a:cs typeface="Calibri" panose="020F0502020204030204" pitchFamily="34" charset="0"/>
              </a:rPr>
              <a:t>100		</a:t>
            </a:r>
            <a:r>
              <a:rPr lang="en-GB" sz="1200" b="1" dirty="0">
                <a:latin typeface="Calibri" panose="020F0502020204030204" pitchFamily="34" charset="0"/>
                <a:ea typeface="SimSun" panose="02010600030101010101" pitchFamily="2" charset="-122"/>
                <a:cs typeface="Calibri" panose="020F0502020204030204" pitchFamily="34" charset="0"/>
              </a:rPr>
              <a:t>b</a:t>
            </a:r>
            <a:r>
              <a:rPr lang="en-GB" sz="1200" dirty="0">
                <a:latin typeface="Calibri" panose="020F0502020204030204" pitchFamily="34" charset="0"/>
                <a:ea typeface="SimSun" panose="02010600030101010101" pitchFamily="2" charset="-122"/>
                <a:cs typeface="Calibri" panose="020F0502020204030204" pitchFamily="34" charset="0"/>
              </a:rPr>
              <a:t> 10</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000		</a:t>
            </a:r>
            <a:r>
              <a:rPr lang="en-GB" sz="1200" b="1" dirty="0">
                <a:latin typeface="Calibri" panose="020F0502020204030204" pitchFamily="34" charset="0"/>
                <a:ea typeface="SimSun" panose="02010600030101010101" pitchFamily="2" charset="-122"/>
                <a:cs typeface="Calibri" panose="020F0502020204030204" pitchFamily="34" charset="0"/>
              </a:rPr>
              <a:t>c</a:t>
            </a:r>
            <a:r>
              <a:rPr lang="en-GB" sz="1200" dirty="0">
                <a:latin typeface="Calibri" panose="020F0502020204030204" pitchFamily="34" charset="0"/>
                <a:ea typeface="SimSun" panose="02010600030101010101" pitchFamily="2" charset="-122"/>
                <a:cs typeface="Calibri" panose="020F0502020204030204" pitchFamily="34" charset="0"/>
              </a:rPr>
              <a:t> 0.01	</a:t>
            </a:r>
            <a:r>
              <a:rPr lang="en-GB" sz="1200" b="1" dirty="0">
                <a:latin typeface="Calibri" panose="020F0502020204030204" pitchFamily="34" charset="0"/>
                <a:ea typeface="SimSun" panose="02010600030101010101" pitchFamily="2" charset="-122"/>
                <a:cs typeface="Calibri" panose="020F0502020204030204" pitchFamily="34" charset="0"/>
              </a:rPr>
              <a:t>d</a:t>
            </a:r>
            <a:r>
              <a:rPr lang="en-GB" sz="1200" dirty="0">
                <a:latin typeface="Calibri" panose="020F0502020204030204" pitchFamily="34" charset="0"/>
                <a:ea typeface="SimSun" panose="02010600030101010101" pitchFamily="2" charset="-122"/>
                <a:cs typeface="Calibri" panose="020F0502020204030204" pitchFamily="34" charset="0"/>
              </a:rPr>
              <a:t> 21</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000</a:t>
            </a:r>
            <a:r>
              <a:rPr lang="en-GB" sz="12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000</a:t>
            </a:r>
            <a:endParaRPr lang="en-GB" sz="1600" dirty="0">
              <a:latin typeface="Calibri" panose="020F0502020204030204" pitchFamily="34" charset="0"/>
              <a:ea typeface="Times New Roman" panose="02020603050405020304" pitchFamily="18" charset="0"/>
              <a:cs typeface="Calibri" panose="020F0502020204030204" pitchFamily="34" charset="0"/>
            </a:endParaRPr>
          </a:p>
          <a:p>
            <a:pPr marL="228600" marR="1005840">
              <a:spcAft>
                <a:spcPts val="300"/>
              </a:spcAft>
              <a:tabLst>
                <a:tab pos="457200" algn="l"/>
                <a:tab pos="685800" algn="l"/>
                <a:tab pos="2700655" algn="l"/>
                <a:tab pos="3690620" algn="l"/>
                <a:tab pos="6446520" algn="r"/>
              </a:tabLst>
            </a:pPr>
            <a:r>
              <a:rPr lang="en-GB" sz="1200" dirty="0">
                <a:latin typeface="Calibri" panose="020F0502020204030204" pitchFamily="34" charset="0"/>
                <a:ea typeface="SimSun" panose="02010600030101010101" pitchFamily="2" charset="-122"/>
                <a:cs typeface="Calibri" panose="020F0502020204030204" pitchFamily="34" charset="0"/>
              </a:rPr>
              <a:t> </a:t>
            </a:r>
            <a:endParaRPr lang="en-GB" sz="1600" dirty="0">
              <a:latin typeface="Calibri" panose="020F0502020204030204" pitchFamily="34" charset="0"/>
              <a:ea typeface="Times New Roman" panose="02020603050405020304" pitchFamily="18" charset="0"/>
              <a:cs typeface="Calibri" panose="020F0502020204030204" pitchFamily="34" charset="0"/>
            </a:endParaRPr>
          </a:p>
          <a:p>
            <a:pPr marL="228600" marR="1005840" indent="-228600">
              <a:spcAft>
                <a:spcPts val="300"/>
              </a:spcAft>
              <a:tabLst>
                <a:tab pos="228600" algn="l"/>
                <a:tab pos="457200" algn="l"/>
                <a:tab pos="685800" algn="l"/>
                <a:tab pos="3690620" algn="l"/>
                <a:tab pos="6446520" algn="r"/>
              </a:tabLst>
            </a:pPr>
            <a:r>
              <a:rPr lang="en-GB" sz="1200" b="1" dirty="0">
                <a:latin typeface="Calibri" panose="020F0502020204030204" pitchFamily="34" charset="0"/>
                <a:ea typeface="SimSun" panose="02010600030101010101" pitchFamily="2" charset="-122"/>
                <a:cs typeface="Calibri" panose="020F0502020204030204" pitchFamily="34" charset="0"/>
              </a:rPr>
              <a:t>3</a:t>
            </a:r>
            <a:r>
              <a:rPr lang="en-GB" sz="1200" dirty="0">
                <a:latin typeface="Calibri" panose="020F0502020204030204" pitchFamily="34" charset="0"/>
                <a:ea typeface="SimSun" panose="02010600030101010101" pitchFamily="2" charset="-122"/>
                <a:cs typeface="Calibri" panose="020F0502020204030204" pitchFamily="34" charset="0"/>
              </a:rPr>
              <a:t>	Give the following as decimals.</a:t>
            </a:r>
            <a:endParaRPr lang="en-GB" sz="1600" dirty="0">
              <a:latin typeface="Calibri" panose="020F0502020204030204" pitchFamily="34" charset="0"/>
              <a:ea typeface="Times New Roman" panose="02020603050405020304" pitchFamily="18" charset="0"/>
              <a:cs typeface="Calibri" panose="020F0502020204030204" pitchFamily="34" charset="0"/>
            </a:endParaRPr>
          </a:p>
          <a:p>
            <a:pPr marL="228600" marR="1005840">
              <a:spcAft>
                <a:spcPts val="300"/>
              </a:spcAft>
              <a:tabLst>
                <a:tab pos="457200" algn="l"/>
                <a:tab pos="685800" algn="l"/>
                <a:tab pos="3690620" algn="l"/>
                <a:tab pos="4050665" algn="l"/>
                <a:tab pos="6446520" algn="r"/>
              </a:tabLst>
            </a:pPr>
            <a:r>
              <a:rPr lang="en-GB" sz="1200" b="1" dirty="0">
                <a:latin typeface="Calibri" panose="020F0502020204030204" pitchFamily="34" charset="0"/>
                <a:ea typeface="SimSun" panose="02010600030101010101" pitchFamily="2" charset="-122"/>
                <a:cs typeface="Calibri" panose="020F0502020204030204" pitchFamily="34" charset="0"/>
              </a:rPr>
              <a:t>a</a:t>
            </a:r>
            <a:r>
              <a:rPr lang="en-GB" sz="1200" dirty="0">
                <a:latin typeface="Calibri" panose="020F0502020204030204" pitchFamily="34" charset="0"/>
                <a:ea typeface="SimSun" panose="02010600030101010101" pitchFamily="2" charset="-122"/>
                <a:cs typeface="Calibri" panose="020F0502020204030204" pitchFamily="34" charset="0"/>
              </a:rPr>
              <a:t> 10</a:t>
            </a:r>
            <a:r>
              <a:rPr lang="en-GB" sz="1200" baseline="30000" dirty="0">
                <a:latin typeface="Calibri" panose="020F0502020204030204" pitchFamily="34" charset="0"/>
                <a:ea typeface="SimSun" panose="02010600030101010101" pitchFamily="2" charset="-122"/>
                <a:cs typeface="Calibri" panose="020F0502020204030204" pitchFamily="34" charset="0"/>
              </a:rPr>
              <a:t>6		</a:t>
            </a:r>
            <a:r>
              <a:rPr lang="en-GB" sz="1200" b="1" dirty="0">
                <a:latin typeface="Calibri" panose="020F0502020204030204" pitchFamily="34" charset="0"/>
                <a:ea typeface="SimSun" panose="02010600030101010101" pitchFamily="2" charset="-122"/>
                <a:cs typeface="Calibri" panose="020F0502020204030204" pitchFamily="34" charset="0"/>
              </a:rPr>
              <a:t>b</a:t>
            </a:r>
            <a:r>
              <a:rPr lang="en-GB" sz="1200" dirty="0">
                <a:latin typeface="Calibri" panose="020F0502020204030204" pitchFamily="34" charset="0"/>
                <a:ea typeface="SimSun" panose="02010600030101010101" pitchFamily="2" charset="-122"/>
                <a:cs typeface="Calibri" panose="020F0502020204030204" pitchFamily="34" charset="0"/>
              </a:rPr>
              <a:t> 4.7×10</a:t>
            </a:r>
            <a:r>
              <a:rPr lang="en-GB" sz="1200" baseline="30000" dirty="0">
                <a:latin typeface="Calibri" panose="020F0502020204030204" pitchFamily="34" charset="0"/>
                <a:ea typeface="SimSun" panose="02010600030101010101" pitchFamily="2" charset="-122"/>
                <a:cs typeface="Calibri" panose="020F0502020204030204" pitchFamily="34" charset="0"/>
              </a:rPr>
              <a:t>9		</a:t>
            </a:r>
            <a:r>
              <a:rPr lang="en-GB" sz="1200" b="1" dirty="0">
                <a:latin typeface="Calibri" panose="020F0502020204030204" pitchFamily="34" charset="0"/>
                <a:ea typeface="SimSun" panose="02010600030101010101" pitchFamily="2" charset="-122"/>
                <a:cs typeface="Calibri" panose="020F0502020204030204" pitchFamily="34" charset="0"/>
              </a:rPr>
              <a:t>c</a:t>
            </a:r>
            <a:r>
              <a:rPr lang="en-GB" sz="1200" dirty="0">
                <a:latin typeface="Calibri" panose="020F0502020204030204" pitchFamily="34" charset="0"/>
                <a:ea typeface="SimSun" panose="02010600030101010101" pitchFamily="2" charset="-122"/>
                <a:cs typeface="Calibri" panose="020F0502020204030204" pitchFamily="34" charset="0"/>
              </a:rPr>
              <a:t> 1.2×10</a:t>
            </a:r>
            <a:r>
              <a:rPr lang="en-GB" sz="1200" baseline="30000" dirty="0">
                <a:latin typeface="Calibri" panose="020F0502020204030204" pitchFamily="34" charset="0"/>
                <a:ea typeface="SimSun" panose="02010600030101010101" pitchFamily="2" charset="-122"/>
                <a:cs typeface="Calibri" panose="020F0502020204030204" pitchFamily="34" charset="0"/>
              </a:rPr>
              <a:t>12		</a:t>
            </a:r>
            <a:r>
              <a:rPr lang="en-GB" sz="1200" b="1" dirty="0">
                <a:latin typeface="Calibri" panose="020F0502020204030204" pitchFamily="34" charset="0"/>
                <a:ea typeface="SimSun" panose="02010600030101010101" pitchFamily="2" charset="-122"/>
                <a:cs typeface="Calibri" panose="020F0502020204030204" pitchFamily="34" charset="0"/>
              </a:rPr>
              <a:t>d</a:t>
            </a:r>
            <a:r>
              <a:rPr lang="en-GB" sz="1200" dirty="0">
                <a:latin typeface="Calibri" panose="020F0502020204030204" pitchFamily="34" charset="0"/>
                <a:ea typeface="SimSun" panose="02010600030101010101" pitchFamily="2" charset="-122"/>
                <a:cs typeface="Calibri" panose="020F0502020204030204" pitchFamily="34" charset="0"/>
              </a:rPr>
              <a:t> 7.96×10</a:t>
            </a:r>
            <a:r>
              <a:rPr lang="en-GB" sz="1200" baseline="30000" dirty="0">
                <a:latin typeface="Calibri" panose="020F0502020204030204" pitchFamily="34" charset="0"/>
                <a:ea typeface="MS Mincho" panose="02020609040205080304" pitchFamily="49" charset="-128"/>
                <a:cs typeface="Calibri" panose="020F0502020204030204" pitchFamily="34" charset="0"/>
              </a:rPr>
              <a:t>−4</a:t>
            </a:r>
            <a:endParaRPr lang="en-GB" sz="16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61232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846839D-1001-43AB-A3BB-A335A25407EA}"/>
              </a:ext>
            </a:extLst>
          </p:cNvPr>
          <p:cNvSpPr/>
          <p:nvPr/>
        </p:nvSpPr>
        <p:spPr>
          <a:xfrm>
            <a:off x="165398" y="188640"/>
            <a:ext cx="8742362" cy="3600986"/>
          </a:xfrm>
          <a:prstGeom prst="rect">
            <a:avLst/>
          </a:prstGeom>
        </p:spPr>
        <p:txBody>
          <a:bodyPr wrap="square">
            <a:spAutoFit/>
          </a:bodyPr>
          <a:lstStyle/>
          <a:p>
            <a:r>
              <a:rPr lang="en-GB" sz="1200" b="1" u="sng" dirty="0"/>
              <a:t>Significant figures</a:t>
            </a:r>
          </a:p>
          <a:p>
            <a:endParaRPr lang="en-GB" sz="1200" b="1" u="sng" dirty="0"/>
          </a:p>
          <a:p>
            <a:r>
              <a:rPr lang="en-GB" sz="1200" dirty="0"/>
              <a:t>When you use a calculator to work out a numerical answer, you know that this often results in a large number of decimal places and, in most cases, the final few digits are ‘not significant’. It is important to record your data and your answers to calculations to a reasonable number of significant figures. Too many and your answer is claiming an accuracy that it does not have, too few and you are not showing the precision and care required in scientific analysis.</a:t>
            </a:r>
          </a:p>
          <a:p>
            <a:r>
              <a:rPr lang="en-GB" sz="1200" dirty="0"/>
              <a:t>Numbers to 3 significant figures (3 </a:t>
            </a:r>
            <a:r>
              <a:rPr lang="en-GB" sz="1200" dirty="0" err="1"/>
              <a:t>s.f.</a:t>
            </a:r>
            <a:r>
              <a:rPr lang="en-GB" sz="1200" dirty="0"/>
              <a:t>): </a:t>
            </a:r>
          </a:p>
          <a:p>
            <a:r>
              <a:rPr lang="en-GB" sz="1200" dirty="0"/>
              <a:t>7.88     25.4     741</a:t>
            </a:r>
          </a:p>
          <a:p>
            <a:r>
              <a:rPr lang="en-GB" sz="1200" dirty="0"/>
              <a:t>Bigger and smaller numbers with 3 significant figures: </a:t>
            </a:r>
          </a:p>
          <a:p>
            <a:r>
              <a:rPr lang="en-GB" sz="1200" dirty="0"/>
              <a:t>0.000 147     0.0147     0.245     39 400     96 200 000 (notice that the zeros before the figures and after the figures are not significant – they just show you how large the number is by the position of the decimal point).</a:t>
            </a:r>
          </a:p>
          <a:p>
            <a:r>
              <a:rPr lang="en-GB" sz="1200" dirty="0"/>
              <a:t>Numbers to 3 significant figures where the zeros are significant:</a:t>
            </a:r>
          </a:p>
          <a:p>
            <a:r>
              <a:rPr lang="en-GB" sz="1200" dirty="0"/>
              <a:t>207      4050      1.01 (any zeros between the other significant figures are significant).</a:t>
            </a:r>
          </a:p>
          <a:p>
            <a:r>
              <a:rPr lang="en-GB" sz="1200" dirty="0"/>
              <a:t>Standard form numbers with 3 significant figures:</a:t>
            </a:r>
          </a:p>
          <a:p>
            <a:r>
              <a:rPr lang="en-GB" sz="1200" dirty="0"/>
              <a:t>9.42×10−5      1.56×108</a:t>
            </a:r>
          </a:p>
          <a:p>
            <a:r>
              <a:rPr lang="en-GB" sz="1200" dirty="0"/>
              <a:t>If the value you wanted to write to 3.s.f. was 590, then to show the zero was significant you would have to write:</a:t>
            </a:r>
          </a:p>
          <a:p>
            <a:r>
              <a:rPr lang="en-GB" sz="1200" dirty="0"/>
              <a:t>590 (to 3.s.f.) or 5.90 × 102</a:t>
            </a:r>
          </a:p>
          <a:p>
            <a:r>
              <a:rPr lang="en-GB" sz="1200" dirty="0"/>
              <a:t>Remember: For calculations, use the same number of figures as the data in the question with the lowest number of significant figures. It is not possible for the answer to be more accurate than the data in the question.</a:t>
            </a:r>
          </a:p>
        </p:txBody>
      </p:sp>
      <p:sp>
        <p:nvSpPr>
          <p:cNvPr id="3" name="Rectangle 2">
            <a:extLst>
              <a:ext uri="{FF2B5EF4-FFF2-40B4-BE49-F238E27FC236}">
                <a16:creationId xmlns:a16="http://schemas.microsoft.com/office/drawing/2014/main" id="{DFB2A8B9-45BB-4591-83D8-90891D10AF0A}"/>
              </a:ext>
            </a:extLst>
          </p:cNvPr>
          <p:cNvSpPr/>
          <p:nvPr/>
        </p:nvSpPr>
        <p:spPr>
          <a:xfrm>
            <a:off x="482824" y="4149080"/>
            <a:ext cx="8424936" cy="192360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nSpc>
                <a:spcPts val="1800"/>
              </a:lnSpc>
              <a:spcBef>
                <a:spcPts val="1200"/>
              </a:spcBef>
              <a:spcAft>
                <a:spcPts val="600"/>
              </a:spcAft>
            </a:pPr>
            <a:r>
              <a:rPr lang="en-GB" sz="1200" b="1" i="1" dirty="0">
                <a:latin typeface="Calibri" panose="020F0502020204030204" pitchFamily="34" charset="0"/>
                <a:ea typeface="Times New Roman" panose="02020603050405020304" pitchFamily="18" charset="0"/>
                <a:cs typeface="Calibri" panose="020F0502020204030204" pitchFamily="34" charset="0"/>
              </a:rPr>
              <a:t>Practice question</a:t>
            </a:r>
          </a:p>
          <a:p>
            <a:pPr marL="228600" marR="1005840" indent="-228600">
              <a:spcAft>
                <a:spcPts val="300"/>
              </a:spcAft>
              <a:tabLst>
                <a:tab pos="228600" algn="l"/>
                <a:tab pos="457200" algn="l"/>
                <a:tab pos="685800" algn="l"/>
                <a:tab pos="3690620" algn="l"/>
                <a:tab pos="6446520" algn="r"/>
              </a:tabLst>
            </a:pPr>
            <a:r>
              <a:rPr lang="en-GB" sz="1200" b="1" dirty="0">
                <a:latin typeface="Calibri" panose="020F0502020204030204" pitchFamily="34" charset="0"/>
                <a:ea typeface="SimSun" panose="02010600030101010101" pitchFamily="2" charset="-122"/>
                <a:cs typeface="Calibri" panose="020F0502020204030204" pitchFamily="34" charset="0"/>
              </a:rPr>
              <a:t>1</a:t>
            </a:r>
            <a:r>
              <a:rPr lang="en-GB" sz="1200" dirty="0">
                <a:latin typeface="Calibri" panose="020F0502020204030204" pitchFamily="34" charset="0"/>
                <a:ea typeface="SimSun" panose="02010600030101010101" pitchFamily="2" charset="-122"/>
                <a:cs typeface="Calibri" panose="020F0502020204030204" pitchFamily="34" charset="0"/>
              </a:rPr>
              <a:t>	Write the following numbers to </a:t>
            </a:r>
            <a:r>
              <a:rPr lang="en-GB" sz="1200" b="1" dirty="0" err="1">
                <a:latin typeface="Calibri" panose="020F0502020204030204" pitchFamily="34" charset="0"/>
                <a:ea typeface="SimSun" panose="02010600030101010101" pitchFamily="2" charset="-122"/>
                <a:cs typeface="Calibri" panose="020F0502020204030204" pitchFamily="34" charset="0"/>
              </a:rPr>
              <a:t>i</a:t>
            </a:r>
            <a:r>
              <a:rPr lang="en-GB" sz="1200" dirty="0">
                <a:latin typeface="Calibri" panose="020F0502020204030204" pitchFamily="34" charset="0"/>
                <a:ea typeface="SimSun" panose="02010600030101010101" pitchFamily="2" charset="-122"/>
                <a:cs typeface="Calibri" panose="020F0502020204030204" pitchFamily="34" charset="0"/>
              </a:rPr>
              <a:t> 2 </a:t>
            </a:r>
            <a:r>
              <a:rPr lang="en-GB" sz="1200" dirty="0" err="1">
                <a:latin typeface="Calibri" panose="020F0502020204030204" pitchFamily="34" charset="0"/>
                <a:ea typeface="SimSun" panose="02010600030101010101" pitchFamily="2" charset="-122"/>
                <a:cs typeface="Calibri" panose="020F0502020204030204" pitchFamily="34" charset="0"/>
              </a:rPr>
              <a:t>s.f.</a:t>
            </a:r>
            <a:r>
              <a:rPr lang="en-GB" sz="1200" dirty="0">
                <a:latin typeface="Calibri" panose="020F0502020204030204" pitchFamily="34" charset="0"/>
                <a:ea typeface="SimSun" panose="02010600030101010101" pitchFamily="2" charset="-122"/>
                <a:cs typeface="Calibri" panose="020F0502020204030204" pitchFamily="34" charset="0"/>
              </a:rPr>
              <a:t> and </a:t>
            </a:r>
            <a:r>
              <a:rPr lang="en-GB" sz="1200" b="1" dirty="0">
                <a:latin typeface="Calibri" panose="020F0502020204030204" pitchFamily="34" charset="0"/>
                <a:ea typeface="SimSun" panose="02010600030101010101" pitchFamily="2" charset="-122"/>
                <a:cs typeface="Calibri" panose="020F0502020204030204" pitchFamily="34" charset="0"/>
              </a:rPr>
              <a:t>ii</a:t>
            </a:r>
            <a:r>
              <a:rPr lang="en-GB" sz="1200" dirty="0">
                <a:latin typeface="Calibri" panose="020F0502020204030204" pitchFamily="34" charset="0"/>
                <a:ea typeface="SimSun" panose="02010600030101010101" pitchFamily="2" charset="-122"/>
                <a:cs typeface="Calibri" panose="020F0502020204030204" pitchFamily="34" charset="0"/>
              </a:rPr>
              <a:t> 3 </a:t>
            </a:r>
            <a:r>
              <a:rPr lang="en-GB" sz="1200" dirty="0" err="1">
                <a:latin typeface="Calibri" panose="020F0502020204030204" pitchFamily="34" charset="0"/>
                <a:ea typeface="SimSun" panose="02010600030101010101" pitchFamily="2" charset="-122"/>
                <a:cs typeface="Calibri" panose="020F0502020204030204" pitchFamily="34" charset="0"/>
              </a:rPr>
              <a:t>s.f.</a:t>
            </a:r>
            <a:endParaRPr lang="en-GB" sz="1200" dirty="0">
              <a:latin typeface="Calibri" panose="020F0502020204030204" pitchFamily="34" charset="0"/>
              <a:ea typeface="Times New Roman" panose="02020603050405020304" pitchFamily="18" charset="0"/>
              <a:cs typeface="Calibri" panose="020F0502020204030204" pitchFamily="34" charset="0"/>
            </a:endParaRPr>
          </a:p>
          <a:p>
            <a:pPr marL="228600" marR="1005840">
              <a:spcAft>
                <a:spcPts val="300"/>
              </a:spcAft>
              <a:tabLst>
                <a:tab pos="457200" algn="l"/>
                <a:tab pos="685800" algn="l"/>
                <a:tab pos="3690620" algn="l"/>
                <a:tab pos="6446520" algn="r"/>
              </a:tabLst>
            </a:pPr>
            <a:r>
              <a:rPr lang="en-GB" sz="1200" b="1" dirty="0">
                <a:latin typeface="Calibri" panose="020F0502020204030204" pitchFamily="34" charset="0"/>
                <a:ea typeface="SimSun" panose="02010600030101010101" pitchFamily="2" charset="-122"/>
                <a:cs typeface="Calibri" panose="020F0502020204030204" pitchFamily="34" charset="0"/>
              </a:rPr>
              <a:t>a </a:t>
            </a:r>
            <a:r>
              <a:rPr lang="en-GB" sz="1200" dirty="0">
                <a:latin typeface="Calibri" panose="020F0502020204030204" pitchFamily="34" charset="0"/>
                <a:ea typeface="SimSun" panose="02010600030101010101" pitchFamily="2" charset="-122"/>
                <a:cs typeface="Calibri" panose="020F0502020204030204" pitchFamily="34" charset="0"/>
              </a:rPr>
              <a:t>7644 g    </a:t>
            </a:r>
            <a:endParaRPr lang="en-GB" sz="1200" dirty="0">
              <a:latin typeface="Calibri" panose="020F0502020204030204" pitchFamily="34" charset="0"/>
              <a:ea typeface="Times New Roman" panose="02020603050405020304" pitchFamily="18" charset="0"/>
              <a:cs typeface="Calibri" panose="020F0502020204030204" pitchFamily="34" charset="0"/>
            </a:endParaRPr>
          </a:p>
          <a:p>
            <a:pPr marL="228600" marR="1005840">
              <a:spcAft>
                <a:spcPts val="300"/>
              </a:spcAft>
              <a:tabLst>
                <a:tab pos="457200" algn="l"/>
                <a:tab pos="685800" algn="l"/>
                <a:tab pos="3690620" algn="l"/>
                <a:tab pos="6446520" algn="r"/>
              </a:tabLst>
            </a:pPr>
            <a:r>
              <a:rPr lang="en-GB" sz="1200" b="1" dirty="0">
                <a:latin typeface="Calibri" panose="020F0502020204030204" pitchFamily="34" charset="0"/>
                <a:ea typeface="SimSun" panose="02010600030101010101" pitchFamily="2" charset="-122"/>
                <a:cs typeface="Calibri" panose="020F0502020204030204" pitchFamily="34" charset="0"/>
              </a:rPr>
              <a:t>b</a:t>
            </a:r>
            <a:r>
              <a:rPr lang="en-GB" sz="1200" dirty="0">
                <a:solidFill>
                  <a:srgbClr val="00C356"/>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27.54 m     </a:t>
            </a:r>
            <a:endParaRPr lang="en-GB" sz="1200" dirty="0">
              <a:latin typeface="Calibri" panose="020F0502020204030204" pitchFamily="34" charset="0"/>
              <a:ea typeface="Times New Roman" panose="02020603050405020304" pitchFamily="18" charset="0"/>
              <a:cs typeface="Calibri" panose="020F0502020204030204" pitchFamily="34" charset="0"/>
            </a:endParaRPr>
          </a:p>
          <a:p>
            <a:pPr marL="228600" marR="1005840">
              <a:spcAft>
                <a:spcPts val="300"/>
              </a:spcAft>
              <a:tabLst>
                <a:tab pos="457200" algn="l"/>
                <a:tab pos="685800" algn="l"/>
                <a:tab pos="3690620" algn="l"/>
                <a:tab pos="6446520" algn="r"/>
              </a:tabLst>
            </a:pPr>
            <a:r>
              <a:rPr lang="en-GB" sz="1200" b="1" dirty="0">
                <a:latin typeface="Calibri" panose="020F0502020204030204" pitchFamily="34" charset="0"/>
                <a:ea typeface="SimSun" panose="02010600030101010101" pitchFamily="2" charset="-122"/>
                <a:cs typeface="Calibri" panose="020F0502020204030204" pitchFamily="34" charset="0"/>
              </a:rPr>
              <a:t>c</a:t>
            </a:r>
            <a:r>
              <a:rPr lang="en-GB" sz="1200" dirty="0">
                <a:solidFill>
                  <a:srgbClr val="00C356"/>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4.3333 g     </a:t>
            </a:r>
            <a:endParaRPr lang="en-GB" sz="1200" dirty="0">
              <a:latin typeface="Calibri" panose="020F0502020204030204" pitchFamily="34" charset="0"/>
              <a:ea typeface="Times New Roman" panose="02020603050405020304" pitchFamily="18" charset="0"/>
              <a:cs typeface="Calibri" panose="020F0502020204030204" pitchFamily="34" charset="0"/>
            </a:endParaRPr>
          </a:p>
          <a:p>
            <a:pPr marL="228600" marR="1005840">
              <a:spcAft>
                <a:spcPts val="300"/>
              </a:spcAft>
              <a:tabLst>
                <a:tab pos="457200" algn="l"/>
                <a:tab pos="685800" algn="l"/>
                <a:tab pos="3690620" algn="l"/>
                <a:tab pos="6446520" algn="r"/>
              </a:tabLst>
            </a:pPr>
            <a:r>
              <a:rPr lang="en-GB" sz="1200" b="1" dirty="0">
                <a:latin typeface="Calibri" panose="020F0502020204030204" pitchFamily="34" charset="0"/>
                <a:ea typeface="SimSun" panose="02010600030101010101" pitchFamily="2" charset="-122"/>
                <a:cs typeface="Calibri" panose="020F0502020204030204" pitchFamily="34" charset="0"/>
              </a:rPr>
              <a:t>d</a:t>
            </a:r>
            <a:r>
              <a:rPr lang="en-GB" sz="1200" dirty="0">
                <a:solidFill>
                  <a:srgbClr val="00C356"/>
                </a:solidFill>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5.995</a:t>
            </a:r>
            <a:r>
              <a:rPr lang="en-GB" sz="1200" dirty="0">
                <a:latin typeface="Calibri" panose="020F0502020204030204" pitchFamily="34" charset="0"/>
                <a:ea typeface="MathematicalPiLTStd"/>
                <a:cs typeface="Calibri" panose="020F0502020204030204" pitchFamily="34" charset="0"/>
              </a:rPr>
              <a:t>×</a:t>
            </a:r>
            <a:r>
              <a:rPr lang="en-GB" sz="1200" dirty="0">
                <a:latin typeface="Calibri" panose="020F0502020204030204" pitchFamily="34" charset="0"/>
                <a:ea typeface="SimSun" panose="02010600030101010101" pitchFamily="2" charset="-122"/>
                <a:cs typeface="Calibri" panose="020F0502020204030204" pitchFamily="34" charset="0"/>
              </a:rPr>
              <a:t>10</a:t>
            </a:r>
            <a:r>
              <a:rPr lang="en-GB" sz="1200" baseline="30000" dirty="0">
                <a:latin typeface="Calibri" panose="020F0502020204030204" pitchFamily="34" charset="0"/>
                <a:ea typeface="SimSun" panose="02010600030101010101" pitchFamily="2" charset="-122"/>
                <a:cs typeface="Calibri" panose="020F0502020204030204" pitchFamily="34" charset="0"/>
              </a:rPr>
              <a:t>2</a:t>
            </a:r>
            <a:r>
              <a:rPr lang="en-GB" sz="1200" dirty="0">
                <a:latin typeface="Calibri" panose="020F0502020204030204" pitchFamily="34" charset="0"/>
                <a:ea typeface="SimSun" panose="02010600030101010101" pitchFamily="2" charset="-122"/>
                <a:cs typeface="Calibri" panose="020F0502020204030204" pitchFamily="34" charset="0"/>
              </a:rPr>
              <a:t> cm</a:t>
            </a:r>
            <a:r>
              <a:rPr lang="en-GB" sz="1200" baseline="30000" dirty="0">
                <a:latin typeface="Calibri" panose="020F0502020204030204" pitchFamily="34" charset="0"/>
                <a:ea typeface="SimSun" panose="02010600030101010101" pitchFamily="2" charset="-122"/>
                <a:cs typeface="Calibri" panose="020F0502020204030204" pitchFamily="34" charset="0"/>
              </a:rPr>
              <a:t>3</a:t>
            </a:r>
            <a:r>
              <a:rPr lang="en-GB" sz="1200" dirty="0">
                <a:latin typeface="Calibri" panose="020F0502020204030204" pitchFamily="34" charset="0"/>
                <a:ea typeface="SimSun" panose="02010600030101010101" pitchFamily="2" charset="-122"/>
                <a:cs typeface="Calibri" panose="020F0502020204030204" pitchFamily="34" charset="0"/>
              </a:rPr>
              <a:t> </a:t>
            </a:r>
            <a:endParaRPr lang="en-GB" sz="1200" dirty="0">
              <a:latin typeface="Calibri" panose="020F0502020204030204" pitchFamily="34" charset="0"/>
              <a:ea typeface="Times New Roman" panose="02020603050405020304" pitchFamily="18" charset="0"/>
              <a:cs typeface="Calibri" panose="020F0502020204030204" pitchFamily="34" charset="0"/>
            </a:endParaRPr>
          </a:p>
          <a:p>
            <a:pPr marL="180340" marR="1005840" indent="-180340">
              <a:spcAft>
                <a:spcPts val="300"/>
              </a:spcAft>
              <a:tabLst>
                <a:tab pos="457200" algn="l"/>
                <a:tab pos="685800" algn="l"/>
                <a:tab pos="3690620" algn="l"/>
                <a:tab pos="6446520" algn="r"/>
              </a:tabLst>
            </a:pPr>
            <a:r>
              <a:rPr lang="en-GB" sz="1200" b="1" dirty="0">
                <a:latin typeface="Calibri" panose="020F0502020204030204" pitchFamily="34" charset="0"/>
                <a:ea typeface="SimSun" panose="02010600030101010101" pitchFamily="2" charset="-122"/>
                <a:cs typeface="Calibri" panose="020F0502020204030204" pitchFamily="34" charset="0"/>
              </a:rPr>
              <a:t>2	</a:t>
            </a:r>
            <a:r>
              <a:rPr lang="en-GB" sz="1200" dirty="0">
                <a:latin typeface="Calibri" panose="020F0502020204030204" pitchFamily="34" charset="0"/>
                <a:ea typeface="SimSun" panose="02010600030101010101" pitchFamily="2" charset="-122"/>
                <a:cs typeface="Calibri" panose="020F0502020204030204" pitchFamily="34" charset="0"/>
              </a:rPr>
              <a:t>The average mass of oxygen produced by an oak tree is 11800 g per year. </a:t>
            </a:r>
            <a:endParaRPr lang="en-GB" sz="1200" dirty="0">
              <a:latin typeface="Calibri" panose="020F0502020204030204" pitchFamily="34" charset="0"/>
              <a:ea typeface="Times New Roman" panose="02020603050405020304" pitchFamily="18" charset="0"/>
              <a:cs typeface="Calibri" panose="020F0502020204030204" pitchFamily="34" charset="0"/>
            </a:endParaRPr>
          </a:p>
          <a:p>
            <a:pPr marL="180340" marR="1005840" indent="-180340">
              <a:spcAft>
                <a:spcPts val="300"/>
              </a:spcAft>
              <a:tabLst>
                <a:tab pos="457200" algn="l"/>
                <a:tab pos="685800" algn="l"/>
                <a:tab pos="3690620" algn="l"/>
                <a:tab pos="6446520" algn="r"/>
              </a:tabLst>
            </a:pPr>
            <a:r>
              <a:rPr lang="en-GB" sz="1200" b="1" dirty="0">
                <a:latin typeface="Calibri" panose="020F0502020204030204" pitchFamily="34" charset="0"/>
                <a:ea typeface="SimSun" panose="02010600030101010101" pitchFamily="2" charset="-122"/>
                <a:cs typeface="Calibri" panose="020F0502020204030204" pitchFamily="34" charset="0"/>
              </a:rPr>
              <a:t>	</a:t>
            </a:r>
            <a:r>
              <a:rPr lang="en-GB" sz="1200" dirty="0">
                <a:latin typeface="Calibri" panose="020F0502020204030204" pitchFamily="34" charset="0"/>
                <a:ea typeface="SimSun" panose="02010600030101010101" pitchFamily="2" charset="-122"/>
                <a:cs typeface="Calibri" panose="020F0502020204030204" pitchFamily="34" charset="0"/>
              </a:rPr>
              <a:t>Give this mass in standard form and quote your answer to 2 significant figures.</a:t>
            </a:r>
            <a:endParaRPr lang="en-GB" sz="12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621196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
            <a:extLst>
              <a:ext uri="{FF2B5EF4-FFF2-40B4-BE49-F238E27FC236}">
                <a16:creationId xmlns:a16="http://schemas.microsoft.com/office/drawing/2014/main" id="{339164C5-CD5B-4E4E-BC95-8E15662B987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63" y="4763"/>
            <a:ext cx="1409700"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32A1F31A-BE5B-43C4-B76E-8385E17A6E04}"/>
                  </a:ext>
                </a:extLst>
              </p:cNvPr>
              <p:cNvSpPr/>
              <p:nvPr/>
            </p:nvSpPr>
            <p:spPr>
              <a:xfrm>
                <a:off x="1475656" y="287117"/>
                <a:ext cx="7272808" cy="2552365"/>
              </a:xfrm>
              <a:prstGeom prst="rect">
                <a:avLst/>
              </a:prstGeom>
            </p:spPr>
            <p:txBody>
              <a:bodyPr wrap="square">
                <a:spAutoFit/>
              </a:bodyPr>
              <a:lstStyle/>
              <a:p>
                <a:r>
                  <a:rPr lang="en-GB" sz="1400" b="1" u="sng" dirty="0"/>
                  <a:t>Rearranging formulae</a:t>
                </a:r>
              </a:p>
              <a:p>
                <a:endParaRPr lang="en-GB" sz="1400" b="1" u="sng" dirty="0"/>
              </a:p>
              <a:p>
                <a:r>
                  <a:rPr lang="en-GB" sz="1400" dirty="0"/>
                  <a:t>Sometimes you will need to rearrange an equation to calculate the answer to a question. For example, the relationship between magnification, image size, and actual size of specimens in micrographs usually uses the equation </a:t>
                </a:r>
                <a14:m>
                  <m:oMath xmlns:m="http://schemas.openxmlformats.org/officeDocument/2006/math">
                    <m:r>
                      <a:rPr lang="en-GB" sz="1400" i="1">
                        <a:latin typeface="Cambria Math" panose="02040503050406030204" pitchFamily="18" charset="0"/>
                        <a:ea typeface="SimSun" panose="02010600030101010101" pitchFamily="2" charset="-122"/>
                      </a:rPr>
                      <m:t> </m:t>
                    </m:r>
                    <m:r>
                      <a:rPr lang="en-GB" sz="1400" i="1">
                        <a:latin typeface="Cambria Math" panose="02040503050406030204" pitchFamily="18" charset="0"/>
                        <a:ea typeface="SimSun" panose="02010600030101010101" pitchFamily="2" charset="-122"/>
                      </a:rPr>
                      <m:t>𝑀</m:t>
                    </m:r>
                    <m:r>
                      <a:rPr lang="en-GB" sz="1400" i="1">
                        <a:latin typeface="Cambria Math" panose="02040503050406030204" pitchFamily="18" charset="0"/>
                        <a:ea typeface="SimSun" panose="02010600030101010101" pitchFamily="2" charset="-122"/>
                      </a:rPr>
                      <m:t>=</m:t>
                    </m:r>
                    <m:f>
                      <m:fPr>
                        <m:ctrlPr>
                          <a:rPr lang="en-GB" sz="1400" i="1">
                            <a:latin typeface="Cambria Math" panose="02040503050406030204" pitchFamily="18" charset="0"/>
                            <a:ea typeface="SimSun" panose="02010600030101010101" pitchFamily="2" charset="-122"/>
                          </a:rPr>
                        </m:ctrlPr>
                      </m:fPr>
                      <m:num>
                        <m:r>
                          <a:rPr lang="en-GB" sz="1400" i="1">
                            <a:latin typeface="Cambria Math" panose="02040503050406030204" pitchFamily="18" charset="0"/>
                            <a:ea typeface="SimSun" panose="02010600030101010101" pitchFamily="2" charset="-122"/>
                          </a:rPr>
                          <m:t>1</m:t>
                        </m:r>
                      </m:num>
                      <m:den>
                        <m:r>
                          <a:rPr lang="en-GB" sz="1400" i="1">
                            <a:latin typeface="Cambria Math" panose="02040503050406030204" pitchFamily="18" charset="0"/>
                            <a:ea typeface="SimSun" panose="02010600030101010101" pitchFamily="2" charset="-122"/>
                          </a:rPr>
                          <m:t>𝑂</m:t>
                        </m:r>
                      </m:den>
                    </m:f>
                  </m:oMath>
                </a14:m>
                <a:r>
                  <a:rPr lang="en-GB" sz="1400" dirty="0"/>
                  <a:t>, , where M is magnification, I is size of the image, and O = actual size of the object. </a:t>
                </a:r>
              </a:p>
              <a:p>
                <a:endParaRPr lang="en-GB" sz="1400" dirty="0"/>
              </a:p>
              <a:p>
                <a:r>
                  <a:rPr lang="en-GB" sz="1400" dirty="0"/>
                  <a:t>You can use the algebra you have learnt in Maths to rearrange equations, or you can use a triangle like the one shown.</a:t>
                </a:r>
              </a:p>
              <a:p>
                <a:r>
                  <a:rPr lang="en-GB" sz="1400" dirty="0"/>
                  <a:t>Cover the quantity you want to find. This leaves you with either a fraction or a multiplication:</a:t>
                </a:r>
              </a:p>
              <a:p>
                <a:r>
                  <a:rPr lang="en-GB" sz="1400" dirty="0"/>
                  <a:t>M = I ÷ O	O = I ÷ M 	I = M × O</a:t>
                </a:r>
              </a:p>
            </p:txBody>
          </p:sp>
        </mc:Choice>
        <mc:Fallback xmlns="">
          <p:sp>
            <p:nvSpPr>
              <p:cNvPr id="6" name="Rectangle 5">
                <a:extLst>
                  <a:ext uri="{FF2B5EF4-FFF2-40B4-BE49-F238E27FC236}">
                    <a16:creationId xmlns:a16="http://schemas.microsoft.com/office/drawing/2014/main" id="{32A1F31A-BE5B-43C4-B76E-8385E17A6E04}"/>
                  </a:ext>
                </a:extLst>
              </p:cNvPr>
              <p:cNvSpPr>
                <a:spLocks noRot="1" noChangeAspect="1" noMove="1" noResize="1" noEditPoints="1" noAdjustHandles="1" noChangeArrowheads="1" noChangeShapeType="1" noTextEdit="1"/>
              </p:cNvSpPr>
              <p:nvPr/>
            </p:nvSpPr>
            <p:spPr>
              <a:xfrm>
                <a:off x="1475656" y="287117"/>
                <a:ext cx="7272808" cy="2552365"/>
              </a:xfrm>
              <a:prstGeom prst="rect">
                <a:avLst/>
              </a:prstGeom>
              <a:blipFill>
                <a:blip r:embed="rId3"/>
                <a:stretch>
                  <a:fillRect l="-251" t="-477" r="-754" b="-167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E8EDADE7-632C-4781-AF4D-07D55929B104}"/>
                  </a:ext>
                </a:extLst>
              </p:cNvPr>
              <p:cNvSpPr/>
              <p:nvPr/>
            </p:nvSpPr>
            <p:spPr>
              <a:xfrm>
                <a:off x="611560" y="3068960"/>
                <a:ext cx="8280920" cy="337829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nSpc>
                    <a:spcPts val="1800"/>
                  </a:lnSpc>
                  <a:spcBef>
                    <a:spcPts val="1200"/>
                  </a:spcBef>
                  <a:spcAft>
                    <a:spcPts val="600"/>
                  </a:spcAft>
                </a:pPr>
                <a:r>
                  <a:rPr lang="en-GB" sz="1200" b="1" i="1" dirty="0">
                    <a:ea typeface="Times New Roman" panose="02020603050405020304" pitchFamily="18" charset="0"/>
                  </a:rPr>
                  <a:t>Practice questions</a:t>
                </a:r>
              </a:p>
              <a:p>
                <a:pPr marL="342900" marR="1005840" lvl="0" indent="-342900" fontAlgn="base">
                  <a:spcAft>
                    <a:spcPts val="300"/>
                  </a:spcAft>
                  <a:buFont typeface="+mj-lt"/>
                  <a:buAutoNum type="arabicPeriod"/>
                  <a:tabLst>
                    <a:tab pos="228600" algn="l"/>
                    <a:tab pos="457200" algn="l"/>
                    <a:tab pos="685800" algn="l"/>
                    <a:tab pos="3690620" algn="l"/>
                    <a:tab pos="6446520" algn="r"/>
                  </a:tabLst>
                </a:pPr>
                <a:r>
                  <a:rPr lang="en-GB" sz="1200" kern="0" dirty="0">
                    <a:ea typeface="SimSun" panose="02010600030101010101" pitchFamily="2" charset="-122"/>
                    <a:cs typeface="Arial" panose="020B0604020202020204" pitchFamily="34" charset="0"/>
                  </a:rPr>
                  <a:t>A fat cell is 0.1 mm in diameter. Calculate the size of the diameter seen through a microscope with a magnification of ×50.</a:t>
                </a:r>
                <a:endParaRPr lang="en-GB" sz="1200" kern="0" dirty="0">
                  <a:ea typeface="Times New Roman" panose="02020603050405020304" pitchFamily="18" charset="0"/>
                  <a:cs typeface="Times New Roman" panose="02020603050405020304" pitchFamily="18" charset="0"/>
                </a:endParaRPr>
              </a:p>
              <a:p>
                <a:pPr marL="342900" marR="1005840" lvl="0" indent="-342900" fontAlgn="base">
                  <a:spcAft>
                    <a:spcPts val="300"/>
                  </a:spcAft>
                  <a:buFont typeface="+mj-lt"/>
                  <a:buAutoNum type="arabicPeriod"/>
                  <a:tabLst>
                    <a:tab pos="228600" algn="l"/>
                    <a:tab pos="457200" algn="l"/>
                    <a:tab pos="685800" algn="l"/>
                    <a:tab pos="3690620" algn="l"/>
                    <a:tab pos="6446520" algn="r"/>
                  </a:tabLst>
                </a:pPr>
                <a:r>
                  <a:rPr lang="en-GB" sz="1200" kern="0" dirty="0">
                    <a:ea typeface="SimSun" panose="02010600030101010101" pitchFamily="2" charset="-122"/>
                  </a:rPr>
                  <a:t>A Petri dish shows a circular colony of bacteria with a cross-sectional area of 5.3 cm</a:t>
                </a:r>
                <a:r>
                  <a:rPr lang="en-GB" sz="1200" kern="0" baseline="30000" dirty="0">
                    <a:ea typeface="SimSun" panose="02010600030101010101" pitchFamily="2" charset="-122"/>
                  </a:rPr>
                  <a:t>2</a:t>
                </a:r>
                <a:r>
                  <a:rPr lang="en-GB" sz="1200" kern="0" dirty="0">
                    <a:ea typeface="SimSun" panose="02010600030101010101" pitchFamily="2" charset="-122"/>
                  </a:rPr>
                  <a:t>. Calculate the radius of this area.</a:t>
                </a:r>
              </a:p>
              <a:p>
                <a:pPr marL="228600" marR="1005840" indent="-228600">
                  <a:spcAft>
                    <a:spcPts val="300"/>
                  </a:spcAft>
                  <a:tabLst>
                    <a:tab pos="228600" algn="l"/>
                    <a:tab pos="457200" algn="l"/>
                    <a:tab pos="685800" algn="l"/>
                    <a:tab pos="3690620" algn="l"/>
                    <a:tab pos="6446520" algn="r"/>
                  </a:tabLst>
                </a:pPr>
                <a:r>
                  <a:rPr lang="en-GB" sz="1200" b="1" dirty="0">
                    <a:ea typeface="SimSun" panose="02010600030101010101" pitchFamily="2" charset="-122"/>
                    <a:cs typeface="Arial" panose="020B0604020202020204" pitchFamily="34" charset="0"/>
                  </a:rPr>
                  <a:t>3</a:t>
                </a:r>
                <a:r>
                  <a:rPr lang="en-GB" sz="1200" dirty="0">
                    <a:ea typeface="SimSun" panose="02010600030101010101" pitchFamily="2" charset="-122"/>
                    <a:cs typeface="Arial" panose="020B0604020202020204" pitchFamily="34" charset="0"/>
                  </a:rPr>
                  <a:t>	In a photograph, a red blood cell is 14.5 mm in diameter. The magnification stated on the image is ×2000. Calculate the real diameter of the red blood cell.</a:t>
                </a:r>
                <a:endParaRPr lang="en-GB" sz="1200" dirty="0">
                  <a:ea typeface="Times New Roman" panose="02020603050405020304" pitchFamily="18" charset="0"/>
                  <a:cs typeface="Times New Roman" panose="02020603050405020304" pitchFamily="18" charset="0"/>
                </a:endParaRPr>
              </a:p>
              <a:p>
                <a:pPr marL="228600" marR="1005840" indent="-228600">
                  <a:spcAft>
                    <a:spcPts val="300"/>
                  </a:spcAft>
                  <a:tabLst>
                    <a:tab pos="228600" algn="l"/>
                    <a:tab pos="457200" algn="l"/>
                    <a:tab pos="685800" algn="l"/>
                    <a:tab pos="3690620" algn="l"/>
                    <a:tab pos="6446520" algn="r"/>
                  </a:tabLst>
                </a:pPr>
                <a:r>
                  <a:rPr lang="en-GB" sz="1200" b="1" dirty="0">
                    <a:ea typeface="SimSun" panose="02010600030101010101" pitchFamily="2" charset="-122"/>
                    <a:cs typeface="Arial" panose="020B0604020202020204" pitchFamily="34" charset="0"/>
                  </a:rPr>
                  <a:t>4</a:t>
                </a:r>
                <a:r>
                  <a:rPr lang="en-GB" sz="1200" dirty="0">
                    <a:ea typeface="SimSun" panose="02010600030101010101" pitchFamily="2" charset="-122"/>
                    <a:cs typeface="Arial" panose="020B0604020202020204" pitchFamily="34" charset="0"/>
                  </a:rPr>
                  <a:t>	Rearrange the equation 34 = 2</a:t>
                </a:r>
                <a:r>
                  <a:rPr lang="en-GB" sz="1200" i="1" dirty="0">
                    <a:ea typeface="SimSun" panose="02010600030101010101" pitchFamily="2" charset="-122"/>
                    <a:cs typeface="Arial" panose="020B0604020202020204" pitchFamily="34" charset="0"/>
                  </a:rPr>
                  <a:t>a</a:t>
                </a:r>
                <a:r>
                  <a:rPr lang="en-GB" sz="1200" dirty="0">
                    <a:ea typeface="SimSun" panose="02010600030101010101" pitchFamily="2" charset="-122"/>
                    <a:cs typeface="Arial" panose="020B0604020202020204" pitchFamily="34" charset="0"/>
                  </a:rPr>
                  <a:t>/135 × 100 and find the value of </a:t>
                </a:r>
                <a:r>
                  <a:rPr lang="en-GB" sz="1200" i="1" dirty="0">
                    <a:ea typeface="SimSun" panose="02010600030101010101" pitchFamily="2" charset="-122"/>
                    <a:cs typeface="Arial" panose="020B0604020202020204" pitchFamily="34" charset="0"/>
                  </a:rPr>
                  <a:t>a.</a:t>
                </a:r>
                <a:endParaRPr lang="en-GB" sz="1200" dirty="0">
                  <a:ea typeface="Times New Roman" panose="02020603050405020304" pitchFamily="18" charset="0"/>
                  <a:cs typeface="Times New Roman" panose="02020603050405020304" pitchFamily="18" charset="0"/>
                </a:endParaRPr>
              </a:p>
              <a:p>
                <a:pPr marL="228600" marR="1005840" indent="-228600">
                  <a:spcAft>
                    <a:spcPts val="300"/>
                  </a:spcAft>
                  <a:tabLst>
                    <a:tab pos="228600" algn="l"/>
                    <a:tab pos="457200" algn="l"/>
                    <a:tab pos="685800" algn="l"/>
                    <a:tab pos="3690620" algn="l"/>
                    <a:tab pos="6446520" algn="r"/>
                  </a:tabLst>
                </a:pPr>
                <a:r>
                  <a:rPr lang="en-GB" sz="1200" b="1" dirty="0">
                    <a:ea typeface="SimSun" panose="02010600030101010101" pitchFamily="2" charset="-122"/>
                    <a:cs typeface="Arial" panose="020B0604020202020204" pitchFamily="34" charset="0"/>
                  </a:rPr>
                  <a:t>5</a:t>
                </a:r>
                <a:r>
                  <a:rPr lang="en-GB" sz="1200" dirty="0">
                    <a:ea typeface="SimSun" panose="02010600030101010101" pitchFamily="2" charset="-122"/>
                    <a:cs typeface="Arial" panose="020B0604020202020204" pitchFamily="34" charset="0"/>
                  </a:rPr>
                  <a:t>	The cardiac output of a patient was found to be 2.5 dm</a:t>
                </a:r>
                <a:r>
                  <a:rPr lang="en-GB" sz="1200" baseline="30000" dirty="0">
                    <a:ea typeface="SimSun" panose="02010600030101010101" pitchFamily="2" charset="-122"/>
                    <a:cs typeface="Arial" panose="020B0604020202020204" pitchFamily="34" charset="0"/>
                  </a:rPr>
                  <a:t>3</a:t>
                </a:r>
                <a:r>
                  <a:rPr lang="en-GB" sz="1200" dirty="0">
                    <a:ea typeface="SimSun" panose="02010600030101010101" pitchFamily="2" charset="-122"/>
                    <a:cs typeface="Arial" panose="020B0604020202020204" pitchFamily="34" charset="0"/>
                  </a:rPr>
                  <a:t> min</a:t>
                </a:r>
                <a:r>
                  <a:rPr lang="en-GB" sz="1200" baseline="30000" dirty="0">
                    <a:ea typeface="SimSun" panose="02010600030101010101" pitchFamily="2" charset="-122"/>
                    <a:cs typeface="Arial" panose="020B0604020202020204" pitchFamily="34" charset="0"/>
                  </a:rPr>
                  <a:t>−1</a:t>
                </a:r>
                <a:r>
                  <a:rPr lang="en-GB" sz="1200" dirty="0">
                    <a:ea typeface="SimSun" panose="02010600030101010101" pitchFamily="2" charset="-122"/>
                    <a:cs typeface="Arial" panose="020B0604020202020204" pitchFamily="34" charset="0"/>
                  </a:rPr>
                  <a:t> and their heart rate was 77 bpm. Calculate the stroke volume of the patient. </a:t>
                </a:r>
                <a:endParaRPr lang="en-GB" sz="1200" dirty="0">
                  <a:ea typeface="Times New Roman" panose="02020603050405020304" pitchFamily="18" charset="0"/>
                  <a:cs typeface="Times New Roman" panose="02020603050405020304" pitchFamily="18" charset="0"/>
                </a:endParaRPr>
              </a:p>
              <a:p>
                <a:pPr marL="228600" marR="1005840">
                  <a:spcAft>
                    <a:spcPts val="300"/>
                  </a:spcAft>
                  <a:tabLst>
                    <a:tab pos="457200" algn="l"/>
                    <a:tab pos="685800" algn="l"/>
                    <a:tab pos="3690620" algn="l"/>
                    <a:tab pos="6446520" algn="r"/>
                  </a:tabLst>
                </a:pPr>
                <a:r>
                  <a:rPr lang="en-GB" sz="1200" dirty="0">
                    <a:ea typeface="SimSun" panose="02010600030101010101" pitchFamily="2" charset="-122"/>
                    <a:cs typeface="Arial" panose="020B0604020202020204" pitchFamily="34" charset="0"/>
                  </a:rPr>
                  <a:t>Use the equation: cardiac output = stroke volume </a:t>
                </a:r>
                <a:r>
                  <a:rPr lang="en-GB" sz="1200" dirty="0">
                    <a:ea typeface="MathematicalPiLTStd"/>
                    <a:cs typeface="Arial" panose="020B0604020202020204" pitchFamily="34" charset="0"/>
                  </a:rPr>
                  <a:t>× </a:t>
                </a:r>
                <a:r>
                  <a:rPr lang="en-GB" sz="1200" dirty="0">
                    <a:ea typeface="SimSun" panose="02010600030101010101" pitchFamily="2" charset="-122"/>
                    <a:cs typeface="Arial" panose="020B0604020202020204" pitchFamily="34" charset="0"/>
                  </a:rPr>
                  <a:t>heart rate.</a:t>
                </a:r>
              </a:p>
              <a:p>
                <a:pPr marL="228600" marR="1005840">
                  <a:spcAft>
                    <a:spcPts val="300"/>
                  </a:spcAft>
                  <a:tabLst>
                    <a:tab pos="457200" algn="l"/>
                    <a:tab pos="685800" algn="l"/>
                    <a:tab pos="3690620" algn="l"/>
                    <a:tab pos="6446520" algn="r"/>
                  </a:tabLst>
                </a:pPr>
                <a:endParaRPr lang="en-GB" sz="1200" dirty="0">
                  <a:ea typeface="SimSun" panose="02010600030101010101" pitchFamily="2" charset="-122"/>
                  <a:cs typeface="Arial" panose="020B0604020202020204" pitchFamily="34" charset="0"/>
                </a:endParaRPr>
              </a:p>
              <a:p>
                <a:pPr marL="228600" marR="1005840">
                  <a:spcAft>
                    <a:spcPts val="300"/>
                  </a:spcAft>
                  <a:tabLst>
                    <a:tab pos="457200" algn="l"/>
                    <a:tab pos="685800" algn="l"/>
                    <a:tab pos="3690620" algn="l"/>
                    <a:tab pos="6446520" algn="r"/>
                  </a:tabLst>
                </a:pPr>
                <a:r>
                  <a:rPr lang="en-GB" sz="1200" b="1" dirty="0">
                    <a:ea typeface="SimSun" panose="02010600030101010101" pitchFamily="2" charset="-122"/>
                    <a:cs typeface="Times New Roman" panose="02020603050405020304" pitchFamily="18" charset="0"/>
                  </a:rPr>
                  <a:t>6</a:t>
                </a:r>
                <a:r>
                  <a:rPr lang="en-GB" sz="1200" dirty="0">
                    <a:ea typeface="SimSun" panose="02010600030101010101" pitchFamily="2" charset="-122"/>
                    <a:cs typeface="Times New Roman" panose="02020603050405020304" pitchFamily="18" charset="0"/>
                  </a:rPr>
                  <a:t>.  </a:t>
                </a:r>
                <a:r>
                  <a:rPr lang="en-GB" sz="1200" dirty="0">
                    <a:ea typeface="SimSun" panose="02010600030101010101" pitchFamily="2" charset="-122"/>
                  </a:rPr>
                  <a:t>In a food chain, </a:t>
                </a:r>
                <a14:m>
                  <m:oMath xmlns:m="http://schemas.openxmlformats.org/officeDocument/2006/math">
                    <m:r>
                      <a:rPr lang="en-GB" sz="1200" b="0" i="1" smtClean="0">
                        <a:latin typeface="Cambria Math" panose="02040503050406030204" pitchFamily="18" charset="0"/>
                        <a:ea typeface="SimSun" panose="02010600030101010101" pitchFamily="2" charset="-122"/>
                      </a:rPr>
                      <m:t>𝑒𝑓𝑓𝑖𝑐𝑖𝑒𝑛𝑐𝑦</m:t>
                    </m:r>
                    <m:r>
                      <a:rPr lang="en-GB" sz="1200" b="0" i="1" smtClean="0">
                        <a:latin typeface="Cambria Math" panose="02040503050406030204" pitchFamily="18" charset="0"/>
                        <a:ea typeface="SimSun" panose="02010600030101010101" pitchFamily="2" charset="-122"/>
                      </a:rPr>
                      <m:t>= </m:t>
                    </m:r>
                    <m:f>
                      <m:fPr>
                        <m:ctrlPr>
                          <a:rPr lang="en-GB" sz="1200" b="0" i="1" smtClean="0">
                            <a:latin typeface="Cambria Math" panose="02040503050406030204" pitchFamily="18" charset="0"/>
                            <a:ea typeface="SimSun" panose="02010600030101010101" pitchFamily="2" charset="-122"/>
                          </a:rPr>
                        </m:ctrlPr>
                      </m:fPr>
                      <m:num>
                        <m:r>
                          <a:rPr lang="en-GB" sz="1200" b="0" i="1" smtClean="0">
                            <a:latin typeface="Cambria Math" panose="02040503050406030204" pitchFamily="18" charset="0"/>
                            <a:ea typeface="SimSun" panose="02010600030101010101" pitchFamily="2" charset="-122"/>
                          </a:rPr>
                          <m:t>𝑏𝑖𝑜𝑚𝑎𝑠𝑠</m:t>
                        </m:r>
                        <m:r>
                          <a:rPr lang="en-GB" sz="1200" b="0" i="1" smtClean="0">
                            <a:latin typeface="Cambria Math" panose="02040503050406030204" pitchFamily="18" charset="0"/>
                            <a:ea typeface="SimSun" panose="02010600030101010101" pitchFamily="2" charset="-122"/>
                          </a:rPr>
                          <m:t> </m:t>
                        </m:r>
                        <m:r>
                          <a:rPr lang="en-GB" sz="1200" b="0" i="1" smtClean="0">
                            <a:latin typeface="Cambria Math" panose="02040503050406030204" pitchFamily="18" charset="0"/>
                            <a:ea typeface="SimSun" panose="02010600030101010101" pitchFamily="2" charset="-122"/>
                          </a:rPr>
                          <m:t>𝑡𝑟𝑎𝑛𝑠𝑓𝑒𝑟𝑟𝑒𝑑</m:t>
                        </m:r>
                      </m:num>
                      <m:den>
                        <m:r>
                          <a:rPr lang="en-GB" sz="1200" b="0" i="1" smtClean="0">
                            <a:latin typeface="Cambria Math" panose="02040503050406030204" pitchFamily="18" charset="0"/>
                            <a:ea typeface="SimSun" panose="02010600030101010101" pitchFamily="2" charset="-122"/>
                          </a:rPr>
                          <m:t>𝑏𝑖𝑜𝑚𝑎𝑠𝑠</m:t>
                        </m:r>
                        <m:r>
                          <a:rPr lang="en-GB" sz="1200" b="0" i="1" smtClean="0">
                            <a:latin typeface="Cambria Math" panose="02040503050406030204" pitchFamily="18" charset="0"/>
                            <a:ea typeface="SimSun" panose="02010600030101010101" pitchFamily="2" charset="-122"/>
                          </a:rPr>
                          <m:t> </m:t>
                        </m:r>
                        <m:r>
                          <a:rPr lang="en-GB" sz="1200" b="0" i="1" smtClean="0">
                            <a:latin typeface="Cambria Math" panose="02040503050406030204" pitchFamily="18" charset="0"/>
                            <a:ea typeface="SimSun" panose="02010600030101010101" pitchFamily="2" charset="-122"/>
                          </a:rPr>
                          <m:t>𝑡𝑎𝑘𝑒𝑛</m:t>
                        </m:r>
                        <m:r>
                          <a:rPr lang="en-GB" sz="1200" b="0" i="1" smtClean="0">
                            <a:latin typeface="Cambria Math" panose="02040503050406030204" pitchFamily="18" charset="0"/>
                            <a:ea typeface="SimSun" panose="02010600030101010101" pitchFamily="2" charset="-122"/>
                          </a:rPr>
                          <m:t> </m:t>
                        </m:r>
                        <m:r>
                          <a:rPr lang="en-GB" sz="1200" b="0" i="1" smtClean="0">
                            <a:latin typeface="Cambria Math" panose="02040503050406030204" pitchFamily="18" charset="0"/>
                            <a:ea typeface="SimSun" panose="02010600030101010101" pitchFamily="2" charset="-122"/>
                          </a:rPr>
                          <m:t>𝑖𝑛</m:t>
                        </m:r>
                      </m:den>
                    </m:f>
                    <m:r>
                      <a:rPr lang="en-GB" sz="1200" b="0" i="1" smtClean="0">
                        <a:latin typeface="Cambria Math" panose="02040503050406030204" pitchFamily="18" charset="0"/>
                        <a:ea typeface="Cambria Math" panose="02040503050406030204" pitchFamily="18" charset="0"/>
                      </a:rPr>
                      <m:t>×100</m:t>
                    </m:r>
                  </m:oMath>
                </a14:m>
                <a:r>
                  <a:rPr lang="en-GB" sz="1200" dirty="0"/>
                  <a:t>  </a:t>
                </a:r>
              </a:p>
              <a:p>
                <a:r>
                  <a:rPr lang="en-GB" sz="1200" dirty="0"/>
                  <a:t>A farmer fed 25 kg of grain to his chicken. The chicken gained weight with an efficiency of 0.84. Calculate the weight gained by the chicken.</a:t>
                </a:r>
              </a:p>
            </p:txBody>
          </p:sp>
        </mc:Choice>
        <mc:Fallback xmlns="">
          <p:sp>
            <p:nvSpPr>
              <p:cNvPr id="8" name="Rectangle 7">
                <a:extLst>
                  <a:ext uri="{FF2B5EF4-FFF2-40B4-BE49-F238E27FC236}">
                    <a16:creationId xmlns:a16="http://schemas.microsoft.com/office/drawing/2014/main" id="{E8EDADE7-632C-4781-AF4D-07D55929B104}"/>
                  </a:ext>
                </a:extLst>
              </p:cNvPr>
              <p:cNvSpPr>
                <a:spLocks noRot="1" noChangeAspect="1" noMove="1" noResize="1" noEditPoints="1" noAdjustHandles="1" noChangeArrowheads="1" noChangeShapeType="1" noTextEdit="1"/>
              </p:cNvSpPr>
              <p:nvPr/>
            </p:nvSpPr>
            <p:spPr>
              <a:xfrm>
                <a:off x="611560" y="3068960"/>
                <a:ext cx="8280920" cy="3378297"/>
              </a:xfrm>
              <a:prstGeom prst="rect">
                <a:avLst/>
              </a:prstGeom>
              <a:blipFill>
                <a:blip r:embed="rId4"/>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785010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099656074"/>
              </p:ext>
            </p:extLst>
          </p:nvPr>
        </p:nvGraphicFramePr>
        <p:xfrm>
          <a:off x="611560" y="399858"/>
          <a:ext cx="7920880" cy="6058283"/>
        </p:xfrm>
        <a:graphic>
          <a:graphicData uri="http://schemas.openxmlformats.org/drawingml/2006/table">
            <a:tbl>
              <a:tblPr firstRow="1" bandRow="1">
                <a:tableStyleId>{5940675A-B579-460E-94D1-54222C63F5DA}</a:tableStyleId>
              </a:tblPr>
              <a:tblGrid>
                <a:gridCol w="1781605">
                  <a:extLst>
                    <a:ext uri="{9D8B030D-6E8A-4147-A177-3AD203B41FA5}">
                      <a16:colId xmlns:a16="http://schemas.microsoft.com/office/drawing/2014/main" val="20000"/>
                    </a:ext>
                  </a:extLst>
                </a:gridCol>
                <a:gridCol w="6139275">
                  <a:extLst>
                    <a:ext uri="{9D8B030D-6E8A-4147-A177-3AD203B41FA5}">
                      <a16:colId xmlns:a16="http://schemas.microsoft.com/office/drawing/2014/main" val="20001"/>
                    </a:ext>
                  </a:extLst>
                </a:gridCol>
              </a:tblGrid>
              <a:tr h="1097340">
                <a:tc>
                  <a:txBody>
                    <a:bodyPr/>
                    <a:lstStyle/>
                    <a:p>
                      <a:pPr algn="l"/>
                      <a:r>
                        <a:rPr lang="en-GB" sz="2800" dirty="0"/>
                        <a:t>Book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alpha val="50196"/>
                      </a:srgbClr>
                    </a:solidFill>
                  </a:tcPr>
                </a:tc>
                <a:tc>
                  <a:txBody>
                    <a:bodyPr/>
                    <a:lstStyle/>
                    <a:p>
                      <a:endParaRPr lang="en-GB" sz="16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0066">
                        <a:alpha val="3922"/>
                      </a:srgbClr>
                    </a:solidFill>
                  </a:tcPr>
                </a:tc>
                <a:extLst>
                  <a:ext uri="{0D108BD9-81ED-4DB2-BD59-A6C34878D82A}">
                    <a16:rowId xmlns:a16="http://schemas.microsoft.com/office/drawing/2014/main" val="10000"/>
                  </a:ext>
                </a:extLst>
              </a:tr>
              <a:tr h="978622">
                <a:tc>
                  <a:txBody>
                    <a:bodyPr/>
                    <a:lstStyle/>
                    <a:p>
                      <a:pPr algn="l"/>
                      <a:r>
                        <a:rPr lang="en-GB" sz="2800" dirty="0"/>
                        <a:t>Film</a:t>
                      </a:r>
                      <a:endParaRPr lang="en-GB" sz="2800" baseline="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alpha val="50196"/>
                      </a:srgbClr>
                    </a:solidFill>
                  </a:tcPr>
                </a:tc>
                <a:tc>
                  <a:txBody>
                    <a:bodyPr/>
                    <a:lstStyle/>
                    <a:p>
                      <a:endParaRPr lang="en-GB" sz="1600" dirty="0">
                        <a:latin typeface="+mn-lt"/>
                      </a:endParaRPr>
                    </a:p>
                    <a:p>
                      <a:endParaRPr lang="en-GB" sz="1600" dirty="0">
                        <a:latin typeface="+mn-lt"/>
                      </a:endParaRPr>
                    </a:p>
                    <a:p>
                      <a:endParaRPr lang="en-GB" sz="1600" dirty="0">
                        <a:latin typeface="+mn-lt"/>
                      </a:endParaRPr>
                    </a:p>
                    <a:p>
                      <a:endParaRPr lang="en-GB" sz="1600" dirty="0">
                        <a:latin typeface="+mn-lt"/>
                      </a:endParaRPr>
                    </a:p>
                    <a:p>
                      <a:endParaRPr lang="en-GB" sz="16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0066">
                        <a:alpha val="3922"/>
                      </a:srgbClr>
                    </a:solidFill>
                  </a:tcPr>
                </a:tc>
                <a:extLst>
                  <a:ext uri="{0D108BD9-81ED-4DB2-BD59-A6C34878D82A}">
                    <a16:rowId xmlns:a16="http://schemas.microsoft.com/office/drawing/2014/main" val="10001"/>
                  </a:ext>
                </a:extLst>
              </a:tr>
              <a:tr h="978622">
                <a:tc>
                  <a:txBody>
                    <a:bodyPr/>
                    <a:lstStyle/>
                    <a:p>
                      <a:pPr algn="l"/>
                      <a:r>
                        <a:rPr lang="en-GB" sz="2800" dirty="0" err="1"/>
                        <a:t>TEDtalk</a:t>
                      </a:r>
                      <a:endParaRPr lang="en-GB"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alpha val="50196"/>
                      </a:srgbClr>
                    </a:solidFill>
                  </a:tcPr>
                </a:tc>
                <a:tc>
                  <a:txBody>
                    <a:bodyPr/>
                    <a:lstStyle/>
                    <a:p>
                      <a:endParaRPr lang="en-GB" sz="16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0066">
                        <a:alpha val="3922"/>
                      </a:srgbClr>
                    </a:solidFill>
                  </a:tcPr>
                </a:tc>
                <a:extLst>
                  <a:ext uri="{0D108BD9-81ED-4DB2-BD59-A6C34878D82A}">
                    <a16:rowId xmlns:a16="http://schemas.microsoft.com/office/drawing/2014/main" val="10002"/>
                  </a:ext>
                </a:extLst>
              </a:tr>
              <a:tr h="8605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800" dirty="0"/>
                        <a:t>Twitter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alpha val="50196"/>
                      </a:srgbClr>
                    </a:solidFill>
                  </a:tcPr>
                </a:tc>
                <a:tc>
                  <a:txBody>
                    <a:bodyPr/>
                    <a:lstStyle/>
                    <a:p>
                      <a:r>
                        <a:rPr lang="en-GB" sz="1400" b="0" i="0" u="sng" kern="1200" dirty="0">
                          <a:solidFill>
                            <a:schemeClr val="tx1"/>
                          </a:solidFill>
                          <a:effectLst/>
                          <a:latin typeface="+mn-lt"/>
                          <a:ea typeface="+mn-ea"/>
                          <a:cs typeface="+mn-cs"/>
                          <a:hlinkClick r:id="rId2"/>
                        </a:rPr>
                        <a:t>@</a:t>
                      </a:r>
                      <a:r>
                        <a:rPr lang="en-GB" sz="1400" b="0" i="0" u="sng" kern="1200" dirty="0" err="1">
                          <a:solidFill>
                            <a:schemeClr val="tx1"/>
                          </a:solidFill>
                          <a:effectLst/>
                          <a:latin typeface="+mn-lt"/>
                          <a:ea typeface="+mn-ea"/>
                          <a:cs typeface="+mn-cs"/>
                          <a:hlinkClick r:id="rId2"/>
                        </a:rPr>
                        <a:t>NatureCellBio</a:t>
                      </a:r>
                      <a:endParaRPr lang="en-GB" sz="1400" b="0" i="0" u="sng" kern="1200" dirty="0">
                        <a:solidFill>
                          <a:schemeClr val="tx1"/>
                        </a:solidFill>
                        <a:effectLst/>
                        <a:latin typeface="+mn-lt"/>
                        <a:ea typeface="+mn-ea"/>
                        <a:cs typeface="+mn-cs"/>
                      </a:endParaRPr>
                    </a:p>
                    <a:p>
                      <a:r>
                        <a:rPr lang="en-GB" sz="1600" b="0" i="0" kern="1200" dirty="0">
                          <a:solidFill>
                            <a:schemeClr val="tx1"/>
                          </a:solidFill>
                          <a:effectLst/>
                          <a:latin typeface="+mn-lt"/>
                          <a:ea typeface="+mn-ea"/>
                          <a:cs typeface="+mn-cs"/>
                        </a:rPr>
                        <a:t> </a:t>
                      </a:r>
                      <a:r>
                        <a:rPr lang="en-GB" sz="1600" b="0" i="0" u="none" strike="noStrike" kern="1200" dirty="0">
                          <a:solidFill>
                            <a:schemeClr val="tx1"/>
                          </a:solidFill>
                          <a:effectLst/>
                          <a:latin typeface="+mn-lt"/>
                          <a:ea typeface="+mn-ea"/>
                          <a:cs typeface="+mn-cs"/>
                          <a:hlinkClick r:id="rId3"/>
                        </a:rPr>
                        <a:t>@AMNH</a:t>
                      </a:r>
                      <a:endParaRPr lang="en-GB" sz="1600" b="0" i="0" u="none" strike="noStrike" kern="1200" dirty="0">
                        <a:solidFill>
                          <a:schemeClr val="tx1"/>
                        </a:solidFill>
                        <a:effectLst/>
                        <a:latin typeface="+mn-lt"/>
                        <a:ea typeface="+mn-ea"/>
                        <a:cs typeface="+mn-cs"/>
                      </a:endParaRPr>
                    </a:p>
                    <a:p>
                      <a:r>
                        <a:rPr lang="en-GB" sz="1600" b="0" i="0" u="none" strike="noStrike" kern="1200" dirty="0">
                          <a:solidFill>
                            <a:schemeClr val="tx1"/>
                          </a:solidFill>
                          <a:effectLst/>
                          <a:latin typeface="+mn-lt"/>
                          <a:ea typeface="+mn-ea"/>
                          <a:cs typeface="+mn-cs"/>
                          <a:hlinkClick r:id="rId4"/>
                        </a:rPr>
                        <a:t>@</a:t>
                      </a:r>
                      <a:r>
                        <a:rPr lang="en-GB" sz="1600" b="0" i="0" u="none" strike="noStrike" kern="1200" dirty="0" err="1">
                          <a:solidFill>
                            <a:schemeClr val="tx1"/>
                          </a:solidFill>
                          <a:effectLst/>
                          <a:latin typeface="+mn-lt"/>
                          <a:ea typeface="+mn-ea"/>
                          <a:cs typeface="+mn-cs"/>
                          <a:hlinkClick r:id="rId4"/>
                        </a:rPr>
                        <a:t>sciam</a:t>
                      </a:r>
                      <a:endParaRPr lang="en-GB" sz="14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0066">
                        <a:alpha val="3922"/>
                      </a:srgbClr>
                    </a:solidFill>
                  </a:tcPr>
                </a:tc>
                <a:extLst>
                  <a:ext uri="{0D108BD9-81ED-4DB2-BD59-A6C34878D82A}">
                    <a16:rowId xmlns:a16="http://schemas.microsoft.com/office/drawing/2014/main" val="10003"/>
                  </a:ext>
                </a:extLst>
              </a:tr>
              <a:tr h="832500">
                <a:tc>
                  <a:txBody>
                    <a:bodyPr/>
                    <a:lstStyle/>
                    <a:p>
                      <a:pPr algn="l"/>
                      <a:r>
                        <a:rPr lang="en-GB" sz="2800" dirty="0"/>
                        <a:t>Websites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alpha val="50196"/>
                      </a:srgbClr>
                    </a:solidFill>
                  </a:tcPr>
                </a:tc>
                <a:tc>
                  <a:txBody>
                    <a:bodyPr/>
                    <a:lstStyle/>
                    <a:p>
                      <a:r>
                        <a:rPr lang="en-GB" sz="1600" u="sng" kern="1200" dirty="0">
                          <a:solidFill>
                            <a:schemeClr val="tx1"/>
                          </a:solidFill>
                          <a:effectLst/>
                          <a:latin typeface="+mn-lt"/>
                          <a:ea typeface="+mn-ea"/>
                          <a:cs typeface="+mn-cs"/>
                          <a:hlinkClick r:id="rId5"/>
                        </a:rPr>
                        <a:t>http://www.bmj.com</a:t>
                      </a:r>
                      <a:r>
                        <a:rPr lang="en-GB" sz="1600" kern="1200" dirty="0">
                          <a:solidFill>
                            <a:schemeClr val="tx1"/>
                          </a:solidFill>
                          <a:effectLst/>
                          <a:latin typeface="+mn-lt"/>
                          <a:ea typeface="+mn-ea"/>
                          <a:cs typeface="+mn-cs"/>
                        </a:rPr>
                        <a:t>   - British medical journal website</a:t>
                      </a:r>
                    </a:p>
                    <a:p>
                      <a:r>
                        <a:rPr lang="en-GB" sz="1600" dirty="0">
                          <a:latin typeface="+mn-lt"/>
                          <a:hlinkClick r:id="rId6"/>
                        </a:rPr>
                        <a:t>https://www.rsb.org.uk</a:t>
                      </a:r>
                      <a:r>
                        <a:rPr lang="en-GB" sz="1600" dirty="0">
                          <a:latin typeface="+mn-lt"/>
                        </a:rPr>
                        <a:t> – Royal Society of Biology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0066">
                        <a:alpha val="3922"/>
                      </a:srgbClr>
                    </a:solidFill>
                  </a:tcPr>
                </a:tc>
                <a:extLst>
                  <a:ext uri="{0D108BD9-81ED-4DB2-BD59-A6C34878D82A}">
                    <a16:rowId xmlns:a16="http://schemas.microsoft.com/office/drawing/2014/main" val="10004"/>
                  </a:ext>
                </a:extLst>
              </a:tr>
              <a:tr h="9786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800" b="0" u="none" strike="noStrike" kern="1200" dirty="0">
                          <a:solidFill>
                            <a:schemeClr val="tx1"/>
                          </a:solidFill>
                          <a:effectLst/>
                          <a:latin typeface="+mn-lt"/>
                          <a:ea typeface="+mn-ea"/>
                          <a:cs typeface="+mn-cs"/>
                        </a:rPr>
                        <a:t>Magazines</a:t>
                      </a:r>
                      <a:endParaRPr lang="en-GB" sz="2800" b="0" u="sng" kern="1200" dirty="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alpha val="50196"/>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u="none" strike="noStrike" kern="1200" dirty="0">
                          <a:solidFill>
                            <a:schemeClr val="tx1"/>
                          </a:solidFill>
                          <a:effectLst/>
                          <a:latin typeface="+mn-lt"/>
                          <a:ea typeface="+mn-ea"/>
                          <a:cs typeface="+mn-cs"/>
                        </a:rPr>
                        <a:t>New Scientist </a:t>
                      </a:r>
                      <a:endParaRPr lang="en-GB" sz="1600" b="0" u="sng" kern="1200" dirty="0">
                        <a:solidFill>
                          <a:schemeClr val="tx1"/>
                        </a:solidFill>
                        <a:effectLst/>
                        <a:latin typeface="+mn-lt"/>
                        <a:ea typeface="+mn-ea"/>
                        <a:cs typeface="+mn-cs"/>
                      </a:endParaRPr>
                    </a:p>
                    <a:p>
                      <a:r>
                        <a:rPr lang="en-GB" sz="1600" b="0" i="0" kern="1200" dirty="0">
                          <a:solidFill>
                            <a:schemeClr val="tx1"/>
                          </a:solidFill>
                          <a:effectLst/>
                          <a:latin typeface="+mn-lt"/>
                          <a:ea typeface="+mn-ea"/>
                          <a:cs typeface="+mn-cs"/>
                        </a:rPr>
                        <a:t>The Biologist</a:t>
                      </a:r>
                    </a:p>
                    <a:p>
                      <a:r>
                        <a:rPr lang="en-GB" sz="1600" b="0" i="0" kern="1200" dirty="0">
                          <a:solidFill>
                            <a:schemeClr val="tx1"/>
                          </a:solidFill>
                          <a:effectLst/>
                          <a:latin typeface="+mn-lt"/>
                          <a:ea typeface="+mn-ea"/>
                          <a:cs typeface="+mn-cs"/>
                        </a:rPr>
                        <a:t>Biological Sciences Review</a:t>
                      </a:r>
                      <a:endParaRPr lang="en-GB" sz="1200" b="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0066">
                        <a:alpha val="3922"/>
                      </a:srgbClr>
                    </a:solidFill>
                  </a:tcPr>
                </a:tc>
                <a:extLst>
                  <a:ext uri="{0D108BD9-81ED-4DB2-BD59-A6C34878D82A}">
                    <a16:rowId xmlns:a16="http://schemas.microsoft.com/office/drawing/2014/main" val="10005"/>
                  </a:ext>
                </a:extLst>
              </a:tr>
            </a:tbl>
          </a:graphicData>
        </a:graphic>
      </p:graphicFrame>
      <p:pic>
        <p:nvPicPr>
          <p:cNvPr id="6" name="Picture 4" descr="http://ecx.images-amazon.com/images/I/51Alf0p-7VL._SX324_BO1,204,203,200_.jpg">
            <a:extLst>
              <a:ext uri="{FF2B5EF4-FFF2-40B4-BE49-F238E27FC236}">
                <a16:creationId xmlns:a16="http://schemas.microsoft.com/office/drawing/2014/main" id="{F0ED9FE1-9A82-4800-8C56-8024F6BA8FA7}"/>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673393" y="482980"/>
            <a:ext cx="605038" cy="926117"/>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a:extLst/>
        </p:spPr>
      </p:pic>
      <p:sp>
        <p:nvSpPr>
          <p:cNvPr id="7" name="TextBox 6">
            <a:extLst>
              <a:ext uri="{FF2B5EF4-FFF2-40B4-BE49-F238E27FC236}">
                <a16:creationId xmlns:a16="http://schemas.microsoft.com/office/drawing/2014/main" id="{EB2B26F2-BE4E-4655-9675-30005F5169D9}"/>
              </a:ext>
            </a:extLst>
          </p:cNvPr>
          <p:cNvSpPr txBox="1"/>
          <p:nvPr/>
        </p:nvSpPr>
        <p:spPr>
          <a:xfrm>
            <a:off x="3428998" y="692497"/>
            <a:ext cx="3673681" cy="738664"/>
          </a:xfrm>
          <a:prstGeom prst="rect">
            <a:avLst/>
          </a:prstGeom>
          <a:noFill/>
        </p:spPr>
        <p:txBody>
          <a:bodyPr wrap="square" rtlCol="0">
            <a:spAutoFit/>
          </a:bodyPr>
          <a:lstStyle/>
          <a:p>
            <a:r>
              <a:rPr lang="en-GB" sz="1050" b="1" dirty="0"/>
              <a:t>Junk DNA</a:t>
            </a:r>
          </a:p>
          <a:p>
            <a:r>
              <a:rPr lang="en-GB" sz="1050" dirty="0"/>
              <a:t>Our DNA is so much more complex than you probably realize, this book will really deepen your understanding of all the work you will do on Genetics. Available at amazon.co.uk</a:t>
            </a:r>
          </a:p>
        </p:txBody>
      </p:sp>
      <p:pic>
        <p:nvPicPr>
          <p:cNvPr id="8" name="Picture 7">
            <a:extLst>
              <a:ext uri="{FF2B5EF4-FFF2-40B4-BE49-F238E27FC236}">
                <a16:creationId xmlns:a16="http://schemas.microsoft.com/office/drawing/2014/main" id="{D13ED6F9-DC2C-4AA4-8CEE-A6623FB5F43C}"/>
              </a:ext>
            </a:extLst>
          </p:cNvPr>
          <p:cNvPicPr>
            <a:picLocks noChangeAspect="1"/>
          </p:cNvPicPr>
          <p:nvPr/>
        </p:nvPicPr>
        <p:blipFill>
          <a:blip r:embed="rId8"/>
          <a:stretch>
            <a:fillRect/>
          </a:stretch>
        </p:blipFill>
        <p:spPr>
          <a:xfrm>
            <a:off x="2592143" y="1663077"/>
            <a:ext cx="767539" cy="1113352"/>
          </a:xfrm>
          <a:prstGeom prst="rect">
            <a:avLst/>
          </a:prstGeom>
        </p:spPr>
      </p:pic>
      <p:sp>
        <p:nvSpPr>
          <p:cNvPr id="9" name="TextBox 8">
            <a:extLst>
              <a:ext uri="{FF2B5EF4-FFF2-40B4-BE49-F238E27FC236}">
                <a16:creationId xmlns:a16="http://schemas.microsoft.com/office/drawing/2014/main" id="{46361D5F-103E-4DED-8158-A551BD48A01A}"/>
              </a:ext>
            </a:extLst>
          </p:cNvPr>
          <p:cNvSpPr txBox="1"/>
          <p:nvPr/>
        </p:nvSpPr>
        <p:spPr>
          <a:xfrm>
            <a:off x="3428998" y="1876082"/>
            <a:ext cx="4023322" cy="738664"/>
          </a:xfrm>
          <a:prstGeom prst="rect">
            <a:avLst/>
          </a:prstGeom>
          <a:noFill/>
        </p:spPr>
        <p:txBody>
          <a:bodyPr wrap="square" rtlCol="0">
            <a:spAutoFit/>
          </a:bodyPr>
          <a:lstStyle/>
          <a:p>
            <a:r>
              <a:rPr lang="en-GB" sz="1050" b="1" dirty="0"/>
              <a:t>Lorenzo’s Oil (1992)</a:t>
            </a:r>
          </a:p>
          <a:p>
            <a:r>
              <a:rPr lang="en-GB" sz="1050" dirty="0"/>
              <a:t>Based on a true story. A young child suffers from an autoimmune disease. The parents research and challenge doctors to develop a new cure for his disease.</a:t>
            </a:r>
          </a:p>
        </p:txBody>
      </p:sp>
      <p:sp>
        <p:nvSpPr>
          <p:cNvPr id="10" name="TextBox 9">
            <a:extLst>
              <a:ext uri="{FF2B5EF4-FFF2-40B4-BE49-F238E27FC236}">
                <a16:creationId xmlns:a16="http://schemas.microsoft.com/office/drawing/2014/main" id="{BBE881C5-4E17-414B-874F-4242CE82C25A}"/>
              </a:ext>
            </a:extLst>
          </p:cNvPr>
          <p:cNvSpPr txBox="1"/>
          <p:nvPr/>
        </p:nvSpPr>
        <p:spPr>
          <a:xfrm>
            <a:off x="2496233" y="2780327"/>
            <a:ext cx="5888852" cy="1061829"/>
          </a:xfrm>
          <a:prstGeom prst="rect">
            <a:avLst/>
          </a:prstGeom>
          <a:noFill/>
        </p:spPr>
        <p:txBody>
          <a:bodyPr wrap="square" rtlCol="0">
            <a:spAutoFit/>
          </a:bodyPr>
          <a:lstStyle/>
          <a:p>
            <a:r>
              <a:rPr lang="en-GB" sz="1050" b="1" dirty="0"/>
              <a:t>A New Superweapon in the Fight Against Cancer</a:t>
            </a:r>
          </a:p>
          <a:p>
            <a:r>
              <a:rPr lang="en-GB" sz="1050" dirty="0"/>
              <a:t>Available at : </a:t>
            </a:r>
            <a:r>
              <a:rPr lang="en-GB" sz="1050" dirty="0">
                <a:hlinkClick r:id="rId9"/>
              </a:rPr>
              <a:t>http://www.ted.com/talks/paula_hammond_a_new_superweapon_in_the_fight_against_cancer?language=en</a:t>
            </a:r>
            <a:endParaRPr lang="en-GB" sz="1050" dirty="0"/>
          </a:p>
          <a:p>
            <a:r>
              <a:rPr lang="en-GB" sz="1050" dirty="0"/>
              <a:t>Cancer is a very clever, adaptable disease. To defeat it, says medical researcher and educator Paula Hammond, we need a new and powerful mode of attack.</a:t>
            </a:r>
          </a:p>
        </p:txBody>
      </p:sp>
      <p:sp>
        <p:nvSpPr>
          <p:cNvPr id="2" name="Rectangle 1">
            <a:extLst>
              <a:ext uri="{FF2B5EF4-FFF2-40B4-BE49-F238E27FC236}">
                <a16:creationId xmlns:a16="http://schemas.microsoft.com/office/drawing/2014/main" id="{154BFEF6-1170-41AD-AC00-D6DFEC59D66A}"/>
              </a:ext>
            </a:extLst>
          </p:cNvPr>
          <p:cNvSpPr/>
          <p:nvPr/>
        </p:nvSpPr>
        <p:spPr>
          <a:xfrm>
            <a:off x="755576" y="79235"/>
            <a:ext cx="3574505" cy="369332"/>
          </a:xfrm>
          <a:prstGeom prst="rect">
            <a:avLst/>
          </a:prstGeom>
        </p:spPr>
        <p:txBody>
          <a:bodyPr wrap="none">
            <a:spAutoFit/>
          </a:bodyPr>
          <a:lstStyle/>
          <a:p>
            <a:r>
              <a:rPr lang="en-GB" b="1" dirty="0">
                <a:solidFill>
                  <a:srgbClr val="00B050"/>
                </a:solidFill>
              </a:rPr>
              <a:t>Biology Summer Reading/Watching</a:t>
            </a:r>
          </a:p>
        </p:txBody>
      </p:sp>
    </p:spTree>
    <p:extLst>
      <p:ext uri="{BB962C8B-B14F-4D97-AF65-F5344CB8AC3E}">
        <p14:creationId xmlns:p14="http://schemas.microsoft.com/office/powerpoint/2010/main" val="3974030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DF554D3-9FF5-4867-9E36-CC793F6696CE}"/>
              </a:ext>
            </a:extLst>
          </p:cNvPr>
          <p:cNvGraphicFramePr>
            <a:graphicFrameLocks noGrp="1"/>
          </p:cNvGraphicFramePr>
          <p:nvPr>
            <p:extLst>
              <p:ext uri="{D42A27DB-BD31-4B8C-83A1-F6EECF244321}">
                <p14:modId xmlns:p14="http://schemas.microsoft.com/office/powerpoint/2010/main" val="2936344969"/>
              </p:ext>
            </p:extLst>
          </p:nvPr>
        </p:nvGraphicFramePr>
        <p:xfrm>
          <a:off x="539552" y="813661"/>
          <a:ext cx="8208912" cy="5783691"/>
        </p:xfrm>
        <a:graphic>
          <a:graphicData uri="http://schemas.openxmlformats.org/drawingml/2006/table">
            <a:tbl>
              <a:tblPr firstRow="1" firstCol="1" bandRow="1">
                <a:tableStyleId>{5940675A-B579-460E-94D1-54222C63F5DA}</a:tableStyleId>
              </a:tblPr>
              <a:tblGrid>
                <a:gridCol w="3486204">
                  <a:extLst>
                    <a:ext uri="{9D8B030D-6E8A-4147-A177-3AD203B41FA5}">
                      <a16:colId xmlns:a16="http://schemas.microsoft.com/office/drawing/2014/main" val="610112798"/>
                    </a:ext>
                  </a:extLst>
                </a:gridCol>
                <a:gridCol w="4722708">
                  <a:extLst>
                    <a:ext uri="{9D8B030D-6E8A-4147-A177-3AD203B41FA5}">
                      <a16:colId xmlns:a16="http://schemas.microsoft.com/office/drawing/2014/main" val="3766850645"/>
                    </a:ext>
                  </a:extLst>
                </a:gridCol>
              </a:tblGrid>
              <a:tr h="267555">
                <a:tc>
                  <a:txBody>
                    <a:bodyPr/>
                    <a:lstStyle/>
                    <a:p>
                      <a:pPr algn="l">
                        <a:lnSpc>
                          <a:spcPct val="115000"/>
                        </a:lnSpc>
                        <a:spcAft>
                          <a:spcPts val="0"/>
                        </a:spcAft>
                      </a:pPr>
                      <a:r>
                        <a:rPr lang="en-GB" sz="1200" dirty="0">
                          <a:effectLst/>
                        </a:rPr>
                        <a:t>When is a measurement valid?</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when it measures what it is supposed to be measuring</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63129358"/>
                  </a:ext>
                </a:extLst>
              </a:tr>
              <a:tr h="315864">
                <a:tc>
                  <a:txBody>
                    <a:bodyPr/>
                    <a:lstStyle/>
                    <a:p>
                      <a:pPr algn="l">
                        <a:lnSpc>
                          <a:spcPct val="115000"/>
                        </a:lnSpc>
                        <a:spcAft>
                          <a:spcPts val="0"/>
                        </a:spcAft>
                      </a:pPr>
                      <a:r>
                        <a:rPr lang="en-GB" sz="1200" dirty="0">
                          <a:effectLst/>
                        </a:rPr>
                        <a:t>When is a result accurate?</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when it is close to the true value</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02181421"/>
                  </a:ext>
                </a:extLst>
              </a:tr>
              <a:tr h="472520">
                <a:tc>
                  <a:txBody>
                    <a:bodyPr/>
                    <a:lstStyle/>
                    <a:p>
                      <a:pPr algn="l">
                        <a:lnSpc>
                          <a:spcPct val="115000"/>
                        </a:lnSpc>
                        <a:spcAft>
                          <a:spcPts val="0"/>
                        </a:spcAft>
                      </a:pPr>
                      <a:r>
                        <a:rPr lang="en-GB" sz="1200" dirty="0">
                          <a:effectLst/>
                        </a:rPr>
                        <a:t>What are precise results?</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when repeat measurements are consistent/agree closely with each other</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7963374"/>
                  </a:ext>
                </a:extLst>
              </a:tr>
              <a:tr h="472520">
                <a:tc>
                  <a:txBody>
                    <a:bodyPr/>
                    <a:lstStyle/>
                    <a:p>
                      <a:pPr algn="l">
                        <a:lnSpc>
                          <a:spcPct val="115000"/>
                        </a:lnSpc>
                        <a:spcAft>
                          <a:spcPts val="0"/>
                        </a:spcAft>
                      </a:pPr>
                      <a:r>
                        <a:rPr lang="en-GB" sz="1200" dirty="0">
                          <a:effectLst/>
                        </a:rPr>
                        <a:t>What is repeatability?</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how precise repeated measurements are when they are taken by the same person, using the same equipment, under the same conditions</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88641325"/>
                  </a:ext>
                </a:extLst>
              </a:tr>
              <a:tr h="472520">
                <a:tc>
                  <a:txBody>
                    <a:bodyPr/>
                    <a:lstStyle/>
                    <a:p>
                      <a:pPr algn="l">
                        <a:lnSpc>
                          <a:spcPct val="115000"/>
                        </a:lnSpc>
                        <a:spcAft>
                          <a:spcPts val="0"/>
                        </a:spcAft>
                      </a:pPr>
                      <a:r>
                        <a:rPr lang="en-GB" sz="1200" dirty="0">
                          <a:effectLst/>
                        </a:rPr>
                        <a:t>What is reproducibility?</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how precise repeated measurements are when they are taken by different people, using different equipment</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65540791"/>
                  </a:ext>
                </a:extLst>
              </a:tr>
              <a:tr h="315864">
                <a:tc>
                  <a:txBody>
                    <a:bodyPr/>
                    <a:lstStyle/>
                    <a:p>
                      <a:pPr algn="l">
                        <a:lnSpc>
                          <a:spcPct val="115000"/>
                        </a:lnSpc>
                        <a:spcAft>
                          <a:spcPts val="0"/>
                        </a:spcAft>
                      </a:pPr>
                      <a:r>
                        <a:rPr lang="en-GB" sz="1200" dirty="0">
                          <a:effectLst/>
                        </a:rPr>
                        <a:t>What is the uncertainty of a measurement?</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the interval within which the true value is expected to lie</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2989718"/>
                  </a:ext>
                </a:extLst>
              </a:tr>
              <a:tr h="315864">
                <a:tc>
                  <a:txBody>
                    <a:bodyPr/>
                    <a:lstStyle/>
                    <a:p>
                      <a:pPr algn="l">
                        <a:lnSpc>
                          <a:spcPct val="115000"/>
                        </a:lnSpc>
                        <a:spcAft>
                          <a:spcPts val="0"/>
                        </a:spcAft>
                      </a:pPr>
                      <a:r>
                        <a:rPr lang="en-GB" sz="1200" dirty="0">
                          <a:effectLst/>
                        </a:rPr>
                        <a:t>Define measurement error</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the difference between a measured value and the true value</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75980799"/>
                  </a:ext>
                </a:extLst>
              </a:tr>
              <a:tr h="472520">
                <a:tc>
                  <a:txBody>
                    <a:bodyPr/>
                    <a:lstStyle/>
                    <a:p>
                      <a:pPr algn="l">
                        <a:lnSpc>
                          <a:spcPct val="115000"/>
                        </a:lnSpc>
                        <a:spcAft>
                          <a:spcPts val="0"/>
                        </a:spcAft>
                      </a:pPr>
                      <a:r>
                        <a:rPr lang="en-GB" sz="1200" dirty="0">
                          <a:effectLst/>
                        </a:rPr>
                        <a:t>What type of error is caused by results varying around the true value in an unpredictable way?</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random error</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17839411"/>
                  </a:ext>
                </a:extLst>
              </a:tr>
              <a:tr h="315864">
                <a:tc>
                  <a:txBody>
                    <a:bodyPr/>
                    <a:lstStyle/>
                    <a:p>
                      <a:pPr algn="l">
                        <a:lnSpc>
                          <a:spcPct val="115000"/>
                        </a:lnSpc>
                        <a:spcAft>
                          <a:spcPts val="0"/>
                        </a:spcAft>
                      </a:pPr>
                      <a:r>
                        <a:rPr lang="en-GB" sz="1200" dirty="0">
                          <a:effectLst/>
                        </a:rPr>
                        <a:t>What is a systematic error?</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a consistent difference between the measured values and true values</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76909606"/>
                  </a:ext>
                </a:extLst>
              </a:tr>
              <a:tr h="472520">
                <a:tc>
                  <a:txBody>
                    <a:bodyPr/>
                    <a:lstStyle/>
                    <a:p>
                      <a:pPr algn="l">
                        <a:lnSpc>
                          <a:spcPct val="115000"/>
                        </a:lnSpc>
                        <a:spcAft>
                          <a:spcPts val="0"/>
                        </a:spcAft>
                      </a:pPr>
                      <a:r>
                        <a:rPr lang="en-GB" sz="1200" dirty="0">
                          <a:effectLst/>
                        </a:rPr>
                        <a:t>What does zero error mean?</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a measuring instrument gives a false reading when the true value should be zero</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636890"/>
                  </a:ext>
                </a:extLst>
              </a:tr>
              <a:tr h="472520">
                <a:tc>
                  <a:txBody>
                    <a:bodyPr/>
                    <a:lstStyle/>
                    <a:p>
                      <a:pPr algn="l">
                        <a:lnSpc>
                          <a:spcPct val="115000"/>
                        </a:lnSpc>
                        <a:spcAft>
                          <a:spcPts val="0"/>
                        </a:spcAft>
                      </a:pPr>
                      <a:r>
                        <a:rPr lang="en-GB" sz="1200" dirty="0">
                          <a:effectLst/>
                        </a:rPr>
                        <a:t>Which variable is changed or selected by the investigator?</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independent variable</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34271048"/>
                  </a:ext>
                </a:extLst>
              </a:tr>
              <a:tr h="472520">
                <a:tc>
                  <a:txBody>
                    <a:bodyPr/>
                    <a:lstStyle/>
                    <a:p>
                      <a:pPr algn="l">
                        <a:lnSpc>
                          <a:spcPct val="115000"/>
                        </a:lnSpc>
                        <a:spcAft>
                          <a:spcPts val="0"/>
                        </a:spcAft>
                      </a:pPr>
                      <a:r>
                        <a:rPr lang="en-GB" sz="1200" dirty="0">
                          <a:effectLst/>
                        </a:rPr>
                        <a:t>What is a dependent variable?</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a variable that is measured every time the independent variable is changed</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6119119"/>
                  </a:ext>
                </a:extLst>
              </a:tr>
              <a:tr h="472520">
                <a:tc>
                  <a:txBody>
                    <a:bodyPr/>
                    <a:lstStyle/>
                    <a:p>
                      <a:pPr algn="l">
                        <a:lnSpc>
                          <a:spcPct val="115000"/>
                        </a:lnSpc>
                        <a:spcAft>
                          <a:spcPts val="0"/>
                        </a:spcAft>
                      </a:pPr>
                      <a:r>
                        <a:rPr lang="en-GB" sz="1200" dirty="0">
                          <a:effectLst/>
                        </a:rPr>
                        <a:t>Define a fair test</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a test in which only the independent variable is allowed to affect the dependent variable</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90607529"/>
                  </a:ext>
                </a:extLst>
              </a:tr>
              <a:tr h="472520">
                <a:tc>
                  <a:txBody>
                    <a:bodyPr/>
                    <a:lstStyle/>
                    <a:p>
                      <a:pPr algn="l">
                        <a:lnSpc>
                          <a:spcPct val="115000"/>
                        </a:lnSpc>
                        <a:spcAft>
                          <a:spcPts val="0"/>
                        </a:spcAft>
                      </a:pPr>
                      <a:r>
                        <a:rPr lang="en-GB" sz="1200" dirty="0">
                          <a:effectLst/>
                        </a:rPr>
                        <a:t>What are control variables?</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variables that should be kept constant to avoid them affecting the dependent variable</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04494570"/>
                  </a:ext>
                </a:extLst>
              </a:tr>
            </a:tbl>
          </a:graphicData>
        </a:graphic>
      </p:graphicFrame>
      <p:sp>
        <p:nvSpPr>
          <p:cNvPr id="2" name="TextBox 1">
            <a:extLst>
              <a:ext uri="{FF2B5EF4-FFF2-40B4-BE49-F238E27FC236}">
                <a16:creationId xmlns:a16="http://schemas.microsoft.com/office/drawing/2014/main" id="{9DB3DC82-5CB5-4FD8-A6E2-9AD34298FBF6}"/>
              </a:ext>
            </a:extLst>
          </p:cNvPr>
          <p:cNvSpPr txBox="1"/>
          <p:nvPr/>
        </p:nvSpPr>
        <p:spPr>
          <a:xfrm>
            <a:off x="539552" y="260648"/>
            <a:ext cx="8064896" cy="461665"/>
          </a:xfrm>
          <a:prstGeom prst="rect">
            <a:avLst/>
          </a:prstGeom>
          <a:noFill/>
        </p:spPr>
        <p:txBody>
          <a:bodyPr wrap="square" rtlCol="0">
            <a:spAutoFit/>
          </a:bodyPr>
          <a:lstStyle/>
          <a:p>
            <a:r>
              <a:rPr lang="en-GB" sz="2400" b="1" dirty="0">
                <a:solidFill>
                  <a:srgbClr val="00B050"/>
                </a:solidFill>
              </a:rPr>
              <a:t>Key terminology that you need for the A level Practical work</a:t>
            </a:r>
          </a:p>
        </p:txBody>
      </p:sp>
    </p:spTree>
    <p:extLst>
      <p:ext uri="{BB962C8B-B14F-4D97-AF65-F5344CB8AC3E}">
        <p14:creationId xmlns:p14="http://schemas.microsoft.com/office/powerpoint/2010/main" val="1554247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74304"/>
            <a:ext cx="4323084" cy="255641"/>
          </a:xfrm>
          <a:prstGeom prst="rect">
            <a:avLst/>
          </a:prstGeom>
          <a:noFill/>
        </p:spPr>
        <p:txBody>
          <a:bodyPr wrap="square" lIns="63305" tIns="31652" rIns="63305" bIns="31652">
            <a:spAutoFit/>
            <a:scene3d>
              <a:camera prst="perspectiveLeft"/>
              <a:lightRig rig="threePt" dir="t"/>
            </a:scene3d>
          </a:bodyPr>
          <a:lstStyle/>
          <a:p>
            <a:r>
              <a:rPr lang="en-GB" sz="1246" b="1" u="sng" dirty="0">
                <a:solidFill>
                  <a:schemeClr val="accent2">
                    <a:lumMod val="75000"/>
                  </a:schemeClr>
                </a:solidFill>
              </a:rPr>
              <a:t>Pre-Knowledge Topics</a:t>
            </a:r>
            <a:endParaRPr lang="en-GB" sz="1246" dirty="0">
              <a:solidFill>
                <a:schemeClr val="accent2">
                  <a:lumMod val="75000"/>
                </a:schemeClr>
              </a:solidFill>
            </a:endParaRPr>
          </a:p>
        </p:txBody>
      </p:sp>
      <p:sp>
        <p:nvSpPr>
          <p:cNvPr id="4" name="TextBox 3"/>
          <p:cNvSpPr txBox="1"/>
          <p:nvPr/>
        </p:nvSpPr>
        <p:spPr>
          <a:xfrm>
            <a:off x="645953" y="512075"/>
            <a:ext cx="8030503" cy="45025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14000"/>
              </a:lnSpc>
            </a:pPr>
            <a:r>
              <a:rPr lang="en-GB" sz="1050" dirty="0"/>
              <a:t>A level Biology will use your knowledge from GCSE and build on this to help you understand new and more demanding ideas.  Complete the following tasks to make sure your knowledge is up to date and you are ready to start studying:</a:t>
            </a:r>
          </a:p>
        </p:txBody>
      </p:sp>
      <p:sp>
        <p:nvSpPr>
          <p:cNvPr id="9" name="Rectangle 8">
            <a:extLst>
              <a:ext uri="{FF2B5EF4-FFF2-40B4-BE49-F238E27FC236}">
                <a16:creationId xmlns:a16="http://schemas.microsoft.com/office/drawing/2014/main" id="{F635714D-9C0F-4B3A-9C79-0824553983B2}"/>
              </a:ext>
            </a:extLst>
          </p:cNvPr>
          <p:cNvSpPr/>
          <p:nvPr/>
        </p:nvSpPr>
        <p:spPr>
          <a:xfrm>
            <a:off x="611560" y="1268760"/>
            <a:ext cx="8208912" cy="4922053"/>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nSpc>
                <a:spcPct val="114000"/>
              </a:lnSpc>
            </a:pPr>
            <a:r>
              <a:rPr lang="en-GB" sz="1200" b="1" u="sng" dirty="0"/>
              <a:t>Cells</a:t>
            </a:r>
          </a:p>
          <a:p>
            <a:pPr>
              <a:lnSpc>
                <a:spcPct val="114000"/>
              </a:lnSpc>
            </a:pPr>
            <a:r>
              <a:rPr lang="en-GB" sz="1200" dirty="0"/>
              <a:t>The cell is a unifying concept in biology, you will come across it many times during your two years of A level study. Prokaryotic and eukaryotic cells can be distinguished on the basis of their structure and ultrastructure. In complex multicellular organisms cells are organised into tissues, tissues into organs and organs into systems. During the cell cycle genetic information is copied and passed to daughter cells. Daughter cells formed during mitosis have identical copies of genes while cells formed during meiosis are not genetically identical</a:t>
            </a:r>
          </a:p>
          <a:p>
            <a:pPr>
              <a:lnSpc>
                <a:spcPct val="114000"/>
              </a:lnSpc>
            </a:pPr>
            <a:endParaRPr lang="en-GB" sz="1200" dirty="0"/>
          </a:p>
          <a:p>
            <a:pPr>
              <a:lnSpc>
                <a:spcPct val="114000"/>
              </a:lnSpc>
            </a:pPr>
            <a:r>
              <a:rPr lang="en-GB" sz="1200" dirty="0"/>
              <a:t>Read the information on these websites:</a:t>
            </a:r>
          </a:p>
          <a:p>
            <a:pPr>
              <a:lnSpc>
                <a:spcPct val="114000"/>
              </a:lnSpc>
            </a:pPr>
            <a:r>
              <a:rPr lang="en-GB" sz="1200" dirty="0">
                <a:hlinkClick r:id="rId2"/>
              </a:rPr>
              <a:t>http://www.s-cool.co.uk/a-level/biology/cells-and-organelles</a:t>
            </a:r>
            <a:endParaRPr lang="en-GB" sz="1200" dirty="0"/>
          </a:p>
          <a:p>
            <a:pPr>
              <a:lnSpc>
                <a:spcPct val="114000"/>
              </a:lnSpc>
            </a:pPr>
            <a:r>
              <a:rPr lang="en-GB" sz="1200" dirty="0">
                <a:hlinkClick r:id="rId3"/>
              </a:rPr>
              <a:t>http://www.bbc.co.uk/education/guides/zvjycdm/revision</a:t>
            </a:r>
            <a:endParaRPr lang="en-GB" sz="1200" dirty="0"/>
          </a:p>
          <a:p>
            <a:pPr>
              <a:lnSpc>
                <a:spcPct val="114000"/>
              </a:lnSpc>
            </a:pPr>
            <a:endParaRPr lang="en-GB" sz="1200" dirty="0"/>
          </a:p>
          <a:p>
            <a:pPr>
              <a:lnSpc>
                <a:spcPct val="114000"/>
              </a:lnSpc>
            </a:pPr>
            <a:r>
              <a:rPr lang="en-GB" sz="1200" dirty="0"/>
              <a:t>And take a look at these videos:</a:t>
            </a:r>
          </a:p>
          <a:p>
            <a:pPr>
              <a:lnSpc>
                <a:spcPct val="114000"/>
              </a:lnSpc>
            </a:pPr>
            <a:r>
              <a:rPr lang="en-GB" sz="1200" dirty="0">
                <a:hlinkClick r:id="rId4"/>
              </a:rPr>
              <a:t>https://www.youtube.com/watch?v=gcTuQpuJyD8</a:t>
            </a:r>
            <a:endParaRPr lang="en-GB" sz="1200" dirty="0"/>
          </a:p>
          <a:p>
            <a:pPr>
              <a:lnSpc>
                <a:spcPct val="114000"/>
              </a:lnSpc>
            </a:pPr>
            <a:r>
              <a:rPr lang="en-GB" sz="1200" dirty="0">
                <a:hlinkClick r:id="rId5"/>
              </a:rPr>
              <a:t>https://www.youtube.com/watch?v=L0k-enzoeOM</a:t>
            </a:r>
            <a:endParaRPr lang="en-GB" sz="1200" dirty="0"/>
          </a:p>
          <a:p>
            <a:pPr>
              <a:lnSpc>
                <a:spcPct val="114000"/>
              </a:lnSpc>
            </a:pPr>
            <a:r>
              <a:rPr lang="en-GB" sz="1200" dirty="0">
                <a:hlinkClick r:id="rId6"/>
              </a:rPr>
              <a:t>https://www.youtube.com/watch?v=qCLmR9-YY7o</a:t>
            </a:r>
            <a:endParaRPr lang="en-GB" sz="1200" dirty="0"/>
          </a:p>
          <a:p>
            <a:pPr>
              <a:lnSpc>
                <a:spcPct val="114000"/>
              </a:lnSpc>
            </a:pPr>
            <a:endParaRPr lang="en-GB" sz="1200" dirty="0"/>
          </a:p>
          <a:p>
            <a:pPr>
              <a:lnSpc>
                <a:spcPct val="114000"/>
              </a:lnSpc>
            </a:pPr>
            <a:r>
              <a:rPr lang="en-GB" sz="1200" b="1" dirty="0"/>
              <a:t>Task:</a:t>
            </a:r>
          </a:p>
          <a:p>
            <a:pPr>
              <a:lnSpc>
                <a:spcPct val="114000"/>
              </a:lnSpc>
            </a:pPr>
            <a:r>
              <a:rPr lang="en-GB" sz="1200" b="1" dirty="0"/>
              <a:t>Produce a one page revision guide to share with your class in September summarising one of the following topics: Cells and Cell Ultrastructure, Prokaryotes and Eukaryotes, or Mitosis and Meiosis.</a:t>
            </a:r>
          </a:p>
          <a:p>
            <a:pPr>
              <a:lnSpc>
                <a:spcPct val="114000"/>
              </a:lnSpc>
            </a:pPr>
            <a:r>
              <a:rPr lang="en-GB" sz="1200" dirty="0"/>
              <a:t>Whichever topic you choose, your revision guide should include:</a:t>
            </a:r>
          </a:p>
          <a:p>
            <a:pPr>
              <a:lnSpc>
                <a:spcPct val="114000"/>
              </a:lnSpc>
            </a:pPr>
            <a:r>
              <a:rPr lang="en-GB" sz="1200" dirty="0"/>
              <a:t>Key words and definitions</a:t>
            </a:r>
          </a:p>
          <a:p>
            <a:pPr>
              <a:lnSpc>
                <a:spcPct val="114000"/>
              </a:lnSpc>
            </a:pPr>
            <a:r>
              <a:rPr lang="en-GB" sz="1200" dirty="0"/>
              <a:t>Clearly labelled diagrams</a:t>
            </a:r>
          </a:p>
          <a:p>
            <a:pPr>
              <a:lnSpc>
                <a:spcPct val="114000"/>
              </a:lnSpc>
            </a:pPr>
            <a:r>
              <a:rPr lang="en-GB" sz="1200" dirty="0"/>
              <a:t>Short explanations of key ideas or processes.</a:t>
            </a:r>
          </a:p>
        </p:txBody>
      </p:sp>
    </p:spTree>
    <p:extLst>
      <p:ext uri="{BB962C8B-B14F-4D97-AF65-F5344CB8AC3E}">
        <p14:creationId xmlns:p14="http://schemas.microsoft.com/office/powerpoint/2010/main" val="1148145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8E512E-D0B3-4FAB-91B7-E633127EF1C8}"/>
              </a:ext>
            </a:extLst>
          </p:cNvPr>
          <p:cNvSpPr/>
          <p:nvPr/>
        </p:nvSpPr>
        <p:spPr>
          <a:xfrm>
            <a:off x="611560" y="1077823"/>
            <a:ext cx="8064896" cy="4922053"/>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nSpc>
                <a:spcPct val="114000"/>
              </a:lnSpc>
            </a:pPr>
            <a:r>
              <a:rPr lang="en-GB" sz="1200" b="1" u="sng" dirty="0"/>
              <a:t>DNA and the Genetic Code</a:t>
            </a:r>
          </a:p>
          <a:p>
            <a:pPr>
              <a:lnSpc>
                <a:spcPct val="114000"/>
              </a:lnSpc>
            </a:pPr>
            <a:r>
              <a:rPr lang="en-GB" sz="1200" dirty="0"/>
              <a:t>In living organisms nucleic acids (DNA and RNA have important roles and functions related to their properties. The sequence of bases in the DNA molecule determines the structure of proteins, including enzymes.</a:t>
            </a:r>
          </a:p>
          <a:p>
            <a:pPr>
              <a:lnSpc>
                <a:spcPct val="114000"/>
              </a:lnSpc>
            </a:pPr>
            <a:r>
              <a:rPr lang="en-GB" sz="1200" dirty="0"/>
              <a:t>The double helix and its four bases store the information that is passed from generation to generation. The sequence of the base pairs adenine, thymine, cytosine and guanine tell ribosomes in the cytoplasm how to construct amino acids into polypeptides and produce every characteristic we see. DNA can mutate leading to diseases including cancer and sometimes anomalies in the genetic code are passed from parents to babies in disease such as cystic fibrosis, or can be developed in unborn foetuses such as Downs Syndrome.</a:t>
            </a:r>
          </a:p>
          <a:p>
            <a:pPr>
              <a:lnSpc>
                <a:spcPct val="114000"/>
              </a:lnSpc>
            </a:pPr>
            <a:r>
              <a:rPr lang="en-GB" sz="1200" dirty="0"/>
              <a:t>Read the information on these websites:</a:t>
            </a:r>
          </a:p>
          <a:p>
            <a:pPr>
              <a:lnSpc>
                <a:spcPct val="114000"/>
              </a:lnSpc>
            </a:pPr>
            <a:r>
              <a:rPr lang="en-GB" sz="1200" dirty="0">
                <a:hlinkClick r:id="rId2"/>
              </a:rPr>
              <a:t>http://www.bbc.co.uk/education/guides/z36mmp3/revision</a:t>
            </a:r>
            <a:endParaRPr lang="en-GB" sz="1200" dirty="0"/>
          </a:p>
          <a:p>
            <a:pPr>
              <a:lnSpc>
                <a:spcPct val="114000"/>
              </a:lnSpc>
            </a:pPr>
            <a:r>
              <a:rPr lang="en-GB" sz="1200" dirty="0">
                <a:hlinkClick r:id="rId3"/>
              </a:rPr>
              <a:t>http://www.s-cool.co.uk/a-level/biology/dna-and-genetic-code</a:t>
            </a:r>
            <a:endParaRPr lang="en-GB" sz="1200" dirty="0"/>
          </a:p>
          <a:p>
            <a:pPr>
              <a:lnSpc>
                <a:spcPct val="114000"/>
              </a:lnSpc>
            </a:pPr>
            <a:endParaRPr lang="en-GB" sz="1200" dirty="0"/>
          </a:p>
          <a:p>
            <a:pPr>
              <a:lnSpc>
                <a:spcPct val="114000"/>
              </a:lnSpc>
            </a:pPr>
            <a:r>
              <a:rPr lang="en-GB" sz="1200" dirty="0"/>
              <a:t>And take a look at these videos:</a:t>
            </a:r>
          </a:p>
          <a:p>
            <a:pPr>
              <a:lnSpc>
                <a:spcPct val="114000"/>
              </a:lnSpc>
            </a:pPr>
            <a:r>
              <a:rPr lang="en-GB" sz="1200" dirty="0">
                <a:hlinkClick r:id="rId4"/>
              </a:rPr>
              <a:t>http://ed.ted.com/lessons/the-twisting-tale-of-dna-judith-hauck</a:t>
            </a:r>
            <a:endParaRPr lang="en-GB" sz="1200" dirty="0"/>
          </a:p>
          <a:p>
            <a:pPr>
              <a:lnSpc>
                <a:spcPct val="114000"/>
              </a:lnSpc>
            </a:pPr>
            <a:r>
              <a:rPr lang="en-GB" sz="1200" dirty="0">
                <a:hlinkClick r:id="rId5"/>
              </a:rPr>
              <a:t>http://ed.ted.com/lessons/where-do-genes-come-from-carl-zimmer</a:t>
            </a:r>
            <a:endParaRPr lang="en-GB" sz="1200" dirty="0"/>
          </a:p>
          <a:p>
            <a:pPr>
              <a:lnSpc>
                <a:spcPct val="114000"/>
              </a:lnSpc>
            </a:pPr>
            <a:endParaRPr lang="en-GB" sz="1200" dirty="0"/>
          </a:p>
          <a:p>
            <a:pPr>
              <a:lnSpc>
                <a:spcPct val="114000"/>
              </a:lnSpc>
            </a:pPr>
            <a:r>
              <a:rPr lang="en-GB" sz="1200" b="1" dirty="0"/>
              <a:t>Task:</a:t>
            </a:r>
          </a:p>
          <a:p>
            <a:pPr>
              <a:lnSpc>
                <a:spcPct val="114000"/>
              </a:lnSpc>
            </a:pPr>
            <a:r>
              <a:rPr lang="en-GB" sz="1200" b="1" dirty="0"/>
              <a:t>Produce a wall display to put up in your classroom in September. You might make a poster or do this using PowerPoint or similar Your display should use images, keywords and simple explanations to:</a:t>
            </a:r>
          </a:p>
          <a:p>
            <a:pPr>
              <a:lnSpc>
                <a:spcPct val="114000"/>
              </a:lnSpc>
            </a:pPr>
            <a:r>
              <a:rPr lang="en-GB" sz="1200" dirty="0"/>
              <a:t>Define gene, chromosome, DNA and base pair</a:t>
            </a:r>
          </a:p>
          <a:p>
            <a:pPr>
              <a:lnSpc>
                <a:spcPct val="114000"/>
              </a:lnSpc>
            </a:pPr>
            <a:r>
              <a:rPr lang="en-GB" sz="1200" dirty="0"/>
              <a:t>Describe the structure and function of DNA and RNA</a:t>
            </a:r>
          </a:p>
          <a:p>
            <a:pPr>
              <a:lnSpc>
                <a:spcPct val="114000"/>
              </a:lnSpc>
            </a:pPr>
            <a:r>
              <a:rPr lang="en-GB" sz="1200" dirty="0"/>
              <a:t>Explain how DNA is copied in the body</a:t>
            </a:r>
          </a:p>
          <a:p>
            <a:pPr>
              <a:lnSpc>
                <a:spcPct val="114000"/>
              </a:lnSpc>
            </a:pPr>
            <a:r>
              <a:rPr lang="en-GB" sz="1200" dirty="0"/>
              <a:t>Outline some of the problems that occur with DNA replication and what the consequences of this might be.</a:t>
            </a:r>
          </a:p>
        </p:txBody>
      </p:sp>
    </p:spTree>
    <p:extLst>
      <p:ext uri="{BB962C8B-B14F-4D97-AF65-F5344CB8AC3E}">
        <p14:creationId xmlns:p14="http://schemas.microsoft.com/office/powerpoint/2010/main" val="3923551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639A80E-C913-494F-915B-67305FC1283A}"/>
              </a:ext>
            </a:extLst>
          </p:cNvPr>
          <p:cNvSpPr/>
          <p:nvPr/>
        </p:nvSpPr>
        <p:spPr>
          <a:xfrm>
            <a:off x="539552" y="476672"/>
            <a:ext cx="8064896" cy="4501040"/>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nSpc>
                <a:spcPct val="114000"/>
              </a:lnSpc>
            </a:pPr>
            <a:r>
              <a:rPr lang="en-GB" sz="1200" b="1" u="sng" dirty="0"/>
              <a:t>Evolution</a:t>
            </a:r>
          </a:p>
          <a:p>
            <a:pPr>
              <a:lnSpc>
                <a:spcPct val="114000"/>
              </a:lnSpc>
            </a:pPr>
            <a:r>
              <a:rPr lang="en-GB" sz="1200" dirty="0"/>
              <a:t>Transfer of genetic information from one generation to the next can ensure continuity of species or lead to variation within a species and possible formation of new species. Reproductive isolation can lead to accumulation of different genetic information in populations potentially leading to formation of new species (speciation). Sequencing projects have read the genomes of organisms ranging from microbes and plants to humans. This allows the sequences of the proteins that derive from the genetic code to be predicted. Gene technologies allow study and alteration of gene function in order to better understand organism function and to design new industrial and medical processes.</a:t>
            </a:r>
          </a:p>
          <a:p>
            <a:pPr>
              <a:lnSpc>
                <a:spcPct val="114000"/>
              </a:lnSpc>
            </a:pPr>
            <a:r>
              <a:rPr lang="en-GB" sz="1200" dirty="0"/>
              <a:t>Read the information on these websites:</a:t>
            </a:r>
          </a:p>
          <a:p>
            <a:pPr>
              <a:lnSpc>
                <a:spcPct val="114000"/>
              </a:lnSpc>
            </a:pPr>
            <a:r>
              <a:rPr lang="en-GB" sz="1200" dirty="0">
                <a:hlinkClick r:id="rId2"/>
              </a:rPr>
              <a:t>http://www.bbc.co.uk/education/guides/z237hyc/revision/4</a:t>
            </a:r>
            <a:endParaRPr lang="en-GB" sz="1200" dirty="0"/>
          </a:p>
          <a:p>
            <a:pPr>
              <a:lnSpc>
                <a:spcPct val="114000"/>
              </a:lnSpc>
            </a:pPr>
            <a:r>
              <a:rPr lang="en-GB" sz="1200" dirty="0">
                <a:hlinkClick r:id="rId3"/>
              </a:rPr>
              <a:t>http://www.s-cool.co.uk/a-level/biology/evolution</a:t>
            </a:r>
            <a:endParaRPr lang="en-GB" sz="1200" dirty="0"/>
          </a:p>
          <a:p>
            <a:pPr>
              <a:lnSpc>
                <a:spcPct val="114000"/>
              </a:lnSpc>
            </a:pPr>
            <a:endParaRPr lang="en-GB" sz="1200" dirty="0"/>
          </a:p>
          <a:p>
            <a:pPr>
              <a:lnSpc>
                <a:spcPct val="114000"/>
              </a:lnSpc>
            </a:pPr>
            <a:r>
              <a:rPr lang="en-GB" sz="1200" dirty="0"/>
              <a:t>And take a look at these videos:</a:t>
            </a:r>
          </a:p>
          <a:p>
            <a:pPr>
              <a:lnSpc>
                <a:spcPct val="114000"/>
              </a:lnSpc>
            </a:pPr>
            <a:r>
              <a:rPr lang="en-GB" sz="1200" dirty="0">
                <a:hlinkClick r:id="rId4"/>
              </a:rPr>
              <a:t>http://ed.ted.com/lessons/how-to-sequence-the-human-genome-mark-j-kiel</a:t>
            </a:r>
            <a:endParaRPr lang="en-GB" sz="1200" dirty="0"/>
          </a:p>
          <a:p>
            <a:pPr>
              <a:lnSpc>
                <a:spcPct val="114000"/>
              </a:lnSpc>
            </a:pPr>
            <a:r>
              <a:rPr lang="en-GB" sz="1200" dirty="0">
                <a:hlinkClick r:id="rId5"/>
              </a:rPr>
              <a:t>http://ed.ted.com/lessons/the-race-to-sequence-the-human-genome-tien-nguyen</a:t>
            </a:r>
            <a:endParaRPr lang="en-GB" sz="1200" dirty="0"/>
          </a:p>
          <a:p>
            <a:pPr>
              <a:lnSpc>
                <a:spcPct val="114000"/>
              </a:lnSpc>
            </a:pPr>
            <a:endParaRPr lang="en-GB" sz="1200" dirty="0"/>
          </a:p>
          <a:p>
            <a:pPr>
              <a:lnSpc>
                <a:spcPct val="114000"/>
              </a:lnSpc>
            </a:pPr>
            <a:r>
              <a:rPr lang="en-GB" sz="1200" b="1" dirty="0"/>
              <a:t>Task:</a:t>
            </a:r>
          </a:p>
          <a:p>
            <a:pPr>
              <a:lnSpc>
                <a:spcPct val="114000"/>
              </a:lnSpc>
            </a:pPr>
            <a:r>
              <a:rPr lang="en-GB" sz="1200" b="1" dirty="0"/>
              <a:t>Produce a one page revision guide for an AS Biology student that recaps the key  words and concepts in this topic. Your revision guide should:</a:t>
            </a:r>
          </a:p>
          <a:p>
            <a:pPr>
              <a:lnSpc>
                <a:spcPct val="114000"/>
              </a:lnSpc>
            </a:pPr>
            <a:r>
              <a:rPr lang="en-GB" sz="1200" dirty="0"/>
              <a:t>Describe speciation</a:t>
            </a:r>
          </a:p>
          <a:p>
            <a:pPr>
              <a:lnSpc>
                <a:spcPct val="114000"/>
              </a:lnSpc>
            </a:pPr>
            <a:r>
              <a:rPr lang="en-GB" sz="1200" dirty="0"/>
              <a:t>Explain what a genome is</a:t>
            </a:r>
          </a:p>
          <a:p>
            <a:pPr>
              <a:lnSpc>
                <a:spcPct val="114000"/>
              </a:lnSpc>
            </a:pPr>
            <a:r>
              <a:rPr lang="en-GB" sz="1200" dirty="0"/>
              <a:t>Give examples of how this information has already been used to develop new treatments and technologies.</a:t>
            </a:r>
          </a:p>
        </p:txBody>
      </p:sp>
    </p:spTree>
    <p:extLst>
      <p:ext uri="{BB962C8B-B14F-4D97-AF65-F5344CB8AC3E}">
        <p14:creationId xmlns:p14="http://schemas.microsoft.com/office/powerpoint/2010/main" val="3309775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92283"/>
            <a:ext cx="7992888" cy="5132559"/>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nSpc>
                <a:spcPct val="114000"/>
              </a:lnSpc>
            </a:pPr>
            <a:r>
              <a:rPr lang="en-GB" sz="1200" b="1" u="sng" dirty="0"/>
              <a:t>Ecosystems</a:t>
            </a:r>
          </a:p>
          <a:p>
            <a:pPr>
              <a:lnSpc>
                <a:spcPct val="114000"/>
              </a:lnSpc>
            </a:pPr>
            <a:r>
              <a:rPr lang="en-GB" sz="1200" dirty="0"/>
              <a:t>Ecosystems range in size from the very large to the very small. Biomass transfers through ecosystems and the efficiency of transfer through different trophic levels can be measured. Microorganisms play a key role in recycling chemical elements. Ecosystems are dynamic systems, usually moving from colonisation to climax communities in a process known as succession. The dynamic equilibrium of populations is affected by a range of factors. Humans are part of the ecological balance and their activities affect it both directly and indirectly. Effective management of the conflict between human needs and conservation help to maintain sustainability of resources.</a:t>
            </a:r>
          </a:p>
          <a:p>
            <a:pPr>
              <a:lnSpc>
                <a:spcPct val="114000"/>
              </a:lnSpc>
            </a:pPr>
            <a:endParaRPr lang="en-GB" sz="1200" dirty="0"/>
          </a:p>
          <a:p>
            <a:pPr>
              <a:lnSpc>
                <a:spcPct val="114000"/>
              </a:lnSpc>
            </a:pPr>
            <a:r>
              <a:rPr lang="en-GB" sz="1200" dirty="0"/>
              <a:t>Read the information on these websites:</a:t>
            </a:r>
          </a:p>
          <a:p>
            <a:pPr>
              <a:lnSpc>
                <a:spcPct val="114000"/>
              </a:lnSpc>
            </a:pPr>
            <a:r>
              <a:rPr lang="en-GB" sz="1200" dirty="0">
                <a:hlinkClick r:id="rId2"/>
              </a:rPr>
              <a:t>http://www.bbc.co.uk/education/guides/z7vqtfr/revision</a:t>
            </a:r>
            <a:endParaRPr lang="en-GB" sz="1200" dirty="0"/>
          </a:p>
          <a:p>
            <a:pPr>
              <a:lnSpc>
                <a:spcPct val="114000"/>
              </a:lnSpc>
            </a:pPr>
            <a:r>
              <a:rPr lang="en-GB" sz="1200" dirty="0">
                <a:hlinkClick r:id="rId3"/>
              </a:rPr>
              <a:t>http://www.s-cool.co.uk/a-level/biology/ecological-concepts</a:t>
            </a:r>
            <a:endParaRPr lang="en-GB" sz="1200" dirty="0"/>
          </a:p>
          <a:p>
            <a:pPr>
              <a:lnSpc>
                <a:spcPct val="114000"/>
              </a:lnSpc>
            </a:pPr>
            <a:endParaRPr lang="en-GB" sz="1200" dirty="0"/>
          </a:p>
          <a:p>
            <a:pPr>
              <a:lnSpc>
                <a:spcPct val="114000"/>
              </a:lnSpc>
            </a:pPr>
            <a:r>
              <a:rPr lang="en-GB" sz="1200" dirty="0"/>
              <a:t>And take a look at these videos:</a:t>
            </a:r>
          </a:p>
          <a:p>
            <a:pPr>
              <a:lnSpc>
                <a:spcPct val="114000"/>
              </a:lnSpc>
            </a:pPr>
            <a:r>
              <a:rPr lang="en-GB" sz="1200" dirty="0">
                <a:hlinkClick r:id="rId4"/>
              </a:rPr>
              <a:t>https://www.youtube.com/watch?v=jZKIHe2LDP8</a:t>
            </a:r>
            <a:endParaRPr lang="en-GB" sz="1200" dirty="0"/>
          </a:p>
          <a:p>
            <a:pPr>
              <a:lnSpc>
                <a:spcPct val="114000"/>
              </a:lnSpc>
            </a:pPr>
            <a:r>
              <a:rPr lang="en-GB" sz="1200" dirty="0">
                <a:hlinkClick r:id="rId5"/>
              </a:rPr>
              <a:t>https://www.youtube.com/watch?v=E8dkWQVFAoA</a:t>
            </a:r>
            <a:endParaRPr lang="en-GB" sz="1200" dirty="0"/>
          </a:p>
          <a:p>
            <a:pPr>
              <a:lnSpc>
                <a:spcPct val="114000"/>
              </a:lnSpc>
            </a:pPr>
            <a:endParaRPr lang="en-GB" sz="1200" dirty="0"/>
          </a:p>
          <a:p>
            <a:pPr>
              <a:lnSpc>
                <a:spcPct val="114000"/>
              </a:lnSpc>
            </a:pPr>
            <a:r>
              <a:rPr lang="en-GB" sz="1200" b="1" dirty="0"/>
              <a:t>Task:</a:t>
            </a:r>
          </a:p>
          <a:p>
            <a:pPr>
              <a:lnSpc>
                <a:spcPct val="114000"/>
              </a:lnSpc>
            </a:pPr>
            <a:r>
              <a:rPr lang="en-GB" sz="1200" b="1" dirty="0"/>
              <a:t>Produce a newspaper or magazine article about one ecosystem (e.g. the arctic, the Sahara, the rainforest, or something closer to home like your local woodland, nature reserve or shore line).</a:t>
            </a:r>
          </a:p>
          <a:p>
            <a:pPr>
              <a:lnSpc>
                <a:spcPct val="114000"/>
              </a:lnSpc>
            </a:pPr>
            <a:r>
              <a:rPr lang="en-GB" sz="1200" b="1" dirty="0"/>
              <a:t>Your article should include:</a:t>
            </a:r>
          </a:p>
          <a:p>
            <a:pPr>
              <a:lnSpc>
                <a:spcPct val="114000"/>
              </a:lnSpc>
            </a:pPr>
            <a:r>
              <a:rPr lang="en-GB" sz="1200" dirty="0"/>
              <a:t>Key words and definitions</a:t>
            </a:r>
          </a:p>
          <a:p>
            <a:pPr>
              <a:lnSpc>
                <a:spcPct val="114000"/>
              </a:lnSpc>
            </a:pPr>
            <a:r>
              <a:rPr lang="en-GB" sz="1200" dirty="0"/>
              <a:t>Pictures or diagrams of your chosen ecosystem.</a:t>
            </a:r>
          </a:p>
          <a:p>
            <a:pPr>
              <a:lnSpc>
                <a:spcPct val="114000"/>
              </a:lnSpc>
            </a:pPr>
            <a:r>
              <a:rPr lang="en-GB" sz="1200" dirty="0"/>
              <a:t>A description of the changes that have occurred in this ecosystem</a:t>
            </a:r>
          </a:p>
          <a:p>
            <a:pPr>
              <a:lnSpc>
                <a:spcPct val="114000"/>
              </a:lnSpc>
            </a:pPr>
            <a:r>
              <a:rPr lang="en-GB" sz="1200" dirty="0"/>
              <a:t>An explanation of the threats and future changes that may further alter this ecosystem.</a:t>
            </a:r>
          </a:p>
        </p:txBody>
      </p:sp>
    </p:spTree>
    <p:extLst>
      <p:ext uri="{BB962C8B-B14F-4D97-AF65-F5344CB8AC3E}">
        <p14:creationId xmlns:p14="http://schemas.microsoft.com/office/powerpoint/2010/main" val="2997571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268D582-ABC4-4F25-94F5-312F16EF3385}"/>
              </a:ext>
            </a:extLst>
          </p:cNvPr>
          <p:cNvSpPr/>
          <p:nvPr/>
        </p:nvSpPr>
        <p:spPr>
          <a:xfrm>
            <a:off x="683568" y="620688"/>
            <a:ext cx="8136904" cy="4501040"/>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nSpc>
                <a:spcPct val="114000"/>
              </a:lnSpc>
            </a:pPr>
            <a:r>
              <a:rPr lang="en-GB" sz="1200" b="1" u="sng" dirty="0"/>
              <a:t>Biological Molecules</a:t>
            </a:r>
          </a:p>
          <a:p>
            <a:pPr>
              <a:lnSpc>
                <a:spcPct val="114000"/>
              </a:lnSpc>
            </a:pPr>
            <a:r>
              <a:rPr lang="en-GB" sz="1200" dirty="0"/>
              <a:t>Biological molecules are often polymers and are based on a small number of chemical elements. In living organisms carbohydrates, proteins, lipids, inorganic ions and water all have important roles and functions related to their properties. DNA determines the structure of proteins, including enzymes. Enzymes catalyse the reactions that determine structures and functions from cellular to whole-organism level. Enzymes are proteins with a mechanism of action and other properties determined by their tertiary structure. ATP provides the immediate source of energy for biological processes.</a:t>
            </a:r>
          </a:p>
          <a:p>
            <a:pPr>
              <a:lnSpc>
                <a:spcPct val="114000"/>
              </a:lnSpc>
            </a:pPr>
            <a:endParaRPr lang="en-GB" sz="1200" dirty="0"/>
          </a:p>
          <a:p>
            <a:pPr>
              <a:lnSpc>
                <a:spcPct val="114000"/>
              </a:lnSpc>
            </a:pPr>
            <a:r>
              <a:rPr lang="en-GB" sz="1200" dirty="0"/>
              <a:t>Read the information on these websites:</a:t>
            </a:r>
          </a:p>
          <a:p>
            <a:pPr>
              <a:lnSpc>
                <a:spcPct val="114000"/>
              </a:lnSpc>
            </a:pPr>
            <a:r>
              <a:rPr lang="en-GB" sz="1200" dirty="0">
                <a:hlinkClick r:id="rId2"/>
              </a:rPr>
              <a:t>http://www.s-cool.co.uk/a-level/biology/biological-molecules-and-enzymes</a:t>
            </a:r>
            <a:endParaRPr lang="en-GB" sz="1200" dirty="0"/>
          </a:p>
          <a:p>
            <a:pPr>
              <a:lnSpc>
                <a:spcPct val="114000"/>
              </a:lnSpc>
            </a:pPr>
            <a:r>
              <a:rPr lang="en-GB" sz="1200" dirty="0">
                <a:hlinkClick r:id="rId3"/>
              </a:rPr>
              <a:t>http://www.bbc.co.uk/education/guides/zb739j6/revision</a:t>
            </a:r>
            <a:endParaRPr lang="en-GB" sz="1200" dirty="0"/>
          </a:p>
          <a:p>
            <a:pPr>
              <a:lnSpc>
                <a:spcPct val="114000"/>
              </a:lnSpc>
            </a:pPr>
            <a:endParaRPr lang="en-GB" sz="1200" i="1" dirty="0"/>
          </a:p>
          <a:p>
            <a:pPr>
              <a:lnSpc>
                <a:spcPct val="114000"/>
              </a:lnSpc>
            </a:pPr>
            <a:r>
              <a:rPr lang="en-GB" sz="1200" dirty="0"/>
              <a:t>And take a look at these videos:</a:t>
            </a:r>
          </a:p>
          <a:p>
            <a:pPr>
              <a:lnSpc>
                <a:spcPct val="114000"/>
              </a:lnSpc>
            </a:pPr>
            <a:r>
              <a:rPr lang="en-GB" sz="1200" dirty="0">
                <a:hlinkClick r:id="rId4"/>
              </a:rPr>
              <a:t>https://www.youtube.com/watch?v=H8WJ2KENlK0</a:t>
            </a:r>
            <a:endParaRPr lang="en-GB" sz="1200" dirty="0"/>
          </a:p>
          <a:p>
            <a:pPr>
              <a:lnSpc>
                <a:spcPct val="114000"/>
              </a:lnSpc>
            </a:pPr>
            <a:r>
              <a:rPr lang="en-GB" sz="1200" dirty="0">
                <a:hlinkClick r:id="rId5"/>
              </a:rPr>
              <a:t>http://ed.ted.com/lessons/activation-energy-kickstarting-chemical-reactions-vance-kite</a:t>
            </a:r>
            <a:endParaRPr lang="en-GB" sz="1200" dirty="0"/>
          </a:p>
          <a:p>
            <a:pPr>
              <a:lnSpc>
                <a:spcPct val="114000"/>
              </a:lnSpc>
            </a:pPr>
            <a:endParaRPr lang="en-GB" sz="1200" i="1" dirty="0"/>
          </a:p>
          <a:p>
            <a:pPr>
              <a:lnSpc>
                <a:spcPct val="114000"/>
              </a:lnSpc>
            </a:pPr>
            <a:r>
              <a:rPr lang="en-GB" sz="1200" b="1" dirty="0"/>
              <a:t>Task:</a:t>
            </a:r>
          </a:p>
          <a:p>
            <a:pPr>
              <a:lnSpc>
                <a:spcPct val="114000"/>
              </a:lnSpc>
            </a:pPr>
            <a:r>
              <a:rPr lang="en-GB" sz="1200" b="1" dirty="0"/>
              <a:t>Krabbe disease occurs when a person doesn’t have a certain enzyme in their body. The disease effects the nervous system. Write a letter to a GP or a sufferer to explain what an enzyme is.</a:t>
            </a:r>
          </a:p>
          <a:p>
            <a:pPr>
              <a:lnSpc>
                <a:spcPct val="114000"/>
              </a:lnSpc>
            </a:pPr>
            <a:r>
              <a:rPr lang="en-GB" sz="1200" dirty="0"/>
              <a:t>Your poster should:</a:t>
            </a:r>
          </a:p>
          <a:p>
            <a:pPr>
              <a:lnSpc>
                <a:spcPct val="114000"/>
              </a:lnSpc>
            </a:pPr>
            <a:r>
              <a:rPr lang="en-GB" sz="1200" dirty="0"/>
              <a:t>Describe the structure of an enzyme</a:t>
            </a:r>
          </a:p>
          <a:p>
            <a:pPr>
              <a:lnSpc>
                <a:spcPct val="114000"/>
              </a:lnSpc>
            </a:pPr>
            <a:r>
              <a:rPr lang="en-GB" sz="1200" dirty="0"/>
              <a:t>Explain what enzymes do inside the body</a:t>
            </a:r>
          </a:p>
        </p:txBody>
      </p:sp>
    </p:spTree>
    <p:extLst>
      <p:ext uri="{BB962C8B-B14F-4D97-AF65-F5344CB8AC3E}">
        <p14:creationId xmlns:p14="http://schemas.microsoft.com/office/powerpoint/2010/main" val="3877477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99B9D6D-F0EA-4F7B-B854-A71762ECCE89}"/>
              </a:ext>
            </a:extLst>
          </p:cNvPr>
          <p:cNvSpPr/>
          <p:nvPr/>
        </p:nvSpPr>
        <p:spPr>
          <a:xfrm>
            <a:off x="179512" y="953670"/>
            <a:ext cx="8451556" cy="1815882"/>
          </a:xfrm>
          <a:prstGeom prst="rect">
            <a:avLst/>
          </a:prstGeom>
        </p:spPr>
        <p:txBody>
          <a:bodyPr wrap="square">
            <a:spAutoFit/>
          </a:bodyPr>
          <a:lstStyle/>
          <a:p>
            <a:r>
              <a:rPr lang="en-GB" sz="1400" b="1" u="sng" dirty="0"/>
              <a:t>Units and prefixes</a:t>
            </a:r>
          </a:p>
          <a:p>
            <a:r>
              <a:rPr lang="en-GB" sz="1400" dirty="0"/>
              <a:t>A key criterion for success in biological maths lies in the use of correct units and the management of numbers. The units scientists use are from the </a:t>
            </a:r>
            <a:r>
              <a:rPr lang="en-GB" sz="1400" dirty="0" err="1"/>
              <a:t>Système</a:t>
            </a:r>
            <a:r>
              <a:rPr lang="en-GB" sz="1400" dirty="0"/>
              <a:t> Internationale – the SI units. In biology, the most commonly used SI base units are metre (m), kilogram (kg), second (s), and mole (mol). Biologists also use SI derived units, such as square metre (m</a:t>
            </a:r>
            <a:r>
              <a:rPr lang="en-GB" sz="1400" baseline="30000" dirty="0"/>
              <a:t>2</a:t>
            </a:r>
            <a:r>
              <a:rPr lang="en-GB" sz="1400" dirty="0"/>
              <a:t>), cubic metre (m</a:t>
            </a:r>
            <a:r>
              <a:rPr lang="en-GB" sz="1400" baseline="30000" dirty="0"/>
              <a:t>3</a:t>
            </a:r>
            <a:r>
              <a:rPr lang="en-GB" sz="1400" dirty="0"/>
              <a:t>), degree Celsius (°C), and litre (l).</a:t>
            </a:r>
          </a:p>
          <a:p>
            <a:r>
              <a:rPr lang="en-GB" sz="1400" dirty="0"/>
              <a:t>To accommodate the huge range of dimensions in our measurements they may be further modified using appropriate prefixes. For example, one thousandth of a second is a millisecond (</a:t>
            </a:r>
            <a:r>
              <a:rPr lang="en-GB" sz="1400" dirty="0" err="1"/>
              <a:t>ms</a:t>
            </a:r>
            <a:r>
              <a:rPr lang="en-GB" sz="1400" dirty="0"/>
              <a:t>). Some of these prefixes are illustrated in the table below.</a:t>
            </a:r>
          </a:p>
        </p:txBody>
      </p:sp>
      <p:graphicFrame>
        <p:nvGraphicFramePr>
          <p:cNvPr id="5" name="Table 4">
            <a:extLst>
              <a:ext uri="{FF2B5EF4-FFF2-40B4-BE49-F238E27FC236}">
                <a16:creationId xmlns:a16="http://schemas.microsoft.com/office/drawing/2014/main" id="{11AE760D-F9B4-4DF7-8EE0-43DEDDBFFE84}"/>
              </a:ext>
            </a:extLst>
          </p:cNvPr>
          <p:cNvGraphicFramePr>
            <a:graphicFrameLocks noGrp="1"/>
          </p:cNvGraphicFramePr>
          <p:nvPr>
            <p:extLst>
              <p:ext uri="{D42A27DB-BD31-4B8C-83A1-F6EECF244321}">
                <p14:modId xmlns:p14="http://schemas.microsoft.com/office/powerpoint/2010/main" val="313841268"/>
              </p:ext>
            </p:extLst>
          </p:nvPr>
        </p:nvGraphicFramePr>
        <p:xfrm>
          <a:off x="251520" y="2769552"/>
          <a:ext cx="4949825" cy="1318895"/>
        </p:xfrm>
        <a:graphic>
          <a:graphicData uri="http://schemas.openxmlformats.org/drawingml/2006/table">
            <a:tbl>
              <a:tblPr firstRow="1" firstCol="1" bandRow="1">
                <a:tableStyleId>{5940675A-B579-460E-94D1-54222C63F5DA}</a:tableStyleId>
              </a:tblPr>
              <a:tblGrid>
                <a:gridCol w="1649730">
                  <a:extLst>
                    <a:ext uri="{9D8B030D-6E8A-4147-A177-3AD203B41FA5}">
                      <a16:colId xmlns:a16="http://schemas.microsoft.com/office/drawing/2014/main" val="167150704"/>
                    </a:ext>
                  </a:extLst>
                </a:gridCol>
                <a:gridCol w="1649730">
                  <a:extLst>
                    <a:ext uri="{9D8B030D-6E8A-4147-A177-3AD203B41FA5}">
                      <a16:colId xmlns:a16="http://schemas.microsoft.com/office/drawing/2014/main" val="130814660"/>
                    </a:ext>
                  </a:extLst>
                </a:gridCol>
                <a:gridCol w="1650365">
                  <a:extLst>
                    <a:ext uri="{9D8B030D-6E8A-4147-A177-3AD203B41FA5}">
                      <a16:colId xmlns:a16="http://schemas.microsoft.com/office/drawing/2014/main" val="775397642"/>
                    </a:ext>
                  </a:extLst>
                </a:gridCol>
              </a:tblGrid>
              <a:tr h="252095">
                <a:tc>
                  <a:txBody>
                    <a:bodyPr/>
                    <a:lstStyle/>
                    <a:p>
                      <a:pPr algn="ctr">
                        <a:spcAft>
                          <a:spcPts val="0"/>
                        </a:spcAft>
                      </a:pPr>
                      <a:r>
                        <a:rPr lang="en-GB" sz="1000">
                          <a:effectLst/>
                        </a:rPr>
                        <a:t>Multiplication factor</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en-GB" sz="1000" dirty="0">
                          <a:effectLst/>
                        </a:rPr>
                        <a:t>Prefix</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en-GB" sz="1000">
                          <a:effectLst/>
                        </a:rPr>
                        <a:t>Symbol</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193124064"/>
                  </a:ext>
                </a:extLst>
              </a:tr>
              <a:tr h="0">
                <a:tc>
                  <a:txBody>
                    <a:bodyPr/>
                    <a:lstStyle/>
                    <a:p>
                      <a:pPr algn="ctr">
                        <a:spcBef>
                          <a:spcPts val="600"/>
                        </a:spcBef>
                        <a:spcAft>
                          <a:spcPts val="0"/>
                        </a:spcAft>
                      </a:pPr>
                      <a:r>
                        <a:rPr lang="en-GB" sz="1000">
                          <a:effectLst/>
                        </a:rPr>
                        <a:t>10</a:t>
                      </a:r>
                      <a:r>
                        <a:rPr lang="en-GB" sz="1000" baseline="30000">
                          <a:effectLst/>
                        </a:rPr>
                        <a:t>9</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000">
                          <a:effectLst/>
                        </a:rPr>
                        <a:t>giga</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000">
                          <a:effectLst/>
                        </a:rPr>
                        <a:t>G</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62927275"/>
                  </a:ext>
                </a:extLst>
              </a:tr>
              <a:tr h="0">
                <a:tc>
                  <a:txBody>
                    <a:bodyPr/>
                    <a:lstStyle/>
                    <a:p>
                      <a:pPr algn="ctr">
                        <a:spcBef>
                          <a:spcPts val="600"/>
                        </a:spcBef>
                        <a:spcAft>
                          <a:spcPts val="0"/>
                        </a:spcAft>
                      </a:pPr>
                      <a:r>
                        <a:rPr lang="en-GB" sz="1000">
                          <a:effectLst/>
                        </a:rPr>
                        <a:t>10</a:t>
                      </a:r>
                      <a:r>
                        <a:rPr lang="en-GB" sz="1000" baseline="30000">
                          <a:effectLst/>
                        </a:rPr>
                        <a:t>6</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000">
                          <a:effectLst/>
                        </a:rPr>
                        <a:t>mega</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000">
                          <a:effectLst/>
                        </a:rPr>
                        <a:t>M</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02906977"/>
                  </a:ext>
                </a:extLst>
              </a:tr>
              <a:tr h="0">
                <a:tc>
                  <a:txBody>
                    <a:bodyPr/>
                    <a:lstStyle/>
                    <a:p>
                      <a:pPr algn="ctr">
                        <a:spcBef>
                          <a:spcPts val="600"/>
                        </a:spcBef>
                        <a:spcAft>
                          <a:spcPts val="0"/>
                        </a:spcAft>
                      </a:pPr>
                      <a:r>
                        <a:rPr lang="en-GB" sz="1000">
                          <a:effectLst/>
                        </a:rPr>
                        <a:t>10</a:t>
                      </a:r>
                      <a:r>
                        <a:rPr lang="en-GB" sz="1000" baseline="30000">
                          <a:effectLst/>
                        </a:rPr>
                        <a:t>3</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000">
                          <a:effectLst/>
                        </a:rPr>
                        <a:t>kilo</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000">
                          <a:effectLst/>
                        </a:rPr>
                        <a:t>k</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52790548"/>
                  </a:ext>
                </a:extLst>
              </a:tr>
              <a:tr h="0">
                <a:tc>
                  <a:txBody>
                    <a:bodyPr/>
                    <a:lstStyle/>
                    <a:p>
                      <a:pPr algn="ctr">
                        <a:spcBef>
                          <a:spcPts val="600"/>
                        </a:spcBef>
                        <a:spcAft>
                          <a:spcPts val="0"/>
                        </a:spcAft>
                      </a:pPr>
                      <a:r>
                        <a:rPr lang="en-GB" sz="1000">
                          <a:effectLst/>
                        </a:rPr>
                        <a:t>10</a:t>
                      </a:r>
                      <a:r>
                        <a:rPr lang="en-GB" sz="1000" baseline="30000">
                          <a:effectLst/>
                        </a:rPr>
                        <a:t>–2</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000">
                          <a:effectLst/>
                        </a:rPr>
                        <a:t>centi</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000">
                          <a:effectLst/>
                        </a:rPr>
                        <a:t>c</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32242718"/>
                  </a:ext>
                </a:extLst>
              </a:tr>
              <a:tr h="0">
                <a:tc>
                  <a:txBody>
                    <a:bodyPr/>
                    <a:lstStyle/>
                    <a:p>
                      <a:pPr algn="ctr">
                        <a:spcBef>
                          <a:spcPts val="600"/>
                        </a:spcBef>
                        <a:spcAft>
                          <a:spcPts val="0"/>
                        </a:spcAft>
                      </a:pPr>
                      <a:r>
                        <a:rPr lang="en-GB" sz="1000">
                          <a:effectLst/>
                        </a:rPr>
                        <a:t>10</a:t>
                      </a:r>
                      <a:r>
                        <a:rPr lang="en-GB" sz="1000" baseline="30000">
                          <a:effectLst/>
                        </a:rPr>
                        <a:t>–3</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000">
                          <a:effectLst/>
                        </a:rPr>
                        <a:t>milli</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000">
                          <a:effectLst/>
                        </a:rPr>
                        <a:t>m</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02039004"/>
                  </a:ext>
                </a:extLst>
              </a:tr>
              <a:tr h="0">
                <a:tc>
                  <a:txBody>
                    <a:bodyPr/>
                    <a:lstStyle/>
                    <a:p>
                      <a:pPr algn="ctr">
                        <a:spcBef>
                          <a:spcPts val="600"/>
                        </a:spcBef>
                        <a:spcAft>
                          <a:spcPts val="0"/>
                        </a:spcAft>
                      </a:pPr>
                      <a:r>
                        <a:rPr lang="en-GB" sz="1000">
                          <a:effectLst/>
                        </a:rPr>
                        <a:t>10</a:t>
                      </a:r>
                      <a:r>
                        <a:rPr lang="en-GB" sz="1000" baseline="30000">
                          <a:effectLst/>
                        </a:rPr>
                        <a:t>–6</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000">
                          <a:effectLst/>
                        </a:rPr>
                        <a:t>micro</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000">
                          <a:effectLst/>
                        </a:rPr>
                        <a:t>µ</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48014997"/>
                  </a:ext>
                </a:extLst>
              </a:tr>
              <a:tr h="0">
                <a:tc>
                  <a:txBody>
                    <a:bodyPr/>
                    <a:lstStyle/>
                    <a:p>
                      <a:pPr algn="ctr">
                        <a:spcBef>
                          <a:spcPts val="600"/>
                        </a:spcBef>
                        <a:spcAft>
                          <a:spcPts val="0"/>
                        </a:spcAft>
                      </a:pPr>
                      <a:r>
                        <a:rPr lang="en-GB" sz="1000">
                          <a:effectLst/>
                        </a:rPr>
                        <a:t>10</a:t>
                      </a:r>
                      <a:r>
                        <a:rPr lang="en-GB" sz="1000" baseline="30000">
                          <a:effectLst/>
                        </a:rPr>
                        <a:t>–9</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000" dirty="0" err="1">
                          <a:effectLst/>
                        </a:rPr>
                        <a:t>nano</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000" dirty="0">
                          <a:effectLst/>
                        </a:rPr>
                        <a:t>n</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81597378"/>
                  </a:ext>
                </a:extLst>
              </a:tr>
            </a:tbl>
          </a:graphicData>
        </a:graphic>
      </p:graphicFrame>
      <p:sp>
        <p:nvSpPr>
          <p:cNvPr id="6" name="Rectangle 5">
            <a:extLst>
              <a:ext uri="{FF2B5EF4-FFF2-40B4-BE49-F238E27FC236}">
                <a16:creationId xmlns:a16="http://schemas.microsoft.com/office/drawing/2014/main" id="{D4810889-888C-4058-9D5D-6C8C500619FA}"/>
              </a:ext>
            </a:extLst>
          </p:cNvPr>
          <p:cNvSpPr/>
          <p:nvPr/>
        </p:nvSpPr>
        <p:spPr>
          <a:xfrm>
            <a:off x="539552" y="4437112"/>
            <a:ext cx="7236296" cy="1223412"/>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nSpc>
                <a:spcPts val="1800"/>
              </a:lnSpc>
              <a:spcBef>
                <a:spcPts val="1200"/>
              </a:spcBef>
              <a:spcAft>
                <a:spcPts val="600"/>
              </a:spcAft>
            </a:pPr>
            <a:r>
              <a:rPr lang="en-GB" sz="1600" b="1" i="1" dirty="0">
                <a:latin typeface="Calibri" panose="020F0502020204030204" pitchFamily="34" charset="0"/>
                <a:ea typeface="Times New Roman" panose="02020603050405020304" pitchFamily="18" charset="0"/>
                <a:cs typeface="Calibri" panose="020F0502020204030204" pitchFamily="34" charset="0"/>
              </a:rPr>
              <a:t>Practice questions</a:t>
            </a:r>
          </a:p>
          <a:p>
            <a:pPr marL="228600" marR="1005840" indent="-228600">
              <a:spcAft>
                <a:spcPts val="300"/>
              </a:spcAft>
              <a:tabLst>
                <a:tab pos="228600" algn="l"/>
                <a:tab pos="457200" algn="l"/>
                <a:tab pos="685800" algn="l"/>
                <a:tab pos="3690620" algn="l"/>
                <a:tab pos="6446520" algn="r"/>
              </a:tabLst>
            </a:pPr>
            <a:r>
              <a:rPr lang="en-GB" sz="1100" b="1" dirty="0">
                <a:latin typeface="Calibri" panose="020F0502020204030204" pitchFamily="34" charset="0"/>
                <a:ea typeface="SimSun" panose="02010600030101010101" pitchFamily="2" charset="-122"/>
                <a:cs typeface="Calibri" panose="020F0502020204030204" pitchFamily="34" charset="0"/>
              </a:rPr>
              <a:t>1</a:t>
            </a:r>
            <a:r>
              <a:rPr lang="en-GB" sz="1100" dirty="0">
                <a:latin typeface="Calibri" panose="020F0502020204030204" pitchFamily="34" charset="0"/>
                <a:ea typeface="SimSun" panose="02010600030101010101" pitchFamily="2" charset="-122"/>
                <a:cs typeface="Calibri" panose="020F0502020204030204" pitchFamily="34" charset="0"/>
              </a:rPr>
              <a:t>	A burger contains 4</a:t>
            </a:r>
            <a:r>
              <a:rPr lang="en-GB" sz="11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100" dirty="0">
                <a:latin typeface="Calibri" panose="020F0502020204030204" pitchFamily="34" charset="0"/>
                <a:ea typeface="SimSun" panose="02010600030101010101" pitchFamily="2" charset="-122"/>
                <a:cs typeface="Calibri" panose="020F0502020204030204" pitchFamily="34" charset="0"/>
              </a:rPr>
              <a:t>500</a:t>
            </a:r>
            <a:r>
              <a:rPr lang="en-GB" sz="11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100" dirty="0">
                <a:latin typeface="Calibri" panose="020F0502020204030204" pitchFamily="34" charset="0"/>
                <a:ea typeface="SimSun" panose="02010600030101010101" pitchFamily="2" charset="-122"/>
                <a:cs typeface="Calibri" panose="020F0502020204030204" pitchFamily="34" charset="0"/>
              </a:rPr>
              <a:t>000</a:t>
            </a:r>
            <a:r>
              <a:rPr lang="en-GB" sz="1100" dirty="0">
                <a:solidFill>
                  <a:srgbClr val="FF0000"/>
                </a:solidFill>
                <a:latin typeface="Calibri" panose="020F0502020204030204" pitchFamily="34" charset="0"/>
                <a:ea typeface="SimSun" panose="02010600030101010101" pitchFamily="2" charset="-122"/>
                <a:cs typeface="Calibri" panose="020F0502020204030204" pitchFamily="34" charset="0"/>
              </a:rPr>
              <a:t> </a:t>
            </a:r>
            <a:r>
              <a:rPr lang="en-GB" sz="1100" dirty="0">
                <a:latin typeface="Calibri" panose="020F0502020204030204" pitchFamily="34" charset="0"/>
                <a:ea typeface="SimSun" panose="02010600030101010101" pitchFamily="2" charset="-122"/>
                <a:cs typeface="Calibri" panose="020F0502020204030204" pitchFamily="34" charset="0"/>
              </a:rPr>
              <a:t>J of energy. Write this in:</a:t>
            </a:r>
            <a:endParaRPr lang="en-GB" sz="1400" dirty="0">
              <a:latin typeface="Calibri" panose="020F0502020204030204" pitchFamily="34" charset="0"/>
              <a:ea typeface="Times New Roman" panose="02020603050405020304" pitchFamily="18" charset="0"/>
              <a:cs typeface="Calibri" panose="020F0502020204030204" pitchFamily="34" charset="0"/>
            </a:endParaRPr>
          </a:p>
          <a:p>
            <a:pPr marL="228600" marR="1005840">
              <a:spcAft>
                <a:spcPts val="300"/>
              </a:spcAft>
              <a:tabLst>
                <a:tab pos="457200" algn="l"/>
                <a:tab pos="685800" algn="l"/>
                <a:tab pos="3690620" algn="l"/>
                <a:tab pos="6446520" algn="r"/>
              </a:tabLst>
            </a:pPr>
            <a:r>
              <a:rPr lang="en-GB" sz="1100" b="1" dirty="0">
                <a:latin typeface="Calibri" panose="020F0502020204030204" pitchFamily="34" charset="0"/>
                <a:ea typeface="SimSun" panose="02010600030101010101" pitchFamily="2" charset="-122"/>
                <a:cs typeface="Calibri" panose="020F0502020204030204" pitchFamily="34" charset="0"/>
              </a:rPr>
              <a:t>a</a:t>
            </a:r>
            <a:r>
              <a:rPr lang="en-GB" sz="1100" dirty="0">
                <a:latin typeface="Calibri" panose="020F0502020204030204" pitchFamily="34" charset="0"/>
                <a:ea typeface="SimSun" panose="02010600030101010101" pitchFamily="2" charset="-122"/>
                <a:cs typeface="Calibri" panose="020F0502020204030204" pitchFamily="34" charset="0"/>
              </a:rPr>
              <a:t> kilojoules      </a:t>
            </a:r>
            <a:r>
              <a:rPr lang="en-GB" sz="1100" b="1" dirty="0">
                <a:latin typeface="Calibri" panose="020F0502020204030204" pitchFamily="34" charset="0"/>
                <a:ea typeface="SimSun" panose="02010600030101010101" pitchFamily="2" charset="-122"/>
                <a:cs typeface="Calibri" panose="020F0502020204030204" pitchFamily="34" charset="0"/>
              </a:rPr>
              <a:t>b</a:t>
            </a:r>
            <a:r>
              <a:rPr lang="en-GB" sz="1100" dirty="0">
                <a:latin typeface="Calibri" panose="020F0502020204030204" pitchFamily="34" charset="0"/>
                <a:ea typeface="SimSun" panose="02010600030101010101" pitchFamily="2" charset="-122"/>
                <a:cs typeface="Calibri" panose="020F0502020204030204" pitchFamily="34" charset="0"/>
              </a:rPr>
              <a:t> megajoules.</a:t>
            </a:r>
            <a:endParaRPr lang="en-GB" sz="1400" dirty="0">
              <a:latin typeface="Calibri" panose="020F0502020204030204" pitchFamily="34" charset="0"/>
              <a:ea typeface="Times New Roman" panose="02020603050405020304" pitchFamily="18" charset="0"/>
              <a:cs typeface="Calibri" panose="020F0502020204030204" pitchFamily="34" charset="0"/>
            </a:endParaRPr>
          </a:p>
          <a:p>
            <a:pPr marL="228600" marR="1005840" indent="-228600">
              <a:spcAft>
                <a:spcPts val="300"/>
              </a:spcAft>
              <a:tabLst>
                <a:tab pos="228600" algn="l"/>
                <a:tab pos="457200" algn="l"/>
                <a:tab pos="685800" algn="l"/>
                <a:tab pos="3690620" algn="l"/>
                <a:tab pos="6446520" algn="r"/>
              </a:tabLst>
            </a:pPr>
            <a:r>
              <a:rPr lang="en-GB" sz="1100" b="1" dirty="0">
                <a:latin typeface="Calibri" panose="020F0502020204030204" pitchFamily="34" charset="0"/>
                <a:ea typeface="SimSun" panose="02010600030101010101" pitchFamily="2" charset="-122"/>
                <a:cs typeface="Calibri" panose="020F0502020204030204" pitchFamily="34" charset="0"/>
              </a:rPr>
              <a:t>2</a:t>
            </a:r>
            <a:r>
              <a:rPr lang="en-GB" sz="1100" dirty="0">
                <a:latin typeface="Calibri" panose="020F0502020204030204" pitchFamily="34" charset="0"/>
                <a:ea typeface="SimSun" panose="02010600030101010101" pitchFamily="2" charset="-122"/>
                <a:cs typeface="Calibri" panose="020F0502020204030204" pitchFamily="34" charset="0"/>
              </a:rPr>
              <a:t>	HIV is a virus with a diameter of between 9.0×10</a:t>
            </a:r>
            <a:r>
              <a:rPr lang="en-GB" sz="1100" baseline="30000" dirty="0">
                <a:latin typeface="Calibri" panose="020F0502020204030204" pitchFamily="34" charset="0"/>
                <a:ea typeface="SimSun" panose="02010600030101010101" pitchFamily="2" charset="-122"/>
                <a:cs typeface="Calibri" panose="020F0502020204030204" pitchFamily="34" charset="0"/>
              </a:rPr>
              <a:t>−8</a:t>
            </a:r>
            <a:r>
              <a:rPr lang="en-GB" sz="1100" dirty="0">
                <a:latin typeface="Calibri" panose="020F0502020204030204" pitchFamily="34" charset="0"/>
                <a:ea typeface="SimSun" panose="02010600030101010101" pitchFamily="2" charset="-122"/>
                <a:cs typeface="Calibri" panose="020F0502020204030204" pitchFamily="34" charset="0"/>
              </a:rPr>
              <a:t> m and 1.20×10</a:t>
            </a:r>
            <a:r>
              <a:rPr lang="en-GB" sz="1100" baseline="30000" dirty="0">
                <a:latin typeface="Calibri" panose="020F0502020204030204" pitchFamily="34" charset="0"/>
                <a:ea typeface="SimSun" panose="02010600030101010101" pitchFamily="2" charset="-122"/>
                <a:cs typeface="Calibri" panose="020F0502020204030204" pitchFamily="34" charset="0"/>
              </a:rPr>
              <a:t>−7</a:t>
            </a:r>
            <a:r>
              <a:rPr lang="en-GB" sz="1100" dirty="0">
                <a:latin typeface="Calibri" panose="020F0502020204030204" pitchFamily="34" charset="0"/>
                <a:ea typeface="SimSun" panose="02010600030101010101" pitchFamily="2" charset="-122"/>
                <a:cs typeface="Calibri" panose="020F0502020204030204" pitchFamily="34" charset="0"/>
              </a:rPr>
              <a:t> m.</a:t>
            </a:r>
            <a:endParaRPr lang="en-GB" sz="1400" dirty="0">
              <a:latin typeface="Calibri" panose="020F0502020204030204" pitchFamily="34" charset="0"/>
              <a:ea typeface="Times New Roman" panose="02020603050405020304" pitchFamily="18" charset="0"/>
              <a:cs typeface="Calibri" panose="020F0502020204030204" pitchFamily="34" charset="0"/>
            </a:endParaRPr>
          </a:p>
          <a:p>
            <a:pPr marL="228600" marR="1005840">
              <a:spcAft>
                <a:spcPts val="300"/>
              </a:spcAft>
              <a:tabLst>
                <a:tab pos="457200" algn="l"/>
                <a:tab pos="685800" algn="l"/>
                <a:tab pos="3690620" algn="l"/>
                <a:tab pos="6446520" algn="r"/>
              </a:tabLst>
            </a:pPr>
            <a:r>
              <a:rPr lang="en-GB" sz="1100" dirty="0">
                <a:latin typeface="Calibri" panose="020F0502020204030204" pitchFamily="34" charset="0"/>
                <a:ea typeface="SimSun" panose="02010600030101010101" pitchFamily="2" charset="-122"/>
                <a:cs typeface="Calibri" panose="020F0502020204030204" pitchFamily="34" charset="0"/>
              </a:rPr>
              <a:t>Write this range in nanometres.</a:t>
            </a:r>
            <a:endParaRPr lang="en-GB" sz="14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2" name="Rectangle 1">
            <a:extLst>
              <a:ext uri="{FF2B5EF4-FFF2-40B4-BE49-F238E27FC236}">
                <a16:creationId xmlns:a16="http://schemas.microsoft.com/office/drawing/2014/main" id="{470B87D1-B29D-4B28-A6CF-1FE0C0DFEA1B}"/>
              </a:ext>
            </a:extLst>
          </p:cNvPr>
          <p:cNvSpPr/>
          <p:nvPr/>
        </p:nvSpPr>
        <p:spPr>
          <a:xfrm>
            <a:off x="172691" y="223044"/>
            <a:ext cx="3350533" cy="369332"/>
          </a:xfrm>
          <a:prstGeom prst="rect">
            <a:avLst/>
          </a:prstGeom>
        </p:spPr>
        <p:txBody>
          <a:bodyPr wrap="none">
            <a:spAutoFit/>
          </a:bodyPr>
          <a:lstStyle/>
          <a:p>
            <a:r>
              <a:rPr lang="en-GB" b="1" u="sng" dirty="0"/>
              <a:t>Maths Skills you need for Biology</a:t>
            </a:r>
          </a:p>
        </p:txBody>
      </p:sp>
    </p:spTree>
    <p:extLst>
      <p:ext uri="{BB962C8B-B14F-4D97-AF65-F5344CB8AC3E}">
        <p14:creationId xmlns:p14="http://schemas.microsoft.com/office/powerpoint/2010/main" val="34762167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8B5FF975E86E419408F0FD934CB0B4" ma:contentTypeVersion="5" ma:contentTypeDescription="Create a new document." ma:contentTypeScope="" ma:versionID="7b67dc9034ff4bb965a07ba12f297754">
  <xsd:schema xmlns:xsd="http://www.w3.org/2001/XMLSchema" xmlns:xs="http://www.w3.org/2001/XMLSchema" xmlns:p="http://schemas.microsoft.com/office/2006/metadata/properties" xmlns:ns2="d8a42690-dfbb-43b2-920e-db54a06070b6" targetNamespace="http://schemas.microsoft.com/office/2006/metadata/properties" ma:root="true" ma:fieldsID="32e50ea0ceb66aca24b819de9f6b93c1" ns2:_="">
    <xsd:import namespace="d8a42690-dfbb-43b2-920e-db54a06070b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a42690-dfbb-43b2-920e-db54a06070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2C00E6B-5423-4F2D-BCA6-DEB82F5A1E7F}"/>
</file>

<file path=customXml/itemProps2.xml><?xml version="1.0" encoding="utf-8"?>
<ds:datastoreItem xmlns:ds="http://schemas.openxmlformats.org/officeDocument/2006/customXml" ds:itemID="{8E0367D2-6DCF-426F-B7BB-D6B180357D4F}"/>
</file>

<file path=customXml/itemProps3.xml><?xml version="1.0" encoding="utf-8"?>
<ds:datastoreItem xmlns:ds="http://schemas.openxmlformats.org/officeDocument/2006/customXml" ds:itemID="{EA4D329F-4848-488F-BA1D-1A894309E897}"/>
</file>

<file path=docProps/app.xml><?xml version="1.0" encoding="utf-8"?>
<Properties xmlns="http://schemas.openxmlformats.org/officeDocument/2006/extended-properties" xmlns:vt="http://schemas.openxmlformats.org/officeDocument/2006/docPropsVTypes">
  <Template>TM02900769[[fn=Retrospect]]</Template>
  <TotalTime>738</TotalTime>
  <Words>2550</Words>
  <Application>Microsoft Office PowerPoint</Application>
  <PresentationFormat>On-screen Show (4:3)</PresentationFormat>
  <Paragraphs>250</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MS Mincho</vt:lpstr>
      <vt:lpstr>SimSun</vt:lpstr>
      <vt:lpstr>Arial</vt:lpstr>
      <vt:lpstr>Calibri</vt:lpstr>
      <vt:lpstr>Cambria Math</vt:lpstr>
      <vt:lpstr>MathematicalPiLTStd</vt:lpstr>
      <vt:lpstr>Times New Roman</vt:lpstr>
      <vt:lpstr>Office Theme</vt:lpstr>
      <vt:lpstr>Getting Ready for Biology A level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Ralph Franklin</dc:creator>
  <cp:lastModifiedBy>Karen Hearne</cp:lastModifiedBy>
  <cp:revision>28</cp:revision>
  <cp:lastPrinted>2019-06-17T06:52:49Z</cp:lastPrinted>
  <dcterms:created xsi:type="dcterms:W3CDTF">2019-06-17T06:30:41Z</dcterms:created>
  <dcterms:modified xsi:type="dcterms:W3CDTF">2020-05-18T14:55:31Z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0x0101008A8B5FF975E86E419408F0FD934CB0B4</vt:lpwstr>
  </property>
</Properties>
</file>