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70" r:id="rId5"/>
    <p:sldId id="258" r:id="rId6"/>
    <p:sldId id="279" r:id="rId7"/>
    <p:sldId id="280" r:id="rId8"/>
    <p:sldId id="281" r:id="rId9"/>
    <p:sldId id="282" r:id="rId10"/>
    <p:sldId id="283" r:id="rId11"/>
    <p:sldId id="285" r:id="rId12"/>
    <p:sldId id="259"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025" autoAdjust="0"/>
  </p:normalViewPr>
  <p:slideViewPr>
    <p:cSldViewPr>
      <p:cViewPr varScale="1">
        <p:scale>
          <a:sx n="72" d="100"/>
          <a:sy n="72" d="100"/>
        </p:scale>
        <p:origin x="135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91FBB42-3F8B-4469-83F7-2EC55BAE9366}" type="datetimeFigureOut">
              <a:rPr lang="en-GB" smtClean="0"/>
              <a:t>25/05/2020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7E9E0EA-52DE-456E-B3D8-9479EE37DAE9}" type="slidenum">
              <a:rPr lang="en-GB" smtClean="0"/>
              <a:t>‹#›</a:t>
            </a:fld>
            <a:endParaRPr lang="en-GB"/>
          </a:p>
        </p:txBody>
      </p:sp>
    </p:spTree>
    <p:extLst>
      <p:ext uri="{BB962C8B-B14F-4D97-AF65-F5344CB8AC3E}">
        <p14:creationId xmlns:p14="http://schemas.microsoft.com/office/powerpoint/2010/main" val="99009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61284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74769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16974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86020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2BA81-ED61-408E-A383-38A0A5E4D249}"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62765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2BA81-ED61-408E-A383-38A0A5E4D249}" type="datetimeFigureOut">
              <a:rPr lang="en-GB" smtClean="0"/>
              <a:t>25/05/2020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7230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2BA81-ED61-408E-A383-38A0A5E4D249}" type="datetimeFigureOut">
              <a:rPr lang="en-GB" smtClean="0"/>
              <a:t>25/05/2020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88001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2BA81-ED61-408E-A383-38A0A5E4D249}" type="datetimeFigureOut">
              <a:rPr lang="en-GB" smtClean="0"/>
              <a:t>25/05/2020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438528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2BA81-ED61-408E-A383-38A0A5E4D249}" type="datetimeFigureOut">
              <a:rPr lang="en-GB" smtClean="0"/>
              <a:t>25/05/2020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63503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25/05/2020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710437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25/05/2020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448849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2BA81-ED61-408E-A383-38A0A5E4D249}" type="datetimeFigureOut">
              <a:rPr lang="en-GB" smtClean="0"/>
              <a:t>25/05/2020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DE28E-EFD7-4719-9E2D-06124B86D18F}" type="slidenum">
              <a:rPr lang="en-GB" smtClean="0"/>
              <a:t>‹#›</a:t>
            </a:fld>
            <a:endParaRPr lang="en-GB"/>
          </a:p>
        </p:txBody>
      </p:sp>
    </p:spTree>
    <p:extLst>
      <p:ext uri="{BB962C8B-B14F-4D97-AF65-F5344CB8AC3E}">
        <p14:creationId xmlns:p14="http://schemas.microsoft.com/office/powerpoint/2010/main" val="243906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dailymotion.com/playlist/x2igjq_Rough-Science_rough-science-full-series/1#video=xxw6pr" TargetMode="External"/><Relationship Id="rId7" Type="http://schemas.openxmlformats.org/officeDocument/2006/relationships/image" Target="../media/image3.png"/><Relationship Id="rId2" Type="http://schemas.openxmlformats.org/officeDocument/2006/relationships/hyperlink" Target="http://bit.ly/pixlchemvid1a" TargetMode="External"/><Relationship Id="rId1" Type="http://schemas.openxmlformats.org/officeDocument/2006/relationships/slideLayout" Target="../slideLayouts/slideLayout1.xml"/><Relationship Id="rId6" Type="http://schemas.openxmlformats.org/officeDocument/2006/relationships/hyperlink" Target="http://www.flickclip.com/flicks/dantespeak5.html" TargetMode="External"/><Relationship Id="rId5" Type="http://schemas.openxmlformats.org/officeDocument/2006/relationships/hyperlink" Target="http://www.flickclip.com/flicks/dantespeak1.html" TargetMode="External"/><Relationship Id="rId4" Type="http://schemas.openxmlformats.org/officeDocument/2006/relationships/hyperlink" Target="http://www.open.edu/openlearn/science-maths-technology/science/chemistry/dantes-pea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hemteam.info/Equations/Balance-Equation.html" TargetMode="External"/><Relationship Id="rId2" Type="http://schemas.openxmlformats.org/officeDocument/2006/relationships/hyperlink" Target="http://bit.ly/pixlchem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econdaryscience4all.files.wordpress.com/2014/08/filestore_aqa_org_uk_subjects_aqa-2420-w-trb-ptds_pdf.p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hemteam.info/Mole/Mole.html" TargetMode="External"/><Relationship Id="rId2" Type="http://schemas.openxmlformats.org/officeDocument/2006/relationships/hyperlink" Target="http://bit.ly/pixlchem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9DB23-1E06-40C4-B521-6802495585B8}"/>
              </a:ext>
            </a:extLst>
          </p:cNvPr>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GB" dirty="0"/>
              <a:t>Getting Ready for Chemistry A level</a:t>
            </a:r>
          </a:p>
        </p:txBody>
      </p:sp>
      <p:sp>
        <p:nvSpPr>
          <p:cNvPr id="4" name="Content Placeholder 3">
            <a:extLst>
              <a:ext uri="{FF2B5EF4-FFF2-40B4-BE49-F238E27FC236}">
                <a16:creationId xmlns:a16="http://schemas.microsoft.com/office/drawing/2014/main" id="{FD9FB1CF-92D6-424F-9CB7-8A58FA0B4E2C}"/>
              </a:ext>
            </a:extLst>
          </p:cNvPr>
          <p:cNvSpPr>
            <a:spLocks noGrp="1"/>
          </p:cNvSpPr>
          <p:nvPr>
            <p:ph sz="half" idx="1"/>
          </p:nvPr>
        </p:nvSpPr>
        <p:spPr/>
        <p:style>
          <a:lnRef idx="2">
            <a:schemeClr val="accent3"/>
          </a:lnRef>
          <a:fillRef idx="1">
            <a:schemeClr val="lt1"/>
          </a:fillRef>
          <a:effectRef idx="0">
            <a:schemeClr val="accent3"/>
          </a:effectRef>
          <a:fontRef idx="minor">
            <a:schemeClr val="dk1"/>
          </a:fontRef>
        </p:style>
        <p:txBody>
          <a:bodyPr>
            <a:normAutofit fontScale="85000" lnSpcReduction="10000"/>
          </a:bodyPr>
          <a:lstStyle/>
          <a:p>
            <a:r>
              <a:rPr lang="en-GB" dirty="0"/>
              <a:t>This pack contains a programme of activities and resources to prepare you to start an A level in Chemistry in September. It is aimed to be used after you complete your GCSE, throughout the remainder of the summer term and over the Summer Holidays to ensure you are ready to start your course in September.</a:t>
            </a:r>
          </a:p>
          <a:p>
            <a:endParaRPr lang="en-GB" dirty="0"/>
          </a:p>
        </p:txBody>
      </p:sp>
      <p:pic>
        <p:nvPicPr>
          <p:cNvPr id="5" name="Picture 4">
            <a:extLst>
              <a:ext uri="{FF2B5EF4-FFF2-40B4-BE49-F238E27FC236}">
                <a16:creationId xmlns:a16="http://schemas.microsoft.com/office/drawing/2014/main" id="{F5D14AA1-A0FF-496A-910A-067A81F76DB2}"/>
              </a:ext>
            </a:extLst>
          </p:cNvPr>
          <p:cNvPicPr/>
          <p:nvPr/>
        </p:nvPicPr>
        <p:blipFill>
          <a:blip r:embed="rId2">
            <a:extLst>
              <a:ext uri="{28A0092B-C50C-407E-A947-70E740481C1C}">
                <a14:useLocalDpi xmlns:a14="http://schemas.microsoft.com/office/drawing/2010/main" val="0"/>
              </a:ext>
            </a:extLst>
          </a:blip>
          <a:stretch>
            <a:fillRect/>
          </a:stretch>
        </p:blipFill>
        <p:spPr>
          <a:xfrm>
            <a:off x="7668345" y="5877272"/>
            <a:ext cx="1018456" cy="706089"/>
          </a:xfrm>
          <a:prstGeom prst="rect">
            <a:avLst/>
          </a:prstGeom>
        </p:spPr>
      </p:pic>
      <p:pic>
        <p:nvPicPr>
          <p:cNvPr id="1026" name="Picture 2" descr="Image result for chemistry careeers diagrams">
            <a:extLst>
              <a:ext uri="{FF2B5EF4-FFF2-40B4-BE49-F238E27FC236}">
                <a16:creationId xmlns:a16="http://schemas.microsoft.com/office/drawing/2014/main" id="{C1758F02-C91C-4664-B916-057DC187A3FD}"/>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788024" y="1604784"/>
            <a:ext cx="4171703" cy="412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90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97581302"/>
              </p:ext>
            </p:extLst>
          </p:nvPr>
        </p:nvGraphicFramePr>
        <p:xfrm>
          <a:off x="755576" y="399858"/>
          <a:ext cx="7920880" cy="5882640"/>
        </p:xfrm>
        <a:graphic>
          <a:graphicData uri="http://schemas.openxmlformats.org/drawingml/2006/table">
            <a:tbl>
              <a:tblPr firstRow="1" bandRow="1">
                <a:tableStyleId>{5940675A-B579-460E-94D1-54222C63F5DA}</a:tableStyleId>
              </a:tblPr>
              <a:tblGrid>
                <a:gridCol w="1781605">
                  <a:extLst>
                    <a:ext uri="{9D8B030D-6E8A-4147-A177-3AD203B41FA5}">
                      <a16:colId xmlns:a16="http://schemas.microsoft.com/office/drawing/2014/main" val="20000"/>
                    </a:ext>
                  </a:extLst>
                </a:gridCol>
                <a:gridCol w="6139275">
                  <a:extLst>
                    <a:ext uri="{9D8B030D-6E8A-4147-A177-3AD203B41FA5}">
                      <a16:colId xmlns:a16="http://schemas.microsoft.com/office/drawing/2014/main" val="20001"/>
                    </a:ext>
                  </a:extLst>
                </a:gridCol>
              </a:tblGrid>
              <a:tr h="1097340">
                <a:tc>
                  <a:txBody>
                    <a:bodyPr/>
                    <a:lstStyle/>
                    <a:p>
                      <a:pPr algn="l"/>
                      <a:r>
                        <a:rPr lang="en-GB" sz="2800" dirty="0"/>
                        <a:t>Book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r>
                        <a:rPr lang="en-GB" sz="1400" dirty="0">
                          <a:latin typeface="+mn-lt"/>
                        </a:rPr>
                        <a:t>The Disappearing Spoon and other true tales of the Periodic</a:t>
                      </a:r>
                    </a:p>
                    <a:p>
                      <a:r>
                        <a:rPr lang="en-GB" sz="1400" dirty="0">
                          <a:latin typeface="+mn-lt"/>
                        </a:rPr>
                        <a:t>Table ( Sam Kean)</a:t>
                      </a:r>
                    </a:p>
                    <a:p>
                      <a:endParaRPr lang="en-GB" sz="1400" dirty="0">
                        <a:latin typeface="+mn-lt"/>
                      </a:endParaRPr>
                    </a:p>
                    <a:p>
                      <a:endParaRPr lang="en-GB" sz="1400" dirty="0">
                        <a:latin typeface="+mn-lt"/>
                      </a:endParaRPr>
                    </a:p>
                    <a:p>
                      <a:endParaRPr lang="en-GB" sz="1400" dirty="0">
                        <a:latin typeface="+mn-lt"/>
                      </a:endParaRPr>
                    </a:p>
                    <a:p>
                      <a:r>
                        <a:rPr lang="en-US" sz="1400" b="0" i="0" kern="1200" dirty="0">
                          <a:solidFill>
                            <a:schemeClr val="tx1"/>
                          </a:solidFill>
                          <a:effectLst/>
                          <a:latin typeface="+mn-lt"/>
                          <a:ea typeface="+mn-ea"/>
                          <a:cs typeface="+mn-cs"/>
                        </a:rPr>
                        <a:t>Why did Gandhi hate iodine (I, 53)? Why did the Japanese kill Godzilla with missiles made of cadmium (Cd, 48)? How did radium (Ra, 88) nearly ruin Marie Curie's reputation? And why did tellurium (</a:t>
                      </a:r>
                      <a:r>
                        <a:rPr lang="en-US" sz="1400" b="0" i="0" kern="1200" dirty="0" err="1">
                          <a:solidFill>
                            <a:schemeClr val="tx1"/>
                          </a:solidFill>
                          <a:effectLst/>
                          <a:latin typeface="+mn-lt"/>
                          <a:ea typeface="+mn-ea"/>
                          <a:cs typeface="+mn-cs"/>
                        </a:rPr>
                        <a:t>Te</a:t>
                      </a:r>
                      <a:r>
                        <a:rPr lang="en-US" sz="1400" b="0" i="0" kern="1200" dirty="0">
                          <a:solidFill>
                            <a:schemeClr val="tx1"/>
                          </a:solidFill>
                          <a:effectLst/>
                          <a:latin typeface="+mn-lt"/>
                          <a:ea typeface="+mn-ea"/>
                          <a:cs typeface="+mn-cs"/>
                        </a:rPr>
                        <a:t>, 52) lead to the most bizarre gold rush in history?</a:t>
                      </a:r>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0"/>
                  </a:ext>
                </a:extLst>
              </a:tr>
              <a:tr h="978622">
                <a:tc>
                  <a:txBody>
                    <a:bodyPr/>
                    <a:lstStyle/>
                    <a:p>
                      <a:pPr algn="l"/>
                      <a:r>
                        <a:rPr lang="en-GB" sz="2800" baseline="0" dirty="0"/>
                        <a:t>To watch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pPr rtl="0" fontAlgn="base"/>
                      <a:r>
                        <a:rPr lang="en-US" sz="1600" b="1" i="0" kern="1200" dirty="0">
                          <a:solidFill>
                            <a:schemeClr val="tx1"/>
                          </a:solidFill>
                          <a:effectLst/>
                          <a:latin typeface="+mn-lt"/>
                          <a:ea typeface="+mn-ea"/>
                          <a:cs typeface="+mn-cs"/>
                        </a:rPr>
                        <a:t>Rough science – the Open University – 34 episodes available</a:t>
                      </a:r>
                      <a:r>
                        <a:rPr lang="en-US" sz="1600" b="0" i="0" kern="1200" dirty="0">
                          <a:solidFill>
                            <a:schemeClr val="tx1"/>
                          </a:solidFill>
                          <a:effectLst/>
                          <a:latin typeface="+mn-lt"/>
                          <a:ea typeface="+mn-ea"/>
                          <a:cs typeface="+mn-cs"/>
                        </a:rPr>
                        <a:t> </a:t>
                      </a:r>
                    </a:p>
                    <a:p>
                      <a:pPr rtl="0" fontAlgn="base"/>
                      <a:r>
                        <a:rPr lang="en-US" sz="1600" b="0" i="0" kern="1200" dirty="0">
                          <a:solidFill>
                            <a:schemeClr val="tx1"/>
                          </a:solidFill>
                          <a:effectLst/>
                          <a:latin typeface="+mn-lt"/>
                          <a:ea typeface="+mn-ea"/>
                          <a:cs typeface="+mn-cs"/>
                        </a:rPr>
                        <a:t>Real scientists are ‘stranded’ on an island and are given scientific problems to solve using only what they can find on the island. </a:t>
                      </a:r>
                    </a:p>
                    <a:p>
                      <a:pPr rtl="0" fontAlgn="base"/>
                      <a:r>
                        <a:rPr lang="en-US" sz="1600" b="0" i="0" kern="1200" dirty="0">
                          <a:solidFill>
                            <a:schemeClr val="tx1"/>
                          </a:solidFill>
                          <a:effectLst/>
                          <a:latin typeface="+mn-lt"/>
                          <a:ea typeface="+mn-ea"/>
                          <a:cs typeface="+mn-cs"/>
                        </a:rPr>
                        <a:t>Great fun if you like to see how science is used in solving problems. </a:t>
                      </a:r>
                    </a:p>
                    <a:p>
                      <a:pPr rtl="0" fontAlgn="base"/>
                      <a:r>
                        <a:rPr lang="en-US" sz="1600" b="0" i="0" kern="1200" dirty="0">
                          <a:solidFill>
                            <a:schemeClr val="tx1"/>
                          </a:solidFill>
                          <a:effectLst/>
                          <a:latin typeface="+mn-lt"/>
                          <a:ea typeface="+mn-ea"/>
                          <a:cs typeface="+mn-cs"/>
                        </a:rPr>
                        <a:t>There are 6 series </a:t>
                      </a:r>
                      <a:r>
                        <a:rPr lang="en-US" sz="1600" b="0" i="0" kern="1200" dirty="0" err="1">
                          <a:solidFill>
                            <a:schemeClr val="tx1"/>
                          </a:solidFill>
                          <a:effectLst/>
                          <a:latin typeface="+mn-lt"/>
                          <a:ea typeface="+mn-ea"/>
                          <a:cs typeface="+mn-cs"/>
                        </a:rPr>
                        <a:t>intotal</a:t>
                      </a:r>
                      <a:endParaRPr lang="en-US" sz="1600" b="0" i="0" kern="1200" dirty="0">
                        <a:solidFill>
                          <a:schemeClr val="tx1"/>
                        </a:solidFill>
                        <a:effectLst/>
                        <a:latin typeface="+mn-lt"/>
                        <a:ea typeface="+mn-ea"/>
                        <a:cs typeface="+mn-cs"/>
                      </a:endParaRPr>
                    </a:p>
                    <a:p>
                      <a:endParaRPr lang="en-GB" sz="1400" dirty="0">
                        <a:latin typeface="+mn-lt"/>
                      </a:endParaRPr>
                    </a:p>
                    <a:p>
                      <a:pPr rtl="0" fontAlgn="base"/>
                      <a:r>
                        <a:rPr lang="en-GB" sz="1600" b="0" i="0" u="sng" strike="noStrike" kern="1200" dirty="0">
                          <a:solidFill>
                            <a:schemeClr val="tx1"/>
                          </a:solidFill>
                          <a:effectLst/>
                          <a:latin typeface="+mn-lt"/>
                          <a:ea typeface="+mn-ea"/>
                          <a:cs typeface="+mn-cs"/>
                          <a:hlinkClick r:id="rId2"/>
                        </a:rPr>
                        <a:t>http://bit.ly/pixlchemvid1a</a:t>
                      </a:r>
                      <a:r>
                        <a:rPr lang="en-GB" sz="1600" b="0" i="0" kern="1200" dirty="0">
                          <a:solidFill>
                            <a:schemeClr val="tx1"/>
                          </a:solidFill>
                          <a:effectLst/>
                          <a:latin typeface="+mn-lt"/>
                          <a:ea typeface="+mn-ea"/>
                          <a:cs typeface="+mn-cs"/>
                        </a:rPr>
                        <a:t> </a:t>
                      </a:r>
                    </a:p>
                    <a:p>
                      <a:pPr rtl="0" fontAlgn="base"/>
                      <a:r>
                        <a:rPr lang="en-GB" sz="1600" b="0" i="0" u="sng" strike="noStrike" kern="1200" dirty="0">
                          <a:solidFill>
                            <a:schemeClr val="tx1"/>
                          </a:solidFill>
                          <a:effectLst/>
                          <a:latin typeface="+mn-lt"/>
                          <a:ea typeface="+mn-ea"/>
                          <a:cs typeface="+mn-cs"/>
                          <a:hlinkClick r:id="rId3"/>
                        </a:rPr>
                        <a:t>http://www.dailymotion.com/playlist/x2igjq_Rough-Science_rough-science-full-series/1#video=xxw6pr</a:t>
                      </a:r>
                      <a:r>
                        <a:rPr lang="en-GB" sz="1600" b="0" i="0" kern="1200" dirty="0">
                          <a:solidFill>
                            <a:schemeClr val="tx1"/>
                          </a:solidFill>
                          <a:effectLst/>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1"/>
                  </a:ext>
                </a:extLst>
              </a:tr>
              <a:tr h="978622">
                <a:tc>
                  <a:txBody>
                    <a:bodyPr/>
                    <a:lstStyle/>
                    <a:p>
                      <a:pPr algn="l"/>
                      <a:r>
                        <a:rPr lang="en-GB" sz="2800" dirty="0"/>
                        <a:t>Chemistry in the movies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pPr rtl="0" fontAlgn="base"/>
                      <a:r>
                        <a:rPr lang="en-US" sz="1400" b="0" i="0" kern="1200" dirty="0" err="1">
                          <a:solidFill>
                            <a:schemeClr val="tx1"/>
                          </a:solidFill>
                          <a:effectLst/>
                          <a:latin typeface="+mn-lt"/>
                          <a:ea typeface="+mn-ea"/>
                          <a:cs typeface="+mn-cs"/>
                        </a:rPr>
                        <a:t>Dantes</a:t>
                      </a:r>
                      <a:r>
                        <a:rPr lang="en-US" sz="1400" b="0" i="0" kern="1200" dirty="0">
                          <a:solidFill>
                            <a:schemeClr val="tx1"/>
                          </a:solidFill>
                          <a:effectLst/>
                          <a:latin typeface="+mn-lt"/>
                          <a:ea typeface="+mn-ea"/>
                          <a:cs typeface="+mn-cs"/>
                        </a:rPr>
                        <a:t> Peak 1997: Volcano disaster movie. </a:t>
                      </a:r>
                    </a:p>
                    <a:p>
                      <a:pPr rtl="0" fontAlgn="base"/>
                      <a:r>
                        <a:rPr lang="en-US" sz="1400" b="0" i="0" kern="1200" dirty="0">
                          <a:solidFill>
                            <a:schemeClr val="tx1"/>
                          </a:solidFill>
                          <a:effectLst/>
                          <a:latin typeface="+mn-lt"/>
                          <a:ea typeface="+mn-ea"/>
                          <a:cs typeface="+mn-cs"/>
                        </a:rPr>
                        <a:t>Use the link to look at the Science of acids and how this links to the movie. </a:t>
                      </a:r>
                      <a:r>
                        <a:rPr lang="en-US" sz="1400" b="0" i="0" u="sng" strike="noStrike" kern="1200" dirty="0">
                          <a:solidFill>
                            <a:schemeClr val="tx1"/>
                          </a:solidFill>
                          <a:effectLst/>
                          <a:latin typeface="+mn-lt"/>
                          <a:ea typeface="+mn-ea"/>
                          <a:cs typeface="+mn-cs"/>
                          <a:hlinkClick r:id="rId4"/>
                        </a:rPr>
                        <a:t>http://www.open.edu/openlearn/science-maths-technology/science/chemistry/dantes-peak</a:t>
                      </a:r>
                      <a:r>
                        <a:rPr lang="en-US" sz="1400" b="0" i="0" kern="1200" dirty="0">
                          <a:solidFill>
                            <a:schemeClr val="tx1"/>
                          </a:solidFill>
                          <a:effectLst/>
                          <a:latin typeface="+mn-lt"/>
                          <a:ea typeface="+mn-ea"/>
                          <a:cs typeface="+mn-cs"/>
                        </a:rPr>
                        <a:t> </a:t>
                      </a:r>
                    </a:p>
                    <a:p>
                      <a:pPr rtl="0" fontAlgn="base"/>
                      <a:r>
                        <a:rPr lang="en-US" sz="1400" b="0" i="0" u="sng" strike="noStrike" kern="1200" dirty="0">
                          <a:solidFill>
                            <a:schemeClr val="tx1"/>
                          </a:solidFill>
                          <a:effectLst/>
                          <a:latin typeface="+mn-lt"/>
                          <a:ea typeface="+mn-ea"/>
                          <a:cs typeface="+mn-cs"/>
                          <a:hlinkClick r:id="rId5"/>
                        </a:rPr>
                        <a:t>http://www.flickclip.com/flicks/dantespeak1.html</a:t>
                      </a:r>
                      <a:r>
                        <a:rPr lang="en-US" sz="1400" b="0" i="0" kern="1200" dirty="0">
                          <a:solidFill>
                            <a:schemeClr val="tx1"/>
                          </a:solidFill>
                          <a:effectLst/>
                          <a:latin typeface="+mn-lt"/>
                          <a:ea typeface="+mn-ea"/>
                          <a:cs typeface="+mn-cs"/>
                        </a:rPr>
                        <a:t> </a:t>
                      </a:r>
                    </a:p>
                    <a:p>
                      <a:pPr rtl="0" fontAlgn="base"/>
                      <a:r>
                        <a:rPr lang="en-US" sz="1400" b="0" i="0" u="sng" strike="noStrike" kern="1200" dirty="0">
                          <a:solidFill>
                            <a:schemeClr val="tx1"/>
                          </a:solidFill>
                          <a:effectLst/>
                          <a:latin typeface="+mn-lt"/>
                          <a:ea typeface="+mn-ea"/>
                          <a:cs typeface="+mn-cs"/>
                          <a:hlinkClick r:id="rId6"/>
                        </a:rPr>
                        <a:t>http://www.flickclip.com/flicks/dantespeak5.html</a:t>
                      </a:r>
                      <a:r>
                        <a:rPr lang="en-US" sz="1400" b="0" i="0" kern="1200" dirty="0">
                          <a:solidFill>
                            <a:schemeClr val="tx1"/>
                          </a:solidFill>
                          <a:effectLst/>
                          <a:latin typeface="+mn-lt"/>
                          <a:ea typeface="+mn-ea"/>
                          <a:cs typeface="+mn-cs"/>
                        </a:rPr>
                        <a:t> </a:t>
                      </a:r>
                    </a:p>
                    <a:p>
                      <a:endParaRPr lang="en-GB"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2"/>
                  </a:ext>
                </a:extLst>
              </a:tr>
            </a:tbl>
          </a:graphicData>
        </a:graphic>
      </p:graphicFrame>
      <p:sp>
        <p:nvSpPr>
          <p:cNvPr id="2" name="Rectangle 1">
            <a:extLst>
              <a:ext uri="{FF2B5EF4-FFF2-40B4-BE49-F238E27FC236}">
                <a16:creationId xmlns:a16="http://schemas.microsoft.com/office/drawing/2014/main" id="{154BFEF6-1170-41AD-AC00-D6DFEC59D66A}"/>
              </a:ext>
            </a:extLst>
          </p:cNvPr>
          <p:cNvSpPr/>
          <p:nvPr/>
        </p:nvSpPr>
        <p:spPr>
          <a:xfrm>
            <a:off x="755576" y="79235"/>
            <a:ext cx="3832652" cy="369332"/>
          </a:xfrm>
          <a:prstGeom prst="rect">
            <a:avLst/>
          </a:prstGeom>
        </p:spPr>
        <p:txBody>
          <a:bodyPr wrap="none">
            <a:spAutoFit/>
          </a:bodyPr>
          <a:lstStyle/>
          <a:p>
            <a:r>
              <a:rPr lang="en-GB" b="1" dirty="0">
                <a:solidFill>
                  <a:srgbClr val="00B050"/>
                </a:solidFill>
              </a:rPr>
              <a:t>Chemistry Summer Reading/Watching</a:t>
            </a:r>
          </a:p>
        </p:txBody>
      </p:sp>
      <p:pic>
        <p:nvPicPr>
          <p:cNvPr id="3" name="Picture 2">
            <a:extLst>
              <a:ext uri="{FF2B5EF4-FFF2-40B4-BE49-F238E27FC236}">
                <a16:creationId xmlns:a16="http://schemas.microsoft.com/office/drawing/2014/main" id="{902C0456-9E6F-4BE3-B624-1A0575C0BE26}"/>
              </a:ext>
            </a:extLst>
          </p:cNvPr>
          <p:cNvPicPr>
            <a:picLocks noChangeAspect="1"/>
          </p:cNvPicPr>
          <p:nvPr/>
        </p:nvPicPr>
        <p:blipFill>
          <a:blip r:embed="rId7"/>
          <a:stretch>
            <a:fillRect/>
          </a:stretch>
        </p:blipFill>
        <p:spPr>
          <a:xfrm>
            <a:off x="7956376" y="471022"/>
            <a:ext cx="592658" cy="921297"/>
          </a:xfrm>
          <a:prstGeom prst="rect">
            <a:avLst/>
          </a:prstGeom>
        </p:spPr>
      </p:pic>
    </p:spTree>
    <p:extLst>
      <p:ext uri="{BB962C8B-B14F-4D97-AF65-F5344CB8AC3E}">
        <p14:creationId xmlns:p14="http://schemas.microsoft.com/office/powerpoint/2010/main" val="3974030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A5E7B-81E1-4859-BE81-B1434A12752B}"/>
              </a:ext>
            </a:extLst>
          </p:cNvPr>
          <p:cNvSpPr>
            <a:spLocks noGrp="1"/>
          </p:cNvSpPr>
          <p:nvPr>
            <p:ph type="title"/>
          </p:nvPr>
        </p:nvSpPr>
        <p:spPr>
          <a:xfrm>
            <a:off x="457200" y="274638"/>
            <a:ext cx="8229600" cy="457199"/>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solidFill>
                  <a:srgbClr val="00B050"/>
                </a:solidFill>
              </a:rPr>
              <a:t>Research Activities</a:t>
            </a:r>
          </a:p>
        </p:txBody>
      </p:sp>
      <p:sp>
        <p:nvSpPr>
          <p:cNvPr id="3" name="Content Placeholder 2">
            <a:extLst>
              <a:ext uri="{FF2B5EF4-FFF2-40B4-BE49-F238E27FC236}">
                <a16:creationId xmlns:a16="http://schemas.microsoft.com/office/drawing/2014/main" id="{AB6C1504-4C88-4D1E-99E9-0AE9CA7FFDB4}"/>
              </a:ext>
            </a:extLst>
          </p:cNvPr>
          <p:cNvSpPr>
            <a:spLocks noGrp="1"/>
          </p:cNvSpPr>
          <p:nvPr>
            <p:ph idx="1"/>
          </p:nvPr>
        </p:nvSpPr>
        <p:spPr>
          <a:xfrm>
            <a:off x="457200" y="836712"/>
            <a:ext cx="8229600" cy="5289451"/>
          </a:xfrm>
        </p:spPr>
        <p:style>
          <a:lnRef idx="2">
            <a:schemeClr val="accent3"/>
          </a:lnRef>
          <a:fillRef idx="1">
            <a:schemeClr val="lt1"/>
          </a:fillRef>
          <a:effectRef idx="0">
            <a:schemeClr val="accent3"/>
          </a:effectRef>
          <a:fontRef idx="minor">
            <a:schemeClr val="dk1"/>
          </a:fontRef>
        </p:style>
        <p:txBody>
          <a:bodyPr>
            <a:normAutofit fontScale="40000" lnSpcReduction="20000"/>
          </a:bodyPr>
          <a:lstStyle/>
          <a:p>
            <a:pPr marL="0" indent="0" fontAlgn="base">
              <a:buNone/>
            </a:pPr>
            <a:r>
              <a:rPr lang="en-US" dirty="0"/>
              <a:t>Use your online searching abilities to see if you can find out as much about the topic as you can. Remember it you are a prospective A level chemist, you should aim to push </a:t>
            </a:r>
            <a:r>
              <a:rPr lang="en-US" b="1" dirty="0"/>
              <a:t>your</a:t>
            </a:r>
            <a:r>
              <a:rPr lang="en-US" dirty="0"/>
              <a:t> knowledge. </a:t>
            </a:r>
          </a:p>
          <a:p>
            <a:pPr marL="0" indent="0" fontAlgn="base">
              <a:buNone/>
            </a:pPr>
            <a:endParaRPr lang="en-US" dirty="0"/>
          </a:p>
          <a:p>
            <a:pPr marL="0" indent="0" fontAlgn="base">
              <a:buNone/>
            </a:pPr>
            <a:r>
              <a:rPr lang="en-US" b="1" dirty="0"/>
              <a:t>You can make a 1-page summary for each one you research using Cornell notes:</a:t>
            </a:r>
            <a:r>
              <a:rPr lang="en-US" dirty="0"/>
              <a:t> </a:t>
            </a:r>
          </a:p>
          <a:p>
            <a:pPr marL="0" indent="0" fontAlgn="base">
              <a:buNone/>
            </a:pPr>
            <a:r>
              <a:rPr lang="en-US" dirty="0"/>
              <a:t>http://coe.jmu.edu/learningtoolbox/cornellnotes.html </a:t>
            </a:r>
          </a:p>
          <a:p>
            <a:pPr marL="0" indent="0" fontAlgn="base">
              <a:buNone/>
            </a:pPr>
            <a:endParaRPr lang="en-US" sz="3500" dirty="0"/>
          </a:p>
          <a:p>
            <a:pPr marL="0" indent="0" fontAlgn="base">
              <a:buNone/>
            </a:pPr>
            <a:r>
              <a:rPr lang="en-US" sz="3500" b="1" dirty="0"/>
              <a:t>Task 1: The chemistry of fireworks</a:t>
            </a:r>
            <a:r>
              <a:rPr lang="en-US" sz="3500" dirty="0"/>
              <a:t> </a:t>
            </a:r>
          </a:p>
          <a:p>
            <a:pPr marL="0" indent="0" fontAlgn="base">
              <a:buNone/>
            </a:pPr>
            <a:r>
              <a:rPr lang="en-US" dirty="0"/>
              <a:t>What are the component parts of fireworks?  What chemical compounds cause fireworks to explode?  What chemical compounds are responsible for the </a:t>
            </a:r>
            <a:r>
              <a:rPr lang="en-US" dirty="0" err="1"/>
              <a:t>colour</a:t>
            </a:r>
            <a:r>
              <a:rPr lang="en-US" dirty="0"/>
              <a:t> of fireworks? </a:t>
            </a:r>
          </a:p>
          <a:p>
            <a:pPr marL="0" indent="0" fontAlgn="base">
              <a:buNone/>
            </a:pPr>
            <a:r>
              <a:rPr lang="en-US" dirty="0"/>
              <a:t> </a:t>
            </a:r>
            <a:endParaRPr lang="en-US" sz="3500" dirty="0"/>
          </a:p>
          <a:p>
            <a:pPr marL="0" indent="0" fontAlgn="base">
              <a:buNone/>
            </a:pPr>
            <a:r>
              <a:rPr lang="en-US" sz="3500" b="1" dirty="0"/>
              <a:t>Task 2: Why is copper sulfate blue?</a:t>
            </a:r>
            <a:r>
              <a:rPr lang="en-US" sz="3500" dirty="0"/>
              <a:t> </a:t>
            </a:r>
          </a:p>
          <a:p>
            <a:pPr marL="0" indent="0" fontAlgn="base">
              <a:buNone/>
            </a:pPr>
            <a:r>
              <a:rPr lang="en-US" dirty="0"/>
              <a:t>Copper compounds like many of the transition metal compounds have got vivid and distinctive </a:t>
            </a:r>
            <a:r>
              <a:rPr lang="en-US" dirty="0" err="1"/>
              <a:t>colours</a:t>
            </a:r>
            <a:r>
              <a:rPr lang="en-US" dirty="0"/>
              <a:t> – but why? </a:t>
            </a:r>
          </a:p>
          <a:p>
            <a:pPr marL="0" indent="0" fontAlgn="base">
              <a:buNone/>
            </a:pPr>
            <a:r>
              <a:rPr lang="en-US" dirty="0"/>
              <a:t> </a:t>
            </a:r>
          </a:p>
          <a:p>
            <a:pPr marL="0" indent="0" fontAlgn="base">
              <a:buNone/>
            </a:pPr>
            <a:r>
              <a:rPr lang="en-US" sz="3500" b="1" dirty="0"/>
              <a:t>Task 3: Aspirin</a:t>
            </a:r>
            <a:r>
              <a:rPr lang="en-US" sz="3500" dirty="0"/>
              <a:t> </a:t>
            </a:r>
          </a:p>
          <a:p>
            <a:pPr marL="0" indent="0" fontAlgn="base">
              <a:buNone/>
            </a:pPr>
            <a:r>
              <a:rPr lang="en-US" dirty="0"/>
              <a:t>What was the history of the discovery of aspirin, how do we manufacture aspirin in a modern chemical process? </a:t>
            </a:r>
          </a:p>
          <a:p>
            <a:pPr marL="0" indent="0" fontAlgn="base">
              <a:buNone/>
            </a:pPr>
            <a:r>
              <a:rPr lang="en-US" dirty="0"/>
              <a:t> </a:t>
            </a:r>
            <a:endParaRPr lang="en-US" sz="3500" dirty="0"/>
          </a:p>
          <a:p>
            <a:pPr marL="0" indent="0" fontAlgn="base">
              <a:buNone/>
            </a:pPr>
            <a:r>
              <a:rPr lang="en-US" sz="3500" b="1" dirty="0"/>
              <a:t>Task 4: The hole in the ozone layer</a:t>
            </a:r>
            <a:r>
              <a:rPr lang="en-US" sz="3500" dirty="0"/>
              <a:t> </a:t>
            </a:r>
          </a:p>
          <a:p>
            <a:pPr marL="0" indent="0" fontAlgn="base">
              <a:buNone/>
            </a:pPr>
            <a:r>
              <a:rPr lang="en-US" dirty="0"/>
              <a:t>Why did we get a hole in the ozone layer? What chemicals were responsible for it? Why were we producing so many of these chemicals? What is the chemistry behind the ozone destruction? </a:t>
            </a:r>
          </a:p>
          <a:p>
            <a:pPr marL="0" indent="0" fontAlgn="base">
              <a:buNone/>
            </a:pPr>
            <a:r>
              <a:rPr lang="en-US" dirty="0"/>
              <a:t> </a:t>
            </a:r>
            <a:endParaRPr lang="en-US" sz="3500" dirty="0"/>
          </a:p>
          <a:p>
            <a:pPr marL="0" indent="0" fontAlgn="base">
              <a:buNone/>
            </a:pPr>
            <a:r>
              <a:rPr lang="en-US" sz="3500" b="1" dirty="0"/>
              <a:t>Task 5: ITO and the future of touch screen devices</a:t>
            </a:r>
            <a:r>
              <a:rPr lang="en-US" sz="3500" dirty="0"/>
              <a:t> </a:t>
            </a:r>
          </a:p>
          <a:p>
            <a:pPr marL="0" indent="0" fontAlgn="base">
              <a:buNone/>
            </a:pPr>
            <a:r>
              <a:rPr lang="en-US" dirty="0"/>
              <a:t>ITO – indium tin oxide is the main component of touch screen in phones and tablets. The element indium is a rare element and we are rapidly running out of it. Chemists are desperately trying to find a more readily available replacement for it. What advances have chemists made in finding a replacement for it?  </a:t>
            </a:r>
          </a:p>
          <a:p>
            <a:pPr marL="0" indent="0">
              <a:buNone/>
            </a:pPr>
            <a:endParaRPr lang="en-GB" dirty="0"/>
          </a:p>
        </p:txBody>
      </p:sp>
    </p:spTree>
    <p:extLst>
      <p:ext uri="{BB962C8B-B14F-4D97-AF65-F5344CB8AC3E}">
        <p14:creationId xmlns:p14="http://schemas.microsoft.com/office/powerpoint/2010/main" val="152669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chemistry</a:t>
            </a:r>
          </a:p>
        </p:txBody>
      </p:sp>
      <p:sp>
        <p:nvSpPr>
          <p:cNvPr id="3" name="Content Placeholder 2">
            <a:extLst>
              <a:ext uri="{FF2B5EF4-FFF2-40B4-BE49-F238E27FC236}">
                <a16:creationId xmlns:a16="http://schemas.microsoft.com/office/drawing/2014/main" id="{036A8066-0903-4905-818A-F0479D275787}"/>
              </a:ext>
            </a:extLst>
          </p:cNvPr>
          <p:cNvSpPr>
            <a:spLocks noGrp="1"/>
          </p:cNvSpPr>
          <p:nvPr>
            <p:ph idx="1"/>
          </p:nvPr>
        </p:nvSpPr>
        <p:spPr>
          <a:xfrm>
            <a:off x="457200" y="1268760"/>
            <a:ext cx="8229600" cy="5314602"/>
          </a:xfrm>
        </p:spPr>
        <p:txBody>
          <a:bodyPr>
            <a:normAutofit lnSpcReduction="10000"/>
          </a:bodyPr>
          <a:lstStyle/>
          <a:p>
            <a:pPr marL="514350" indent="-514350">
              <a:buAutoNum type="arabicPeriod"/>
            </a:pPr>
            <a:r>
              <a:rPr lang="en-GB" dirty="0"/>
              <a:t>Balancing equations</a:t>
            </a:r>
          </a:p>
          <a:p>
            <a:pPr marL="0" indent="0">
              <a:buNone/>
            </a:pPr>
            <a:r>
              <a:rPr lang="en-US" sz="1800" dirty="0"/>
              <a:t>Balancing chemical equations is the stepping-stone to using equations to calculate masses in chemistry.  </a:t>
            </a:r>
          </a:p>
          <a:p>
            <a:pPr marL="0" indent="0">
              <a:buNone/>
            </a:pPr>
            <a:r>
              <a:rPr lang="en-US" sz="1800" dirty="0"/>
              <a:t>Websites to help</a:t>
            </a:r>
          </a:p>
          <a:p>
            <a:pPr marL="0" indent="0" fontAlgn="base">
              <a:buNone/>
            </a:pPr>
            <a:r>
              <a:rPr lang="en-GB" sz="1200" u="sng" dirty="0">
                <a:hlinkClick r:id="rId2"/>
              </a:rPr>
              <a:t>http://bit.ly/pixlchem7</a:t>
            </a:r>
            <a:r>
              <a:rPr lang="en-GB" sz="1200" dirty="0"/>
              <a:t> </a:t>
            </a:r>
          </a:p>
          <a:p>
            <a:pPr marL="0" indent="0" fontAlgn="base">
              <a:buNone/>
            </a:pPr>
            <a:r>
              <a:rPr lang="en-GB" sz="1200" u="sng" dirty="0">
                <a:hlinkClick r:id="rId3"/>
              </a:rPr>
              <a:t>http://www.chemteam.info/Equations/Balance-Equation.html</a:t>
            </a:r>
            <a:r>
              <a:rPr lang="en-GB" sz="1200" dirty="0"/>
              <a:t> </a:t>
            </a:r>
          </a:p>
          <a:p>
            <a:pPr marL="0" indent="0" fontAlgn="base">
              <a:buNone/>
            </a:pPr>
            <a:endParaRPr lang="en-GB" sz="1200" dirty="0"/>
          </a:p>
          <a:p>
            <a:pPr marL="0" indent="0" fontAlgn="base">
              <a:buNone/>
            </a:pPr>
            <a:r>
              <a:rPr lang="en-GB" sz="1700" b="1" dirty="0"/>
              <a:t>Balance the following equations:</a:t>
            </a:r>
          </a:p>
          <a:p>
            <a:pPr marL="0" indent="0" fontAlgn="base">
              <a:buNone/>
            </a:pPr>
            <a:r>
              <a:rPr lang="pt-BR" sz="1800" dirty="0">
                <a:solidFill>
                  <a:srgbClr val="000000"/>
                </a:solidFill>
                <a:latin typeface="Calibri" panose="020F0502020204030204" pitchFamily="34" charset="0"/>
              </a:rPr>
              <a:t>a.  H</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 +  0</a:t>
            </a:r>
            <a:r>
              <a:rPr lang="pt-BR" sz="1400" baseline="-25000" dirty="0">
                <a:solidFill>
                  <a:srgbClr val="000000"/>
                </a:solidFill>
                <a:latin typeface="Calibri" panose="020F0502020204030204" pitchFamily="34" charset="0"/>
              </a:rPr>
              <a:t>2</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H</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0       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b.  S</a:t>
            </a:r>
            <a:r>
              <a:rPr lang="pt-BR" sz="1400" baseline="-25000" dirty="0">
                <a:solidFill>
                  <a:srgbClr val="000000"/>
                </a:solidFill>
                <a:latin typeface="Calibri" panose="020F0502020204030204" pitchFamily="34" charset="0"/>
              </a:rPr>
              <a:t>8</a:t>
            </a:r>
            <a:r>
              <a:rPr lang="pt-BR" sz="1800" dirty="0">
                <a:solidFill>
                  <a:srgbClr val="000000"/>
                </a:solidFill>
                <a:latin typeface="Calibri" panose="020F0502020204030204" pitchFamily="34" charset="0"/>
              </a:rPr>
              <a:t>+   02</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S0</a:t>
            </a:r>
            <a:r>
              <a:rPr lang="pt-BR" sz="1400" baseline="-25000" dirty="0">
                <a:solidFill>
                  <a:srgbClr val="000000"/>
                </a:solidFill>
                <a:latin typeface="Calibri" panose="020F0502020204030204" pitchFamily="34" charset="0"/>
              </a:rPr>
              <a:t>3</a:t>
            </a:r>
            <a:r>
              <a:rPr lang="pt-BR" sz="1400" dirty="0">
                <a:solidFill>
                  <a:srgbClr val="000000"/>
                </a:solidFill>
                <a:latin typeface="Calibri" panose="020F0502020204030204" pitchFamily="34" charset="0"/>
              </a:rPr>
              <a:t>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c.  HgO </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Hg+  0</a:t>
            </a:r>
            <a:r>
              <a:rPr lang="pt-BR" sz="1400" baseline="-25000" dirty="0">
                <a:solidFill>
                  <a:srgbClr val="000000"/>
                </a:solidFill>
                <a:latin typeface="Calibri" panose="020F0502020204030204" pitchFamily="34" charset="0"/>
              </a:rPr>
              <a:t>2</a:t>
            </a:r>
            <a:r>
              <a:rPr lang="pt-BR" sz="1400" dirty="0">
                <a:solidFill>
                  <a:srgbClr val="000000"/>
                </a:solidFill>
                <a:latin typeface="Calibri" panose="020F0502020204030204" pitchFamily="34" charset="0"/>
              </a:rPr>
              <a:t>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d.  Zn+  HCl</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ZnCl</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  H</a:t>
            </a:r>
            <a:r>
              <a:rPr lang="pt-BR" sz="1400" baseline="-25000" dirty="0">
                <a:solidFill>
                  <a:srgbClr val="000000"/>
                </a:solidFill>
                <a:latin typeface="Calibri" panose="020F0502020204030204" pitchFamily="34" charset="0"/>
              </a:rPr>
              <a:t>2</a:t>
            </a:r>
            <a:r>
              <a:rPr lang="pt-BR" sz="1400" dirty="0">
                <a:solidFill>
                  <a:srgbClr val="000000"/>
                </a:solidFill>
                <a:latin typeface="Calibri" panose="020F0502020204030204" pitchFamily="34" charset="0"/>
              </a:rPr>
              <a:t>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e.  Na+  H</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0 </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NaOH +  H</a:t>
            </a:r>
            <a:r>
              <a:rPr lang="pt-BR" sz="1400" baseline="-25000" dirty="0">
                <a:solidFill>
                  <a:srgbClr val="000000"/>
                </a:solidFill>
                <a:latin typeface="Calibri" panose="020F0502020204030204" pitchFamily="34" charset="0"/>
              </a:rPr>
              <a:t>2</a:t>
            </a:r>
            <a:r>
              <a:rPr lang="pt-BR" sz="1400" dirty="0">
                <a:solidFill>
                  <a:srgbClr val="000000"/>
                </a:solidFill>
                <a:latin typeface="Calibri" panose="020F0502020204030204" pitchFamily="34" charset="0"/>
              </a:rPr>
              <a:t>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f.  C</a:t>
            </a:r>
            <a:r>
              <a:rPr lang="pt-BR" sz="1400" baseline="-25000" dirty="0">
                <a:solidFill>
                  <a:srgbClr val="000000"/>
                </a:solidFill>
                <a:latin typeface="Calibri" panose="020F0502020204030204" pitchFamily="34" charset="0"/>
              </a:rPr>
              <a:t>10</a:t>
            </a:r>
            <a:r>
              <a:rPr lang="pt-BR" sz="1800" dirty="0">
                <a:solidFill>
                  <a:srgbClr val="000000"/>
                </a:solidFill>
                <a:latin typeface="Calibri" panose="020F0502020204030204" pitchFamily="34" charset="0"/>
              </a:rPr>
              <a:t>H</a:t>
            </a:r>
            <a:r>
              <a:rPr lang="pt-BR" sz="1400" baseline="-25000" dirty="0">
                <a:solidFill>
                  <a:srgbClr val="000000"/>
                </a:solidFill>
                <a:latin typeface="Calibri" panose="020F0502020204030204" pitchFamily="34" charset="0"/>
              </a:rPr>
              <a:t>16</a:t>
            </a:r>
            <a:r>
              <a:rPr lang="pt-BR" sz="1800" dirty="0">
                <a:solidFill>
                  <a:srgbClr val="000000"/>
                </a:solidFill>
                <a:latin typeface="Calibri" panose="020F0502020204030204" pitchFamily="34" charset="0"/>
              </a:rPr>
              <a:t>+  CI</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 </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C +  HCl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g.  Fe+  0</a:t>
            </a:r>
            <a:r>
              <a:rPr lang="pt-BR" sz="1400" baseline="-25000" dirty="0">
                <a:solidFill>
                  <a:srgbClr val="000000"/>
                </a:solidFill>
                <a:latin typeface="Calibri" panose="020F0502020204030204" pitchFamily="34" charset="0"/>
              </a:rPr>
              <a:t>2</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Fe</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0</a:t>
            </a:r>
            <a:r>
              <a:rPr lang="pt-BR" sz="1400" baseline="-25000" dirty="0">
                <a:solidFill>
                  <a:srgbClr val="000000"/>
                </a:solidFill>
                <a:latin typeface="Calibri" panose="020F0502020204030204" pitchFamily="34" charset="0"/>
              </a:rPr>
              <a:t>3</a:t>
            </a:r>
            <a:r>
              <a:rPr lang="pt-BR" sz="1400" dirty="0">
                <a:solidFill>
                  <a:srgbClr val="000000"/>
                </a:solidFill>
                <a:latin typeface="Calibri" panose="020F0502020204030204" pitchFamily="34" charset="0"/>
              </a:rPr>
              <a:t>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h.  C</a:t>
            </a:r>
            <a:r>
              <a:rPr lang="pt-BR" sz="1400" baseline="-25000" dirty="0">
                <a:solidFill>
                  <a:srgbClr val="000000"/>
                </a:solidFill>
                <a:latin typeface="Calibri" panose="020F0502020204030204" pitchFamily="34" charset="0"/>
              </a:rPr>
              <a:t>6</a:t>
            </a:r>
            <a:r>
              <a:rPr lang="pt-BR" sz="1800" dirty="0">
                <a:solidFill>
                  <a:srgbClr val="000000"/>
                </a:solidFill>
                <a:latin typeface="Calibri" panose="020F0502020204030204" pitchFamily="34" charset="0"/>
              </a:rPr>
              <a:t>H</a:t>
            </a:r>
            <a:r>
              <a:rPr lang="pt-BR" sz="1400" baseline="-25000" dirty="0">
                <a:solidFill>
                  <a:srgbClr val="000000"/>
                </a:solidFill>
                <a:latin typeface="Calibri" panose="020F0502020204030204" pitchFamily="34" charset="0"/>
              </a:rPr>
              <a:t>12</a:t>
            </a:r>
            <a:r>
              <a:rPr lang="pt-BR" sz="1800" dirty="0">
                <a:solidFill>
                  <a:srgbClr val="000000"/>
                </a:solidFill>
                <a:latin typeface="Calibri" panose="020F0502020204030204" pitchFamily="34" charset="0"/>
              </a:rPr>
              <a:t>0</a:t>
            </a:r>
            <a:r>
              <a:rPr lang="pt-BR" sz="1400" baseline="-25000" dirty="0">
                <a:solidFill>
                  <a:srgbClr val="000000"/>
                </a:solidFill>
                <a:latin typeface="Calibri" panose="020F0502020204030204" pitchFamily="34" charset="0"/>
              </a:rPr>
              <a:t>6</a:t>
            </a:r>
            <a:r>
              <a:rPr lang="pt-BR" sz="1800" dirty="0">
                <a:solidFill>
                  <a:srgbClr val="000000"/>
                </a:solidFill>
                <a:latin typeface="Calibri" panose="020F0502020204030204" pitchFamily="34" charset="0"/>
              </a:rPr>
              <a:t>+  0</a:t>
            </a:r>
            <a:r>
              <a:rPr lang="pt-BR" sz="1400" baseline="-25000" dirty="0">
                <a:solidFill>
                  <a:srgbClr val="000000"/>
                </a:solidFill>
                <a:latin typeface="Calibri" panose="020F0502020204030204" pitchFamily="34" charset="0"/>
              </a:rPr>
              <a:t>2</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C0</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  H</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0 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i.  Fe</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0</a:t>
            </a:r>
            <a:r>
              <a:rPr lang="pt-BR" sz="1400" baseline="-25000" dirty="0">
                <a:solidFill>
                  <a:srgbClr val="000000"/>
                </a:solidFill>
                <a:latin typeface="Calibri" panose="020F0502020204030204" pitchFamily="34" charset="0"/>
              </a:rPr>
              <a:t>3</a:t>
            </a:r>
            <a:r>
              <a:rPr lang="pt-BR" sz="1800" dirty="0">
                <a:solidFill>
                  <a:srgbClr val="000000"/>
                </a:solidFill>
                <a:latin typeface="Calibri" panose="020F0502020204030204" pitchFamily="34" charset="0"/>
              </a:rPr>
              <a:t> +  H</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 </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Fe +  H</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0 </a:t>
            </a:r>
            <a:endParaRPr lang="pt-BR" sz="1800" dirty="0">
              <a:solidFill>
                <a:srgbClr val="000000"/>
              </a:solidFill>
              <a:latin typeface="Segoe UI" panose="020B0502040204020203" pitchFamily="34" charset="0"/>
            </a:endParaRPr>
          </a:p>
          <a:p>
            <a:pPr marL="0" indent="0" fontAlgn="base">
              <a:buNone/>
            </a:pPr>
            <a:r>
              <a:rPr lang="pt-BR" sz="1800" dirty="0">
                <a:solidFill>
                  <a:srgbClr val="000000"/>
                </a:solidFill>
                <a:latin typeface="Calibri" panose="020F0502020204030204" pitchFamily="34" charset="0"/>
              </a:rPr>
              <a:t>j.    Al +   FeO   </a:t>
            </a:r>
            <a:r>
              <a:rPr lang="pt-BR" sz="1800" dirty="0">
                <a:solidFill>
                  <a:srgbClr val="000000"/>
                </a:solidFill>
                <a:latin typeface="Wingdings" panose="05000000000000000000" pitchFamily="2" charset="2"/>
              </a:rPr>
              <a:t>à</a:t>
            </a:r>
            <a:r>
              <a:rPr lang="pt-BR" sz="1800" dirty="0">
                <a:solidFill>
                  <a:srgbClr val="000000"/>
                </a:solidFill>
                <a:latin typeface="Calibri" panose="020F0502020204030204" pitchFamily="34" charset="0"/>
              </a:rPr>
              <a:t>   Al</a:t>
            </a:r>
            <a:r>
              <a:rPr lang="pt-BR" sz="1400" baseline="-25000" dirty="0">
                <a:solidFill>
                  <a:srgbClr val="000000"/>
                </a:solidFill>
                <a:latin typeface="Calibri" panose="020F0502020204030204" pitchFamily="34" charset="0"/>
              </a:rPr>
              <a:t>2</a:t>
            </a:r>
            <a:r>
              <a:rPr lang="pt-BR" sz="1800" dirty="0">
                <a:solidFill>
                  <a:srgbClr val="000000"/>
                </a:solidFill>
                <a:latin typeface="Calibri" panose="020F0502020204030204" pitchFamily="34" charset="0"/>
              </a:rPr>
              <a:t>O</a:t>
            </a:r>
            <a:r>
              <a:rPr lang="pt-BR" sz="1400" baseline="-25000" dirty="0">
                <a:solidFill>
                  <a:srgbClr val="000000"/>
                </a:solidFill>
                <a:latin typeface="Calibri" panose="020F0502020204030204" pitchFamily="34" charset="0"/>
              </a:rPr>
              <a:t>3</a:t>
            </a:r>
            <a:r>
              <a:rPr lang="pt-BR" sz="1800" dirty="0">
                <a:solidFill>
                  <a:srgbClr val="000000"/>
                </a:solidFill>
                <a:latin typeface="Calibri" panose="020F0502020204030204" pitchFamily="34" charset="0"/>
              </a:rPr>
              <a:t>  +   Fe </a:t>
            </a:r>
            <a:endParaRPr lang="pt-BR" sz="1800" dirty="0">
              <a:solidFill>
                <a:srgbClr val="000000"/>
              </a:solidFill>
              <a:latin typeface="Segoe UI" panose="020B0502040204020203" pitchFamily="34" charset="0"/>
            </a:endParaRPr>
          </a:p>
          <a:p>
            <a:pPr marL="0" indent="0">
              <a:buNone/>
            </a:pPr>
            <a:endParaRPr lang="en-GB" sz="1800" dirty="0"/>
          </a:p>
        </p:txBody>
      </p:sp>
    </p:spTree>
    <p:extLst>
      <p:ext uri="{BB962C8B-B14F-4D97-AF65-F5344CB8AC3E}">
        <p14:creationId xmlns:p14="http://schemas.microsoft.com/office/powerpoint/2010/main" val="103722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chemistry</a:t>
            </a:r>
          </a:p>
        </p:txBody>
      </p:sp>
      <p:sp>
        <p:nvSpPr>
          <p:cNvPr id="3" name="Content Placeholder 2">
            <a:extLst>
              <a:ext uri="{FF2B5EF4-FFF2-40B4-BE49-F238E27FC236}">
                <a16:creationId xmlns:a16="http://schemas.microsoft.com/office/drawing/2014/main" id="{036A8066-0903-4905-818A-F0479D275787}"/>
              </a:ext>
            </a:extLst>
          </p:cNvPr>
          <p:cNvSpPr>
            <a:spLocks noGrp="1"/>
          </p:cNvSpPr>
          <p:nvPr>
            <p:ph idx="1"/>
          </p:nvPr>
        </p:nvSpPr>
        <p:spPr>
          <a:xfrm>
            <a:off x="457200" y="1268760"/>
            <a:ext cx="8229600" cy="5314602"/>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a:buAutoNum type="arabicPeriod" startAt="2"/>
            </a:pPr>
            <a:r>
              <a:rPr lang="en-US" sz="5800" dirty="0"/>
              <a:t> The Mole ( Information)</a:t>
            </a:r>
          </a:p>
          <a:p>
            <a:pPr marL="0" indent="0" fontAlgn="base">
              <a:buNone/>
            </a:pPr>
            <a:r>
              <a:rPr lang="en-US" sz="2900" u="sng" dirty="0">
                <a:hlinkClick r:id="rId2"/>
              </a:rPr>
              <a:t>https://secondaryscience4all.files.wordpress.com/2014/08/filestore_aqa_org_uk_subjects_aqa-2420-w-trb-ptds_pdf.png</a:t>
            </a:r>
            <a:r>
              <a:rPr lang="en-US" sz="2900" dirty="0"/>
              <a:t> </a:t>
            </a:r>
          </a:p>
          <a:p>
            <a:pPr marL="0" indent="0" fontAlgn="base">
              <a:buNone/>
            </a:pPr>
            <a:r>
              <a:rPr lang="en-US" dirty="0"/>
              <a:t>Now that we have our chemical equations balanced, we need to be able to use them in order to work out masses of chemicals we need or we can produce. </a:t>
            </a:r>
          </a:p>
          <a:p>
            <a:pPr marL="0" indent="0" fontAlgn="base">
              <a:buNone/>
            </a:pPr>
            <a:endParaRPr lang="en-US" dirty="0"/>
          </a:p>
          <a:p>
            <a:pPr marL="0" indent="0" fontAlgn="base">
              <a:buNone/>
            </a:pPr>
            <a:r>
              <a:rPr lang="en-US" dirty="0"/>
              <a:t>The </a:t>
            </a:r>
            <a:r>
              <a:rPr lang="en-US" b="1" i="1" dirty="0"/>
              <a:t>mole</a:t>
            </a:r>
            <a:r>
              <a:rPr lang="en-US" dirty="0"/>
              <a:t> is the chemists equivalent of a dozen, atoms are so small that we cannot count them out individually, we weigh out chemicals. </a:t>
            </a:r>
          </a:p>
          <a:p>
            <a:pPr marL="0" indent="0" fontAlgn="base">
              <a:buNone/>
            </a:pPr>
            <a:endParaRPr lang="en-US" dirty="0"/>
          </a:p>
          <a:p>
            <a:pPr marL="0" indent="0" fontAlgn="base">
              <a:buNone/>
            </a:pPr>
            <a:r>
              <a:rPr lang="en-US" dirty="0"/>
              <a:t>For example: magnesium + sulfur à magnesium sulfide </a:t>
            </a:r>
          </a:p>
          <a:p>
            <a:pPr marL="0" indent="0" fontAlgn="base">
              <a:buNone/>
            </a:pPr>
            <a:r>
              <a:rPr lang="en-US" dirty="0"/>
              <a:t>        Mg         +     S     à           </a:t>
            </a:r>
            <a:r>
              <a:rPr lang="en-US" dirty="0" err="1"/>
              <a:t>MgS</a:t>
            </a:r>
            <a:r>
              <a:rPr lang="en-US" dirty="0"/>
              <a:t> </a:t>
            </a:r>
          </a:p>
          <a:p>
            <a:pPr marL="0" indent="0" fontAlgn="base">
              <a:buNone/>
            </a:pPr>
            <a:endParaRPr lang="en-US" dirty="0"/>
          </a:p>
          <a:p>
            <a:pPr marL="0" indent="0" fontAlgn="base">
              <a:buNone/>
            </a:pPr>
            <a:r>
              <a:rPr lang="en-US" dirty="0"/>
              <a:t>We can see that one atom of magnesium will react with one atom of sulfur, if we had to weigh out the atoms we need to know how heavy each atom is. </a:t>
            </a:r>
          </a:p>
          <a:p>
            <a:pPr marL="0" indent="0" fontAlgn="base">
              <a:buNone/>
            </a:pPr>
            <a:r>
              <a:rPr lang="en-US" dirty="0"/>
              <a:t>From the periodic table: Mg = 24.3 and S = 32.1 </a:t>
            </a:r>
          </a:p>
          <a:p>
            <a:pPr marL="0" indent="0" fontAlgn="base">
              <a:buNone/>
            </a:pPr>
            <a:r>
              <a:rPr lang="en-US" dirty="0"/>
              <a:t>If I weigh out exactly 24.3g of magnesium this will be 1 mole of magnesium, if we counted how many atoms were present in this mass it would be a huge number (6.02 x 10</a:t>
            </a:r>
            <a:r>
              <a:rPr lang="en-US" baseline="30000" dirty="0"/>
              <a:t>23</a:t>
            </a:r>
            <a:r>
              <a:rPr lang="en-US" dirty="0"/>
              <a:t>!!!!), if I weigh out 32.1g of sulfur then I would have 1 mole of sulfur atoms. </a:t>
            </a:r>
          </a:p>
          <a:p>
            <a:pPr marL="0" indent="0" fontAlgn="base">
              <a:buNone/>
            </a:pPr>
            <a:r>
              <a:rPr lang="en-US" dirty="0"/>
              <a:t>So 24.3g of Mg will react precisely with 32.1g of sulfur, and will make 56.4g of magnesium sulfide. </a:t>
            </a:r>
          </a:p>
          <a:p>
            <a:pPr marL="0" indent="0">
              <a:buNone/>
            </a:pPr>
            <a:endParaRPr lang="en-GB" sz="1800" dirty="0"/>
          </a:p>
        </p:txBody>
      </p:sp>
    </p:spTree>
    <p:extLst>
      <p:ext uri="{BB962C8B-B14F-4D97-AF65-F5344CB8AC3E}">
        <p14:creationId xmlns:p14="http://schemas.microsoft.com/office/powerpoint/2010/main" val="3148389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chemistry</a:t>
            </a:r>
          </a:p>
        </p:txBody>
      </p:sp>
      <p:sp>
        <p:nvSpPr>
          <p:cNvPr id="3" name="Content Placeholder 2">
            <a:extLst>
              <a:ext uri="{FF2B5EF4-FFF2-40B4-BE49-F238E27FC236}">
                <a16:creationId xmlns:a16="http://schemas.microsoft.com/office/drawing/2014/main" id="{036A8066-0903-4905-818A-F0479D275787}"/>
              </a:ext>
            </a:extLst>
          </p:cNvPr>
          <p:cNvSpPr>
            <a:spLocks noGrp="1"/>
          </p:cNvSpPr>
          <p:nvPr>
            <p:ph idx="1"/>
          </p:nvPr>
        </p:nvSpPr>
        <p:spPr>
          <a:xfrm>
            <a:off x="457200" y="1268760"/>
            <a:ext cx="8229600" cy="5314602"/>
          </a:xfrm>
        </p:spPr>
        <p:txBody>
          <a:bodyPr>
            <a:normAutofit/>
          </a:bodyPr>
          <a:lstStyle/>
          <a:p>
            <a:pPr>
              <a:buAutoNum type="arabicPeriod" startAt="2"/>
            </a:pPr>
            <a:r>
              <a:rPr lang="en-US" sz="2800" dirty="0"/>
              <a:t>The Mole ( questions to answer)</a:t>
            </a:r>
          </a:p>
          <a:p>
            <a:pPr marL="0" indent="0">
              <a:buNone/>
            </a:pPr>
            <a:endParaRPr lang="en-US" sz="2800" dirty="0"/>
          </a:p>
          <a:p>
            <a:pPr fontAlgn="base">
              <a:buFont typeface="+mj-lt"/>
              <a:buAutoNum type="arabicPeriod"/>
            </a:pPr>
            <a:r>
              <a:rPr lang="en-US" sz="1800" dirty="0">
                <a:solidFill>
                  <a:srgbClr val="000000"/>
                </a:solidFill>
                <a:latin typeface="Calibri" panose="020F0502020204030204" pitchFamily="34" charset="0"/>
              </a:rPr>
              <a:t>How many moles of phosphorus pentoxide (P</a:t>
            </a:r>
            <a:r>
              <a:rPr lang="en-US" sz="1400" baseline="-25000" dirty="0">
                <a:solidFill>
                  <a:srgbClr val="000000"/>
                </a:solidFill>
                <a:latin typeface="Calibri" panose="020F0502020204030204" pitchFamily="34" charset="0"/>
              </a:rPr>
              <a:t>4</a:t>
            </a:r>
            <a:r>
              <a:rPr lang="en-US" sz="1800" dirty="0">
                <a:solidFill>
                  <a:srgbClr val="000000"/>
                </a:solidFill>
                <a:latin typeface="Calibri" panose="020F0502020204030204" pitchFamily="34" charset="0"/>
              </a:rPr>
              <a:t>O</a:t>
            </a:r>
            <a:r>
              <a:rPr lang="en-US" sz="1400" baseline="-25000" dirty="0">
                <a:solidFill>
                  <a:srgbClr val="000000"/>
                </a:solidFill>
                <a:latin typeface="Calibri" panose="020F0502020204030204" pitchFamily="34" charset="0"/>
              </a:rPr>
              <a:t>10</a:t>
            </a:r>
            <a:r>
              <a:rPr lang="en-US" sz="1800" dirty="0">
                <a:solidFill>
                  <a:srgbClr val="000000"/>
                </a:solidFill>
                <a:latin typeface="Calibri" panose="020F0502020204030204" pitchFamily="34" charset="0"/>
              </a:rPr>
              <a:t>) are in 85.2g? </a:t>
            </a:r>
          </a:p>
          <a:p>
            <a:pPr fontAlgn="base">
              <a:buFont typeface="+mj-lt"/>
              <a:buAutoNum type="arabicPeriod" startAt="2"/>
            </a:pPr>
            <a:r>
              <a:rPr lang="en-US" sz="1800" dirty="0">
                <a:solidFill>
                  <a:srgbClr val="000000"/>
                </a:solidFill>
                <a:latin typeface="Calibri" panose="020F0502020204030204" pitchFamily="34" charset="0"/>
              </a:rPr>
              <a:t>How many moles of potassium in 73.56g of potassium chlorate (V) (KClO</a:t>
            </a:r>
            <a:r>
              <a:rPr lang="en-US" sz="1400" baseline="-25000" dirty="0">
                <a:solidFill>
                  <a:srgbClr val="000000"/>
                </a:solidFill>
                <a:latin typeface="Calibri" panose="020F0502020204030204" pitchFamily="34" charset="0"/>
              </a:rPr>
              <a:t>3</a:t>
            </a:r>
            <a:r>
              <a:rPr lang="en-US" sz="1800" dirty="0">
                <a:solidFill>
                  <a:srgbClr val="000000"/>
                </a:solidFill>
                <a:latin typeface="Calibri" panose="020F0502020204030204" pitchFamily="34" charset="0"/>
              </a:rPr>
              <a:t>)? </a:t>
            </a:r>
          </a:p>
          <a:p>
            <a:pPr fontAlgn="base">
              <a:buFont typeface="+mj-lt"/>
              <a:buAutoNum type="arabicPeriod" startAt="3"/>
            </a:pPr>
            <a:r>
              <a:rPr lang="en-US" sz="1800" dirty="0">
                <a:solidFill>
                  <a:srgbClr val="000000"/>
                </a:solidFill>
                <a:latin typeface="Calibri" panose="020F0502020204030204" pitchFamily="34" charset="0"/>
              </a:rPr>
              <a:t>How many moles of water are in 249.6g of hydrated copper sulfate(VI) (CuSO</a:t>
            </a:r>
            <a:r>
              <a:rPr lang="en-US" sz="1400" baseline="-25000" dirty="0">
                <a:solidFill>
                  <a:srgbClr val="000000"/>
                </a:solidFill>
                <a:latin typeface="Calibri" panose="020F0502020204030204" pitchFamily="34" charset="0"/>
              </a:rPr>
              <a:t>4</a:t>
            </a:r>
            <a:r>
              <a:rPr lang="en-US" sz="1800" dirty="0">
                <a:solidFill>
                  <a:srgbClr val="000000"/>
                </a:solidFill>
                <a:latin typeface="Calibri" panose="020F0502020204030204" pitchFamily="34" charset="0"/>
              </a:rPr>
              <a:t>.5H</a:t>
            </a:r>
            <a:r>
              <a:rPr lang="en-US" sz="1400" baseline="-25000" dirty="0">
                <a:solidFill>
                  <a:srgbClr val="000000"/>
                </a:solidFill>
                <a:latin typeface="Calibri" panose="020F0502020204030204" pitchFamily="34" charset="0"/>
              </a:rPr>
              <a:t>2</a:t>
            </a:r>
            <a:r>
              <a:rPr lang="en-US" sz="1800" dirty="0">
                <a:solidFill>
                  <a:srgbClr val="000000"/>
                </a:solidFill>
                <a:latin typeface="Calibri" panose="020F0502020204030204" pitchFamily="34" charset="0"/>
              </a:rPr>
              <a:t>O)? For this one, you need to be aware the dot followed by 5H</a:t>
            </a:r>
            <a:r>
              <a:rPr lang="en-US" sz="1400" baseline="-25000" dirty="0">
                <a:solidFill>
                  <a:srgbClr val="000000"/>
                </a:solidFill>
                <a:latin typeface="Calibri" panose="020F0502020204030204" pitchFamily="34" charset="0"/>
              </a:rPr>
              <a:t>2</a:t>
            </a:r>
            <a:r>
              <a:rPr lang="en-US" sz="1800" dirty="0">
                <a:solidFill>
                  <a:srgbClr val="000000"/>
                </a:solidFill>
                <a:latin typeface="Calibri" panose="020F0502020204030204" pitchFamily="34" charset="0"/>
              </a:rPr>
              <a:t>O means that the molecule comes with 5 water molecules so these have to be counted in as part of the molecules mass. </a:t>
            </a:r>
          </a:p>
          <a:p>
            <a:pPr fontAlgn="base">
              <a:buFont typeface="+mj-lt"/>
              <a:buAutoNum type="arabicPeriod" startAt="4"/>
            </a:pPr>
            <a:r>
              <a:rPr lang="en-US" sz="1800" dirty="0">
                <a:solidFill>
                  <a:srgbClr val="000000"/>
                </a:solidFill>
                <a:latin typeface="Calibri" panose="020F0502020204030204" pitchFamily="34" charset="0"/>
              </a:rPr>
              <a:t>What is the mass of 0.125 moles of tin sulfate (SnSO</a:t>
            </a:r>
            <a:r>
              <a:rPr lang="en-US" sz="1400" baseline="-25000" dirty="0">
                <a:solidFill>
                  <a:srgbClr val="000000"/>
                </a:solidFill>
                <a:latin typeface="Calibri" panose="020F0502020204030204" pitchFamily="34" charset="0"/>
              </a:rPr>
              <a:t>4</a:t>
            </a:r>
            <a:r>
              <a:rPr lang="en-US" sz="1800" dirty="0">
                <a:solidFill>
                  <a:srgbClr val="000000"/>
                </a:solidFill>
                <a:latin typeface="Calibri" panose="020F0502020204030204" pitchFamily="34" charset="0"/>
              </a:rPr>
              <a:t>)? </a:t>
            </a:r>
          </a:p>
          <a:p>
            <a:pPr fontAlgn="base">
              <a:buFont typeface="+mj-lt"/>
              <a:buAutoNum type="arabicPeriod" startAt="5"/>
            </a:pPr>
            <a:r>
              <a:rPr lang="en-US" sz="1800" dirty="0">
                <a:solidFill>
                  <a:srgbClr val="000000"/>
                </a:solidFill>
                <a:latin typeface="Calibri" panose="020F0502020204030204" pitchFamily="34" charset="0"/>
              </a:rPr>
              <a:t>If I have 2.4g of magnesium, how many g of oxygen(O</a:t>
            </a:r>
            <a:r>
              <a:rPr lang="en-US" sz="1400" baseline="-25000" dirty="0">
                <a:solidFill>
                  <a:srgbClr val="000000"/>
                </a:solidFill>
                <a:latin typeface="Calibri" panose="020F0502020204030204" pitchFamily="34" charset="0"/>
              </a:rPr>
              <a:t>2</a:t>
            </a:r>
            <a:r>
              <a:rPr lang="en-US" sz="1800" dirty="0">
                <a:solidFill>
                  <a:srgbClr val="000000"/>
                </a:solidFill>
                <a:latin typeface="Calibri" panose="020F0502020204030204" pitchFamily="34" charset="0"/>
              </a:rPr>
              <a:t>) will I need to react completely with the magnesium?  2Mg +O</a:t>
            </a:r>
            <a:r>
              <a:rPr lang="en-US" sz="1400" baseline="-25000" dirty="0">
                <a:solidFill>
                  <a:srgbClr val="000000"/>
                </a:solidFill>
                <a:latin typeface="Calibri" panose="020F0502020204030204" pitchFamily="34" charset="0"/>
              </a:rPr>
              <a:t>2</a:t>
            </a:r>
            <a:r>
              <a:rPr lang="en-US" sz="1800" dirty="0">
                <a:solidFill>
                  <a:srgbClr val="000000"/>
                </a:solidFill>
                <a:latin typeface="Calibri" panose="020F0502020204030204" pitchFamily="34" charset="0"/>
              </a:rPr>
              <a:t> </a:t>
            </a:r>
            <a:r>
              <a:rPr lang="en-US" sz="1800" dirty="0">
                <a:solidFill>
                  <a:srgbClr val="000000"/>
                </a:solidFill>
                <a:latin typeface="Wingdings" panose="05000000000000000000" pitchFamily="2" charset="2"/>
              </a:rPr>
              <a:t>à</a:t>
            </a:r>
            <a:r>
              <a:rPr lang="en-US" sz="1800" dirty="0">
                <a:solidFill>
                  <a:srgbClr val="000000"/>
                </a:solidFill>
                <a:latin typeface="Calibri" panose="020F0502020204030204" pitchFamily="34" charset="0"/>
              </a:rPr>
              <a:t> MgO </a:t>
            </a:r>
          </a:p>
          <a:p>
            <a:pPr fontAlgn="base">
              <a:buFont typeface="+mj-lt"/>
              <a:buAutoNum type="arabicPeriod" startAt="5"/>
            </a:pPr>
            <a:endParaRPr lang="en-US" sz="1800" dirty="0">
              <a:solidFill>
                <a:srgbClr val="000000"/>
              </a:solidFill>
              <a:latin typeface="Calibri" panose="020F0502020204030204" pitchFamily="34" charset="0"/>
            </a:endParaRPr>
          </a:p>
          <a:p>
            <a:pPr marL="0" indent="0" fontAlgn="base">
              <a:buNone/>
            </a:pPr>
            <a:r>
              <a:rPr lang="en-US" sz="1800" dirty="0">
                <a:solidFill>
                  <a:srgbClr val="000000"/>
                </a:solidFill>
                <a:latin typeface="Calibri" panose="020F0502020204030204" pitchFamily="34" charset="0"/>
              </a:rPr>
              <a:t>Websites to help:</a:t>
            </a:r>
          </a:p>
          <a:p>
            <a:pPr marL="0" indent="0" fontAlgn="base">
              <a:buNone/>
            </a:pPr>
            <a:r>
              <a:rPr lang="en-GB" sz="1200" u="sng" dirty="0">
                <a:hlinkClick r:id="rId2"/>
              </a:rPr>
              <a:t>http://bit.ly/pixlchem9</a:t>
            </a:r>
            <a:r>
              <a:rPr lang="en-GB" sz="1200" dirty="0"/>
              <a:t> </a:t>
            </a:r>
          </a:p>
          <a:p>
            <a:pPr marL="0" indent="0" fontAlgn="base">
              <a:buNone/>
            </a:pPr>
            <a:r>
              <a:rPr lang="en-GB" sz="1200" u="sng" dirty="0">
                <a:hlinkClick r:id="rId3"/>
              </a:rPr>
              <a:t>http://www.chemteam.info/Mole/Mole.html</a:t>
            </a:r>
            <a:r>
              <a:rPr lang="en-GB" sz="1200" dirty="0"/>
              <a:t> </a:t>
            </a:r>
          </a:p>
          <a:p>
            <a:pPr fontAlgn="base">
              <a:buFont typeface="+mj-lt"/>
              <a:buAutoNum type="arabicPeriod" startAt="5"/>
            </a:pPr>
            <a:endParaRPr lang="en-US" sz="1800" dirty="0">
              <a:solidFill>
                <a:srgbClr val="000000"/>
              </a:solidFill>
              <a:latin typeface="Calibri" panose="020F0502020204030204" pitchFamily="34" charset="0"/>
            </a:endParaRPr>
          </a:p>
          <a:p>
            <a:pPr marL="0" indent="0">
              <a:buNone/>
            </a:pPr>
            <a:endParaRPr lang="en-GB" sz="1800" dirty="0"/>
          </a:p>
        </p:txBody>
      </p:sp>
    </p:spTree>
    <p:extLst>
      <p:ext uri="{BB962C8B-B14F-4D97-AF65-F5344CB8AC3E}">
        <p14:creationId xmlns:p14="http://schemas.microsoft.com/office/powerpoint/2010/main" val="3021615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chemistry</a:t>
            </a:r>
          </a:p>
        </p:txBody>
      </p:sp>
      <p:sp>
        <p:nvSpPr>
          <p:cNvPr id="9" name="Content Placeholder 8">
            <a:extLst>
              <a:ext uri="{FF2B5EF4-FFF2-40B4-BE49-F238E27FC236}">
                <a16:creationId xmlns:a16="http://schemas.microsoft.com/office/drawing/2014/main" id="{BC41EE58-17B8-404B-BC8B-8CA8F7E31125}"/>
              </a:ext>
            </a:extLst>
          </p:cNvPr>
          <p:cNvSpPr>
            <a:spLocks noGrp="1"/>
          </p:cNvSpPr>
          <p:nvPr>
            <p:ph idx="1"/>
          </p:nvPr>
        </p:nvSpPr>
        <p:spPr>
          <a:xfrm>
            <a:off x="457200" y="1268760"/>
            <a:ext cx="8229600" cy="1396752"/>
          </a:xfrm>
        </p:spPr>
        <p:style>
          <a:lnRef idx="1">
            <a:schemeClr val="accent1"/>
          </a:lnRef>
          <a:fillRef idx="2">
            <a:schemeClr val="accent1"/>
          </a:fillRef>
          <a:effectRef idx="1">
            <a:schemeClr val="accent1"/>
          </a:effectRef>
          <a:fontRef idx="minor">
            <a:schemeClr val="dk1"/>
          </a:fontRef>
        </p:style>
        <p:txBody>
          <a:bodyPr/>
          <a:lstStyle/>
          <a:p>
            <a:pPr marL="514350" indent="-514350">
              <a:buAutoNum type="arabicPeriod" startAt="3"/>
            </a:pPr>
            <a:r>
              <a:rPr lang="en-GB" dirty="0"/>
              <a:t>Solutions and concentrations</a:t>
            </a:r>
          </a:p>
          <a:p>
            <a:pPr marL="0" indent="0">
              <a:buNone/>
            </a:pPr>
            <a:r>
              <a:rPr lang="en-GB" sz="1600" dirty="0"/>
              <a:t>In chemistry a lot of the reactions we carry out involve mixing solutions rather than solids, gases or liquid.  You will have used bottles of acids in science that have labels saying 1M copper </a:t>
            </a:r>
            <a:r>
              <a:rPr lang="en-GB" sz="1600" dirty="0" err="1"/>
              <a:t>sulfate</a:t>
            </a:r>
            <a:r>
              <a:rPr lang="en-GB" sz="1600" dirty="0"/>
              <a:t>.  Tis is where 1 mole of copper </a:t>
            </a:r>
            <a:r>
              <a:rPr lang="en-GB" sz="1600" dirty="0" err="1"/>
              <a:t>sulfate</a:t>
            </a:r>
            <a:r>
              <a:rPr lang="en-GB" sz="1600" dirty="0"/>
              <a:t> has been dissolved in 1 dm</a:t>
            </a:r>
            <a:r>
              <a:rPr lang="en-GB" sz="1600" baseline="30000" dirty="0"/>
              <a:t>3</a:t>
            </a:r>
            <a:r>
              <a:rPr lang="en-GB" sz="1600" dirty="0"/>
              <a:t> of water.  ( 1 dm</a:t>
            </a:r>
            <a:r>
              <a:rPr lang="en-GB" sz="1600" baseline="30000" dirty="0"/>
              <a:t>3</a:t>
            </a:r>
            <a:r>
              <a:rPr lang="en-GB" sz="1600" dirty="0"/>
              <a:t> = 1000cm</a:t>
            </a:r>
            <a:r>
              <a:rPr lang="en-GB" sz="1600" baseline="30000" dirty="0"/>
              <a:t>3</a:t>
            </a:r>
            <a:r>
              <a:rPr lang="en-GB" sz="1600" dirty="0"/>
              <a:t>) </a:t>
            </a:r>
          </a:p>
          <a:p>
            <a:pPr marL="0" indent="0">
              <a:buNone/>
            </a:pPr>
            <a:endParaRPr lang="en-GB" sz="1400" dirty="0"/>
          </a:p>
          <a:p>
            <a:pPr marL="0" indent="0">
              <a:buNone/>
            </a:pPr>
            <a:endParaRPr lang="en-GB" sz="1400" dirty="0"/>
          </a:p>
        </p:txBody>
      </p:sp>
      <p:sp>
        <p:nvSpPr>
          <p:cNvPr id="11" name="Rectangle 10">
            <a:extLst>
              <a:ext uri="{FF2B5EF4-FFF2-40B4-BE49-F238E27FC236}">
                <a16:creationId xmlns:a16="http://schemas.microsoft.com/office/drawing/2014/main" id="{6CC218B1-3057-4AFE-9A96-50973A899236}"/>
              </a:ext>
            </a:extLst>
          </p:cNvPr>
          <p:cNvSpPr/>
          <p:nvPr/>
        </p:nvSpPr>
        <p:spPr>
          <a:xfrm>
            <a:off x="457200" y="3284984"/>
            <a:ext cx="8147248" cy="3378104"/>
          </a:xfrm>
          <a:prstGeom prst="rect">
            <a:avLst/>
          </a:prstGeom>
        </p:spPr>
        <p:txBody>
          <a:bodyPr wrap="square">
            <a:spAutoFit/>
          </a:bodyPr>
          <a:lstStyle/>
          <a:p>
            <a:pPr fontAlgn="base">
              <a:lnSpc>
                <a:spcPct val="150000"/>
              </a:lnSpc>
              <a:buFont typeface="+mj-lt"/>
              <a:buAutoNum type="arabicPeriod"/>
            </a:pPr>
            <a:r>
              <a:rPr lang="en-US" sz="1600" dirty="0">
                <a:solidFill>
                  <a:srgbClr val="000000"/>
                </a:solidFill>
                <a:latin typeface="Calibri" panose="020F0502020204030204" pitchFamily="34" charset="0"/>
              </a:rPr>
              <a:t>What is the </a:t>
            </a:r>
            <a:r>
              <a:rPr lang="en-US" sz="1600" dirty="0">
                <a:solidFill>
                  <a:srgbClr val="222222"/>
                </a:solidFill>
                <a:latin typeface="Calibri" panose="020F0502020204030204" pitchFamily="34" charset="0"/>
              </a:rPr>
              <a:t>concentration (in mol dm</a:t>
            </a:r>
            <a:r>
              <a:rPr lang="en-US" sz="1600" baseline="30000" dirty="0">
                <a:solidFill>
                  <a:srgbClr val="222222"/>
                </a:solidFill>
                <a:latin typeface="Calibri" panose="020F0502020204030204" pitchFamily="34" charset="0"/>
              </a:rPr>
              <a:t>-3</a:t>
            </a:r>
            <a:r>
              <a:rPr lang="en-US" sz="1600" dirty="0">
                <a:solidFill>
                  <a:srgbClr val="222222"/>
                </a:solidFill>
                <a:latin typeface="Calibri" panose="020F0502020204030204" pitchFamily="34" charset="0"/>
              </a:rPr>
              <a:t>)</a:t>
            </a:r>
            <a:r>
              <a:rPr lang="en-US" sz="1600" baseline="30000" dirty="0">
                <a:solidFill>
                  <a:srgbClr val="222222"/>
                </a:solidFill>
                <a:latin typeface="Calibri" panose="020F0502020204030204" pitchFamily="34" charset="0"/>
              </a:rPr>
              <a:t> </a:t>
            </a:r>
            <a:r>
              <a:rPr lang="en-US" sz="1600" dirty="0">
                <a:solidFill>
                  <a:srgbClr val="000000"/>
                </a:solidFill>
                <a:latin typeface="Calibri" panose="020F0502020204030204" pitchFamily="34" charset="0"/>
              </a:rPr>
              <a:t>of 9.53g of magnesium chloride (MgCl</a:t>
            </a:r>
            <a:r>
              <a:rPr lang="en-US" sz="1600" baseline="-25000" dirty="0">
                <a:solidFill>
                  <a:srgbClr val="000000"/>
                </a:solidFill>
                <a:latin typeface="Calibri" panose="020F0502020204030204" pitchFamily="34" charset="0"/>
              </a:rPr>
              <a:t>2</a:t>
            </a:r>
            <a:r>
              <a:rPr lang="en-US" sz="1600" dirty="0">
                <a:solidFill>
                  <a:srgbClr val="000000"/>
                </a:solidFill>
                <a:latin typeface="Calibri" panose="020F0502020204030204" pitchFamily="34" charset="0"/>
              </a:rPr>
              <a:t>) dissolved in 100cm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of water? </a:t>
            </a:r>
          </a:p>
          <a:p>
            <a:pPr fontAlgn="base">
              <a:lnSpc>
                <a:spcPct val="150000"/>
              </a:lnSpc>
              <a:buFont typeface="+mj-lt"/>
              <a:buAutoNum type="arabicPeriod" startAt="2"/>
            </a:pPr>
            <a:r>
              <a:rPr lang="en-US" sz="1600" dirty="0">
                <a:solidFill>
                  <a:srgbClr val="000000"/>
                </a:solidFill>
                <a:latin typeface="Calibri" panose="020F0502020204030204" pitchFamily="34" charset="0"/>
              </a:rPr>
              <a:t>What is the </a:t>
            </a:r>
            <a:r>
              <a:rPr lang="en-US" sz="1600" dirty="0">
                <a:solidFill>
                  <a:srgbClr val="222222"/>
                </a:solidFill>
                <a:latin typeface="Calibri" panose="020F0502020204030204" pitchFamily="34" charset="0"/>
              </a:rPr>
              <a:t>concentration (in mol dm</a:t>
            </a:r>
            <a:r>
              <a:rPr lang="en-US" sz="1600" baseline="30000" dirty="0">
                <a:solidFill>
                  <a:srgbClr val="222222"/>
                </a:solidFill>
                <a:latin typeface="Calibri" panose="020F0502020204030204" pitchFamily="34" charset="0"/>
              </a:rPr>
              <a:t>-3</a:t>
            </a:r>
            <a:r>
              <a:rPr lang="en-US" sz="1600" dirty="0">
                <a:solidFill>
                  <a:srgbClr val="222222"/>
                </a:solidFill>
                <a:latin typeface="Calibri" panose="020F0502020204030204" pitchFamily="34" charset="0"/>
              </a:rPr>
              <a:t>)</a:t>
            </a:r>
            <a:r>
              <a:rPr lang="en-US" sz="1600" baseline="30000" dirty="0">
                <a:solidFill>
                  <a:srgbClr val="222222"/>
                </a:solidFill>
                <a:latin typeface="Calibri" panose="020F0502020204030204" pitchFamily="34" charset="0"/>
              </a:rPr>
              <a:t> </a:t>
            </a:r>
            <a:r>
              <a:rPr lang="en-US" sz="1600" dirty="0">
                <a:solidFill>
                  <a:srgbClr val="000000"/>
                </a:solidFill>
                <a:latin typeface="Calibri" panose="020F0502020204030204" pitchFamily="34" charset="0"/>
              </a:rPr>
              <a:t>of 13.248g of lead nitrate (Pb(NO</a:t>
            </a:r>
            <a:r>
              <a:rPr lang="en-US" sz="1600" baseline="-25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a:t>
            </a:r>
            <a:r>
              <a:rPr lang="en-US" sz="1600" baseline="-25000" dirty="0">
                <a:solidFill>
                  <a:srgbClr val="000000"/>
                </a:solidFill>
                <a:latin typeface="Calibri" panose="020F0502020204030204" pitchFamily="34" charset="0"/>
              </a:rPr>
              <a:t>2</a:t>
            </a:r>
            <a:r>
              <a:rPr lang="en-US" sz="1600" dirty="0">
                <a:solidFill>
                  <a:srgbClr val="000000"/>
                </a:solidFill>
                <a:latin typeface="Calibri" panose="020F0502020204030204" pitchFamily="34" charset="0"/>
              </a:rPr>
              <a:t>) dissolved in 2dm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of water? </a:t>
            </a:r>
          </a:p>
          <a:p>
            <a:pPr fontAlgn="base">
              <a:lnSpc>
                <a:spcPct val="150000"/>
              </a:lnSpc>
              <a:buFont typeface="+mj-lt"/>
              <a:buAutoNum type="arabicPeriod" startAt="3"/>
            </a:pPr>
            <a:r>
              <a:rPr lang="en-US" sz="1600" dirty="0">
                <a:solidFill>
                  <a:srgbClr val="000000"/>
                </a:solidFill>
                <a:latin typeface="Calibri" panose="020F0502020204030204" pitchFamily="34" charset="0"/>
              </a:rPr>
              <a:t>If I add 100cm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of 1.00 mol dm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HCl to 1.9dm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of water, what is the molarity of the new solution? </a:t>
            </a:r>
          </a:p>
          <a:p>
            <a:pPr fontAlgn="base">
              <a:lnSpc>
                <a:spcPct val="150000"/>
              </a:lnSpc>
              <a:buFont typeface="+mj-lt"/>
              <a:buAutoNum type="arabicPeriod" startAt="4"/>
            </a:pPr>
            <a:r>
              <a:rPr lang="en-US" sz="1600" dirty="0">
                <a:solidFill>
                  <a:srgbClr val="000000"/>
                </a:solidFill>
                <a:latin typeface="Calibri" panose="020F0502020204030204" pitchFamily="34" charset="0"/>
              </a:rPr>
              <a:t>What mass of silver is present in 100cm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of 1moldm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silver nitrate (AgNO</a:t>
            </a:r>
            <a:r>
              <a:rPr lang="en-US" sz="1600" baseline="-25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a:t>
            </a:r>
          </a:p>
          <a:p>
            <a:pPr fontAlgn="base">
              <a:lnSpc>
                <a:spcPct val="150000"/>
              </a:lnSpc>
              <a:buFont typeface="+mj-lt"/>
              <a:buAutoNum type="arabicPeriod" startAt="5"/>
            </a:pPr>
            <a:r>
              <a:rPr lang="en-US" sz="1600" dirty="0">
                <a:solidFill>
                  <a:srgbClr val="000000"/>
                </a:solidFill>
                <a:latin typeface="Calibri" panose="020F0502020204030204" pitchFamily="34" charset="0"/>
              </a:rPr>
              <a:t>The Dead Sea, between Jordan and Israel, contains 0.0526 moldm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of Bromide ions (Br </a:t>
            </a:r>
            <a:r>
              <a:rPr lang="en-US" sz="1600" baseline="30000" dirty="0">
                <a:solidFill>
                  <a:srgbClr val="000000"/>
                </a:solidFill>
                <a:latin typeface="Calibri" panose="020F0502020204030204" pitchFamily="34" charset="0"/>
              </a:rPr>
              <a:t>-</a:t>
            </a:r>
            <a:r>
              <a:rPr lang="en-US" sz="1600" dirty="0">
                <a:solidFill>
                  <a:srgbClr val="000000"/>
                </a:solidFill>
                <a:latin typeface="Calibri" panose="020F0502020204030204" pitchFamily="34" charset="0"/>
              </a:rPr>
              <a:t>), what mass of bromine is in 1dm</a:t>
            </a:r>
            <a:r>
              <a:rPr lang="en-US" sz="1600" baseline="30000" dirty="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of Dead Sea water? </a:t>
            </a:r>
          </a:p>
        </p:txBody>
      </p:sp>
      <p:sp>
        <p:nvSpPr>
          <p:cNvPr id="12" name="Rectangle 11">
            <a:extLst>
              <a:ext uri="{FF2B5EF4-FFF2-40B4-BE49-F238E27FC236}">
                <a16:creationId xmlns:a16="http://schemas.microsoft.com/office/drawing/2014/main" id="{FCAE3D07-5374-485F-B5BB-461046F41F71}"/>
              </a:ext>
            </a:extLst>
          </p:cNvPr>
          <p:cNvSpPr/>
          <p:nvPr/>
        </p:nvSpPr>
        <p:spPr>
          <a:xfrm>
            <a:off x="457200" y="2854064"/>
            <a:ext cx="2333652" cy="400110"/>
          </a:xfrm>
          <a:prstGeom prst="rect">
            <a:avLst/>
          </a:prstGeom>
        </p:spPr>
        <p:txBody>
          <a:bodyPr wrap="none">
            <a:spAutoFit/>
          </a:bodyPr>
          <a:lstStyle/>
          <a:p>
            <a:r>
              <a:rPr lang="en-US" sz="2000" b="1" dirty="0"/>
              <a:t>questions to answer</a:t>
            </a:r>
            <a:endParaRPr lang="en-GB" sz="2000" b="1" dirty="0"/>
          </a:p>
        </p:txBody>
      </p:sp>
    </p:spTree>
    <p:extLst>
      <p:ext uri="{BB962C8B-B14F-4D97-AF65-F5344CB8AC3E}">
        <p14:creationId xmlns:p14="http://schemas.microsoft.com/office/powerpoint/2010/main" val="3181162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207128" y="12970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chemistry</a:t>
            </a:r>
          </a:p>
        </p:txBody>
      </p:sp>
      <p:sp>
        <p:nvSpPr>
          <p:cNvPr id="3" name="Rectangle 2">
            <a:extLst>
              <a:ext uri="{FF2B5EF4-FFF2-40B4-BE49-F238E27FC236}">
                <a16:creationId xmlns:a16="http://schemas.microsoft.com/office/drawing/2014/main" id="{3F7C1559-13F0-45F4-B533-ADD0B645AE6C}"/>
              </a:ext>
            </a:extLst>
          </p:cNvPr>
          <p:cNvSpPr>
            <a:spLocks noChangeArrowheads="1"/>
          </p:cNvSpPr>
          <p:nvPr/>
        </p:nvSpPr>
        <p:spPr bwMode="auto">
          <a:xfrm>
            <a:off x="207128" y="918683"/>
            <a:ext cx="8666301" cy="1615754"/>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152352" rIns="1006158" bIns="76176"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Calculating percentage yield</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1400" b="0" i="0" u="none" strike="noStrike" cap="none" normalizeH="0" baseline="0" dirty="0">
                <a:ln>
                  <a:noFill/>
                </a:ln>
                <a:solidFill>
                  <a:schemeClr val="tx1"/>
                </a:solidFill>
                <a:effectLst/>
                <a:latin typeface="Arial" panose="020B0604020202020204" pitchFamily="34" charset="0"/>
                <a:ea typeface="BemboStd"/>
                <a:cs typeface="Arial" panose="020B0604020202020204" pitchFamily="34" charset="0"/>
              </a:rPr>
              <a:t>Chemists often find that an experiment makes a smaller amount of product than expected. They can predict the amount of product made in a reaction by calculating the percentage yield.</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1400" b="0" i="0" u="none" strike="noStrike" cap="none" normalizeH="0" baseline="0" dirty="0">
                <a:ln>
                  <a:noFill/>
                </a:ln>
                <a:solidFill>
                  <a:schemeClr val="tx1"/>
                </a:solidFill>
                <a:effectLst/>
                <a:latin typeface="Arial" panose="020B0604020202020204" pitchFamily="34" charset="0"/>
                <a:ea typeface="BemboStd"/>
                <a:cs typeface="Arial" panose="020B0604020202020204" pitchFamily="34" charset="0"/>
              </a:rPr>
              <a:t>The percentage yield links the actual amount of product made, in moles, and the theoretical yield, in moles:</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	percentage yield </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sym typeface="Symbol" panose="05050102010706020507" pitchFamily="18" charset="2"/>
              </a:rPr>
              <a:t></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 </a:t>
            </a:r>
            <a:endPar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sym typeface="Symbol" panose="05050102010706020507" pitchFamily="18" charset="2"/>
            </a:endParaRPr>
          </a:p>
        </p:txBody>
      </p:sp>
      <p:graphicFrame>
        <p:nvGraphicFramePr>
          <p:cNvPr id="4" name="Object 3">
            <a:extLst>
              <a:ext uri="{FF2B5EF4-FFF2-40B4-BE49-F238E27FC236}">
                <a16:creationId xmlns:a16="http://schemas.microsoft.com/office/drawing/2014/main" id="{21690B17-EB7C-4C2D-B501-9ECDC01B95D2}"/>
              </a:ext>
            </a:extLst>
          </p:cNvPr>
          <p:cNvGraphicFramePr>
            <a:graphicFrameLocks noChangeAspect="1"/>
          </p:cNvGraphicFramePr>
          <p:nvPr>
            <p:extLst>
              <p:ext uri="{D42A27DB-BD31-4B8C-83A1-F6EECF244321}">
                <p14:modId xmlns:p14="http://schemas.microsoft.com/office/powerpoint/2010/main" val="2954120249"/>
              </p:ext>
            </p:extLst>
          </p:nvPr>
        </p:nvGraphicFramePr>
        <p:xfrm>
          <a:off x="2195736" y="2172925"/>
          <a:ext cx="2600325" cy="371475"/>
        </p:xfrm>
        <a:graphic>
          <a:graphicData uri="http://schemas.openxmlformats.org/presentationml/2006/ole">
            <mc:AlternateContent xmlns:mc="http://schemas.openxmlformats.org/markup-compatibility/2006">
              <mc:Choice xmlns:v="urn:schemas-microsoft-com:vml" Requires="v">
                <p:oleObj spid="_x0000_s3078" r:id="rId3" imgW="2603500" imgH="368300" progId="Equation.3">
                  <p:embed/>
                </p:oleObj>
              </mc:Choice>
              <mc:Fallback>
                <p:oleObj r:id="rId3" imgW="2603500" imgH="368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2172925"/>
                        <a:ext cx="2600325" cy="371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3">
            <a:extLst>
              <a:ext uri="{FF2B5EF4-FFF2-40B4-BE49-F238E27FC236}">
                <a16:creationId xmlns:a16="http://schemas.microsoft.com/office/drawing/2014/main" id="{F13F0623-EF66-42DE-B55D-9622D3767E95}"/>
              </a:ext>
            </a:extLst>
          </p:cNvPr>
          <p:cNvSpPr>
            <a:spLocks noChangeArrowheads="1"/>
          </p:cNvSpPr>
          <p:nvPr/>
        </p:nvSpPr>
        <p:spPr bwMode="auto">
          <a:xfrm>
            <a:off x="197111" y="2844224"/>
            <a:ext cx="8666301" cy="1169551"/>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685800" algn="l"/>
                <a:tab pos="644683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Look at this worked example. A student added ethanol to propanoic acid to make the ester, ethyl propanoate, and water.</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C</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2</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H</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5</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OH </a:t>
            </a:r>
            <a:r>
              <a:rPr kumimoji="0" lang="en-GB" altLang="en-US" sz="1400" b="0" i="0" u="none" strike="noStrike" cap="none" normalizeH="0" baseline="0" dirty="0">
                <a:ln>
                  <a:noFill/>
                </a:ln>
                <a:solidFill>
                  <a:schemeClr val="tx1"/>
                </a:solidFill>
                <a:effectLst/>
                <a:latin typeface="Arial" panose="020B0604020202020204" pitchFamily="34" charset="0"/>
                <a:ea typeface="MathematicalPiLTStd"/>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C</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2</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H</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5</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COOH </a:t>
            </a:r>
            <a:r>
              <a:rPr kumimoji="0" lang="en-US" altLang="en-US" sz="1400" b="0" i="0" u="none" strike="noStrike" cap="none" normalizeH="0" baseline="0" dirty="0">
                <a:ln>
                  <a:noFill/>
                </a:ln>
                <a:solidFill>
                  <a:schemeClr val="tx1"/>
                </a:solidFill>
                <a:effectLst/>
                <a:latin typeface="UniMath"/>
                <a:ea typeface="Times New Roman" panose="02020603050405020304" pitchFamily="18" charset="0"/>
                <a:cs typeface="Arial" panose="020B0604020202020204" pitchFamily="34" charset="0"/>
              </a:rPr>
              <a:t>→</a:t>
            </a:r>
            <a:r>
              <a:rPr kumimoji="0" lang="en-US" altLang="en-US" sz="1400" b="0" i="0" u="none" strike="noStrike" cap="none" normalizeH="0" baseline="0" dirty="0">
                <a:ln>
                  <a:noFill/>
                </a:ln>
                <a:solidFill>
                  <a:schemeClr val="tx1"/>
                </a:solidFill>
                <a:effectLst/>
                <a:latin typeface="Arial" panose="020B0604020202020204" pitchFamily="34" charset="0"/>
                <a:ea typeface="UniMath"/>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C</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2</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H</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5</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COOC</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2</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H</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5</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MathematicalPiLTStd"/>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H</a:t>
            </a:r>
            <a:r>
              <a:rPr kumimoji="0" lang="en-GB" altLang="en-US" sz="1400" b="0" i="0" u="none" strike="noStrike" cap="none" normalizeH="0" baseline="-30000" dirty="0">
                <a:ln>
                  <a:noFill/>
                </a:ln>
                <a:solidFill>
                  <a:schemeClr val="tx1"/>
                </a:solidFill>
                <a:effectLst/>
                <a:latin typeface="Arial" panose="020B0604020202020204" pitchFamily="34" charset="0"/>
                <a:ea typeface="HelveticaNeueLTStd-Lt"/>
                <a:cs typeface="Arial" panose="020B0604020202020204" pitchFamily="34" charset="0"/>
              </a:rPr>
              <a:t>2</a:t>
            </a: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O</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The experiment has a theoretical yield of 5.00 g.</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 pos="685800" algn="l"/>
                <a:tab pos="6446838" algn="r"/>
              </a:tabLst>
            </a:pPr>
            <a:r>
              <a:rPr kumimoji="0" lang="en-GB" altLang="en-US" sz="1400" b="0" i="0" u="none" strike="noStrike" cap="none" normalizeH="0" baseline="0" dirty="0">
                <a:ln>
                  <a:noFill/>
                </a:ln>
                <a:solidFill>
                  <a:schemeClr val="tx1"/>
                </a:solidFill>
                <a:effectLst/>
                <a:latin typeface="Arial" panose="020B0604020202020204" pitchFamily="34" charset="0"/>
                <a:ea typeface="HelveticaNeueLTStd-Lt"/>
                <a:cs typeface="Arial" panose="020B0604020202020204" pitchFamily="34" charset="0"/>
              </a:rPr>
              <a:t>The actual yield is 4.50 g.</a:t>
            </a:r>
            <a:endParaRPr kumimoji="0" lang="en-GB" altLang="en-US" sz="3200" b="0" i="0" u="none" strike="noStrike" cap="none" normalizeH="0" baseline="0" dirty="0">
              <a:ln>
                <a:noFill/>
              </a:ln>
              <a:solidFill>
                <a:schemeClr val="tx1"/>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C839D4D9-966D-40F4-B521-A2E40CBE6B6E}"/>
              </a:ext>
            </a:extLst>
          </p:cNvPr>
          <p:cNvSpPr/>
          <p:nvPr/>
        </p:nvSpPr>
        <p:spPr>
          <a:xfrm>
            <a:off x="207128" y="4340297"/>
            <a:ext cx="8323860" cy="2100575"/>
          </a:xfrm>
          <a:prstGeom prst="rect">
            <a:avLst/>
          </a:prstGeom>
        </p:spPr>
        <p:txBody>
          <a:bodyPr wrap="square">
            <a:spAutoFit/>
          </a:bodyPr>
          <a:lstStyle/>
          <a:p>
            <a:pPr>
              <a:lnSpc>
                <a:spcPts val="1800"/>
              </a:lnSpc>
              <a:spcBef>
                <a:spcPts val="1200"/>
              </a:spcBef>
              <a:spcAft>
                <a:spcPts val="600"/>
              </a:spcAft>
            </a:pPr>
            <a:r>
              <a:rPr lang="en-GB" sz="2800" b="1" i="1" dirty="0">
                <a:latin typeface="Arial" panose="020B0604020202020204" pitchFamily="34" charset="0"/>
                <a:ea typeface="HelveticaNeueLTStd-Lt"/>
              </a:rPr>
              <a:t>Practice questions</a:t>
            </a:r>
            <a:endParaRPr lang="en-GB" sz="2800" b="1" i="1" dirty="0">
              <a:latin typeface="Arial" panose="020B0604020202020204" pitchFamily="34" charset="0"/>
              <a:ea typeface="Times New Roman" panose="02020603050405020304" pitchFamily="18" charset="0"/>
            </a:endParaRPr>
          </a:p>
          <a:p>
            <a:pPr marL="342900" marR="1005840" lvl="0" indent="-342900">
              <a:spcAft>
                <a:spcPts val="300"/>
              </a:spcAft>
              <a:buFont typeface="+mj-lt"/>
              <a:buAutoNum type="arabicPeriod"/>
              <a:tabLst>
                <a:tab pos="228600" algn="l"/>
                <a:tab pos="457200" algn="l"/>
                <a:tab pos="685800" algn="l"/>
                <a:tab pos="3690620" algn="l"/>
                <a:tab pos="6446520" algn="r"/>
              </a:tabLst>
            </a:pPr>
            <a:r>
              <a:rPr lang="en-GB" dirty="0">
                <a:latin typeface="Arial" panose="020B0604020202020204" pitchFamily="34" charset="0"/>
                <a:ea typeface="SimSun" panose="02010600030101010101" pitchFamily="2" charset="-122"/>
              </a:rPr>
              <a:t>Calculate the percentage yield of a reaction with a theoretical yield of 4.75 moles of product and an actual yield of 3.19 moles of product. Give your answer to 3 significant figures.</a:t>
            </a:r>
          </a:p>
          <a:p>
            <a:pPr marL="342900" marR="1005840" lvl="0" indent="-342900">
              <a:spcAft>
                <a:spcPts val="300"/>
              </a:spcAft>
              <a:buFont typeface="+mj-lt"/>
              <a:buAutoNum type="arabicPeriod"/>
              <a:tabLst>
                <a:tab pos="228600" algn="l"/>
                <a:tab pos="457200" algn="l"/>
                <a:tab pos="685800" algn="l"/>
                <a:tab pos="3690620" algn="l"/>
                <a:tab pos="6446520" algn="r"/>
              </a:tabLst>
            </a:pPr>
            <a:r>
              <a:rPr lang="en-GB" dirty="0">
                <a:latin typeface="Arial" panose="020B0604020202020204" pitchFamily="34" charset="0"/>
                <a:ea typeface="SimSun" panose="02010600030101010101" pitchFamily="2" charset="-122"/>
              </a:rPr>
              <a:t>Calculate the percentage yield of a reaction with a theoretical yield of 12.00 moles of product and an actual yield of 6.25 moles of product. Give your answer to 3 significant figures.</a:t>
            </a:r>
          </a:p>
        </p:txBody>
      </p:sp>
    </p:spTree>
    <p:extLst>
      <p:ext uri="{BB962C8B-B14F-4D97-AF65-F5344CB8AC3E}">
        <p14:creationId xmlns:p14="http://schemas.microsoft.com/office/powerpoint/2010/main" val="170172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DF554D3-9FF5-4867-9E36-CC793F6696CE}"/>
              </a:ext>
            </a:extLst>
          </p:cNvPr>
          <p:cNvGraphicFramePr>
            <a:graphicFrameLocks noGrp="1"/>
          </p:cNvGraphicFramePr>
          <p:nvPr/>
        </p:nvGraphicFramePr>
        <p:xfrm>
          <a:off x="539552" y="813661"/>
          <a:ext cx="8208912" cy="5783691"/>
        </p:xfrm>
        <a:graphic>
          <a:graphicData uri="http://schemas.openxmlformats.org/drawingml/2006/table">
            <a:tbl>
              <a:tblPr firstRow="1" firstCol="1" bandRow="1">
                <a:tableStyleId>{5940675A-B579-460E-94D1-54222C63F5DA}</a:tableStyleId>
              </a:tblPr>
              <a:tblGrid>
                <a:gridCol w="3486204">
                  <a:extLst>
                    <a:ext uri="{9D8B030D-6E8A-4147-A177-3AD203B41FA5}">
                      <a16:colId xmlns:a16="http://schemas.microsoft.com/office/drawing/2014/main" val="610112798"/>
                    </a:ext>
                  </a:extLst>
                </a:gridCol>
                <a:gridCol w="4722708">
                  <a:extLst>
                    <a:ext uri="{9D8B030D-6E8A-4147-A177-3AD203B41FA5}">
                      <a16:colId xmlns:a16="http://schemas.microsoft.com/office/drawing/2014/main" val="3766850645"/>
                    </a:ext>
                  </a:extLst>
                </a:gridCol>
              </a:tblGrid>
              <a:tr h="267555">
                <a:tc>
                  <a:txBody>
                    <a:bodyPr/>
                    <a:lstStyle/>
                    <a:p>
                      <a:pPr algn="l">
                        <a:lnSpc>
                          <a:spcPct val="115000"/>
                        </a:lnSpc>
                        <a:spcAft>
                          <a:spcPts val="0"/>
                        </a:spcAft>
                      </a:pPr>
                      <a:r>
                        <a:rPr lang="en-GB" sz="1200" dirty="0">
                          <a:effectLst/>
                        </a:rPr>
                        <a:t>When is a measurement valid?</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it measures what it is supposed to be measuring</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3129358"/>
                  </a:ext>
                </a:extLst>
              </a:tr>
              <a:tr h="315864">
                <a:tc>
                  <a:txBody>
                    <a:bodyPr/>
                    <a:lstStyle/>
                    <a:p>
                      <a:pPr algn="l">
                        <a:lnSpc>
                          <a:spcPct val="115000"/>
                        </a:lnSpc>
                        <a:spcAft>
                          <a:spcPts val="0"/>
                        </a:spcAft>
                      </a:pPr>
                      <a:r>
                        <a:rPr lang="en-GB" sz="1200" dirty="0">
                          <a:effectLst/>
                        </a:rPr>
                        <a:t>When is a result accurate?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it is close to the true value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02181421"/>
                  </a:ext>
                </a:extLst>
              </a:tr>
              <a:tr h="472520">
                <a:tc>
                  <a:txBody>
                    <a:bodyPr/>
                    <a:lstStyle/>
                    <a:p>
                      <a:pPr algn="l">
                        <a:lnSpc>
                          <a:spcPct val="115000"/>
                        </a:lnSpc>
                        <a:spcAft>
                          <a:spcPts val="0"/>
                        </a:spcAft>
                      </a:pPr>
                      <a:r>
                        <a:rPr lang="en-GB" sz="1200" dirty="0">
                          <a:effectLst/>
                        </a:rPr>
                        <a:t>What are precise results?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repeat measurements are consistent/agree closely with each other</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963374"/>
                  </a:ext>
                </a:extLst>
              </a:tr>
              <a:tr h="472520">
                <a:tc>
                  <a:txBody>
                    <a:bodyPr/>
                    <a:lstStyle/>
                    <a:p>
                      <a:pPr algn="l">
                        <a:lnSpc>
                          <a:spcPct val="115000"/>
                        </a:lnSpc>
                        <a:spcAft>
                          <a:spcPts val="0"/>
                        </a:spcAft>
                      </a:pPr>
                      <a:r>
                        <a:rPr lang="en-GB" sz="1200" dirty="0">
                          <a:effectLst/>
                        </a:rPr>
                        <a:t>What is repeatability?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how precise repeated measurements are when they are taken by the same person, using the same equipment, under the same conditions</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88641325"/>
                  </a:ext>
                </a:extLst>
              </a:tr>
              <a:tr h="472520">
                <a:tc>
                  <a:txBody>
                    <a:bodyPr/>
                    <a:lstStyle/>
                    <a:p>
                      <a:pPr algn="l">
                        <a:lnSpc>
                          <a:spcPct val="115000"/>
                        </a:lnSpc>
                        <a:spcAft>
                          <a:spcPts val="0"/>
                        </a:spcAft>
                      </a:pPr>
                      <a:r>
                        <a:rPr lang="en-GB" sz="1200" dirty="0">
                          <a:effectLst/>
                        </a:rPr>
                        <a:t>What is reproducibility?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how precise repeated measurements are when they are taken by different people, using different equipment</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65540791"/>
                  </a:ext>
                </a:extLst>
              </a:tr>
              <a:tr h="315864">
                <a:tc>
                  <a:txBody>
                    <a:bodyPr/>
                    <a:lstStyle/>
                    <a:p>
                      <a:pPr algn="l">
                        <a:lnSpc>
                          <a:spcPct val="115000"/>
                        </a:lnSpc>
                        <a:spcAft>
                          <a:spcPts val="0"/>
                        </a:spcAft>
                      </a:pPr>
                      <a:r>
                        <a:rPr lang="en-GB" sz="1200" dirty="0">
                          <a:effectLst/>
                        </a:rPr>
                        <a:t>What is the uncertainty of a measurement?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the interval within which the true value is expected to lie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989718"/>
                  </a:ext>
                </a:extLst>
              </a:tr>
              <a:tr h="315864">
                <a:tc>
                  <a:txBody>
                    <a:bodyPr/>
                    <a:lstStyle/>
                    <a:p>
                      <a:pPr algn="l">
                        <a:lnSpc>
                          <a:spcPct val="115000"/>
                        </a:lnSpc>
                        <a:spcAft>
                          <a:spcPts val="0"/>
                        </a:spcAft>
                      </a:pPr>
                      <a:r>
                        <a:rPr lang="en-GB" sz="1200" dirty="0">
                          <a:effectLst/>
                        </a:rPr>
                        <a:t>Define measurement error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the difference between a measured value and the true value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75980799"/>
                  </a:ext>
                </a:extLst>
              </a:tr>
              <a:tr h="472520">
                <a:tc>
                  <a:txBody>
                    <a:bodyPr/>
                    <a:lstStyle/>
                    <a:p>
                      <a:pPr algn="l">
                        <a:lnSpc>
                          <a:spcPct val="115000"/>
                        </a:lnSpc>
                        <a:spcAft>
                          <a:spcPts val="0"/>
                        </a:spcAft>
                      </a:pPr>
                      <a:r>
                        <a:rPr lang="en-GB" sz="1200" dirty="0">
                          <a:effectLst/>
                        </a:rPr>
                        <a:t>What type of error is caused by results varying around the true value in an unpredictable way?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random error</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7839411"/>
                  </a:ext>
                </a:extLst>
              </a:tr>
              <a:tr h="315864">
                <a:tc>
                  <a:txBody>
                    <a:bodyPr/>
                    <a:lstStyle/>
                    <a:p>
                      <a:pPr algn="l">
                        <a:lnSpc>
                          <a:spcPct val="115000"/>
                        </a:lnSpc>
                        <a:spcAft>
                          <a:spcPts val="0"/>
                        </a:spcAft>
                      </a:pPr>
                      <a:r>
                        <a:rPr lang="en-GB" sz="1200" dirty="0">
                          <a:effectLst/>
                        </a:rPr>
                        <a:t>What is a systematic error?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consistent difference between the measured values and true values</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6909606"/>
                  </a:ext>
                </a:extLst>
              </a:tr>
              <a:tr h="472520">
                <a:tc>
                  <a:txBody>
                    <a:bodyPr/>
                    <a:lstStyle/>
                    <a:p>
                      <a:pPr algn="l">
                        <a:lnSpc>
                          <a:spcPct val="115000"/>
                        </a:lnSpc>
                        <a:spcAft>
                          <a:spcPts val="0"/>
                        </a:spcAft>
                      </a:pPr>
                      <a:r>
                        <a:rPr lang="en-GB" sz="1200" dirty="0">
                          <a:effectLst/>
                        </a:rPr>
                        <a:t>What does zero error mean?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measuring instrument gives a false reading when the true value should be zero</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36890"/>
                  </a:ext>
                </a:extLst>
              </a:tr>
              <a:tr h="472520">
                <a:tc>
                  <a:txBody>
                    <a:bodyPr/>
                    <a:lstStyle/>
                    <a:p>
                      <a:pPr algn="l">
                        <a:lnSpc>
                          <a:spcPct val="115000"/>
                        </a:lnSpc>
                        <a:spcAft>
                          <a:spcPts val="0"/>
                        </a:spcAft>
                      </a:pPr>
                      <a:r>
                        <a:rPr lang="en-GB" sz="1200" dirty="0">
                          <a:effectLst/>
                        </a:rPr>
                        <a:t>Which variable is changed or selected by the investigator?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independent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4271048"/>
                  </a:ext>
                </a:extLst>
              </a:tr>
              <a:tr h="472520">
                <a:tc>
                  <a:txBody>
                    <a:bodyPr/>
                    <a:lstStyle/>
                    <a:p>
                      <a:pPr algn="l">
                        <a:lnSpc>
                          <a:spcPct val="115000"/>
                        </a:lnSpc>
                        <a:spcAft>
                          <a:spcPts val="0"/>
                        </a:spcAft>
                      </a:pPr>
                      <a:r>
                        <a:rPr lang="en-GB" sz="1200" dirty="0">
                          <a:effectLst/>
                        </a:rPr>
                        <a:t>What is a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variable that is measured every time the independent variable is changed</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119119"/>
                  </a:ext>
                </a:extLst>
              </a:tr>
              <a:tr h="472520">
                <a:tc>
                  <a:txBody>
                    <a:bodyPr/>
                    <a:lstStyle/>
                    <a:p>
                      <a:pPr algn="l">
                        <a:lnSpc>
                          <a:spcPct val="115000"/>
                        </a:lnSpc>
                        <a:spcAft>
                          <a:spcPts val="0"/>
                        </a:spcAft>
                      </a:pPr>
                      <a:r>
                        <a:rPr lang="en-GB" sz="1200" dirty="0">
                          <a:effectLst/>
                        </a:rPr>
                        <a:t>Define a fair test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test in which only the independent variable is allowed to affect the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0607529"/>
                  </a:ext>
                </a:extLst>
              </a:tr>
              <a:tr h="472520">
                <a:tc>
                  <a:txBody>
                    <a:bodyPr/>
                    <a:lstStyle/>
                    <a:p>
                      <a:pPr algn="l">
                        <a:lnSpc>
                          <a:spcPct val="115000"/>
                        </a:lnSpc>
                        <a:spcAft>
                          <a:spcPts val="0"/>
                        </a:spcAft>
                      </a:pPr>
                      <a:r>
                        <a:rPr lang="en-GB" sz="1200" dirty="0">
                          <a:effectLst/>
                        </a:rPr>
                        <a:t>What are control variables?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variables that should be kept constant to avoid them affecting the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4494570"/>
                  </a:ext>
                </a:extLst>
              </a:tr>
            </a:tbl>
          </a:graphicData>
        </a:graphic>
      </p:graphicFrame>
      <p:sp>
        <p:nvSpPr>
          <p:cNvPr id="2" name="TextBox 1">
            <a:extLst>
              <a:ext uri="{FF2B5EF4-FFF2-40B4-BE49-F238E27FC236}">
                <a16:creationId xmlns:a16="http://schemas.microsoft.com/office/drawing/2014/main" id="{9DB3DC82-5CB5-4FD8-A6E2-9AD34298FBF6}"/>
              </a:ext>
            </a:extLst>
          </p:cNvPr>
          <p:cNvSpPr txBox="1"/>
          <p:nvPr/>
        </p:nvSpPr>
        <p:spPr>
          <a:xfrm>
            <a:off x="539552" y="260648"/>
            <a:ext cx="820891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2400" b="1" dirty="0"/>
              <a:t>Key terminology that you need for the A level Practical work</a:t>
            </a:r>
          </a:p>
        </p:txBody>
      </p:sp>
    </p:spTree>
    <p:extLst>
      <p:ext uri="{BB962C8B-B14F-4D97-AF65-F5344CB8AC3E}">
        <p14:creationId xmlns:p14="http://schemas.microsoft.com/office/powerpoint/2010/main" val="1554247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5FF975E86E419408F0FD934CB0B4" ma:contentTypeVersion="5" ma:contentTypeDescription="Create a new document." ma:contentTypeScope="" ma:versionID="7b67dc9034ff4bb965a07ba12f297754">
  <xsd:schema xmlns:xsd="http://www.w3.org/2001/XMLSchema" xmlns:xs="http://www.w3.org/2001/XMLSchema" xmlns:p="http://schemas.microsoft.com/office/2006/metadata/properties" xmlns:ns2="d8a42690-dfbb-43b2-920e-db54a06070b6" targetNamespace="http://schemas.microsoft.com/office/2006/metadata/properties" ma:root="true" ma:fieldsID="32e50ea0ceb66aca24b819de9f6b93c1" ns2:_="">
    <xsd:import namespace="d8a42690-dfbb-43b2-920e-db54a06070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42690-dfbb-43b2-920e-db54a06070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C00E6B-5423-4F2D-BCA6-DEB82F5A1E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42690-dfbb-43b2-920e-db54a06070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4D329F-4848-488F-BA1D-1A894309E89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E0367D2-6DCF-426F-B7BB-D6B180357D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TM02900769[[fn=Retrospect]]</Template>
  <TotalTime>1633</TotalTime>
  <Words>1750</Words>
  <Application>Microsoft Office PowerPoint</Application>
  <PresentationFormat>On-screen Show (4:3)</PresentationFormat>
  <Paragraphs>137</Paragraphs>
  <Slides>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Segoe UI</vt:lpstr>
      <vt:lpstr>UniMath</vt:lpstr>
      <vt:lpstr>Wingdings</vt:lpstr>
      <vt:lpstr>Office Theme</vt:lpstr>
      <vt:lpstr>Equation.3</vt:lpstr>
      <vt:lpstr>Getting Ready for Chemistry A level</vt:lpstr>
      <vt:lpstr>PowerPoint Presentation</vt:lpstr>
      <vt:lpstr>Research Activities</vt:lpstr>
      <vt:lpstr>Knowledge you need for A level chemistry</vt:lpstr>
      <vt:lpstr>Knowledge you need for A level chemistry</vt:lpstr>
      <vt:lpstr>Knowledge you need for A level chemistry</vt:lpstr>
      <vt:lpstr>Knowledge you need for A level chemistry</vt:lpstr>
      <vt:lpstr>Knowledge you need for A level chemistry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Ralph Franklin</dc:creator>
  <cp:lastModifiedBy>Karen Hearne</cp:lastModifiedBy>
  <cp:revision>43</cp:revision>
  <cp:lastPrinted>2019-06-17T06:52:49Z</cp:lastPrinted>
  <dcterms:created xsi:type="dcterms:W3CDTF">2019-06-17T06:30:41Z</dcterms:created>
  <dcterms:modified xsi:type="dcterms:W3CDTF">2020-05-25T08:25:05Z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0x0101008A8B5FF975E86E419408F0FD934CB0B4</vt:lpwstr>
  </property>
</Properties>
</file>