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6CF656-2189-4BFA-B9CE-7DBC71B0BC84}"/>
              </a:ext>
            </a:extLst>
          </p:cNvPr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85E485-6544-4871-A4B3-886512C868BD}"/>
              </a:ext>
            </a:extLst>
          </p:cNvPr>
          <p:cNvSpPr/>
          <p:nvPr userDrawn="1"/>
        </p:nvSpPr>
        <p:spPr>
          <a:xfrm>
            <a:off x="0" y="6237312"/>
            <a:ext cx="91440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274638"/>
            <a:ext cx="586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9400" y="1600200"/>
            <a:ext cx="5867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45CD5-D52E-4D90-9E37-C1F7DEFA5F1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2B74A-76E9-4567-8762-1E5395B5EF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.uk/s/ref=dp_byline_sr_book_2?ie=UTF8&amp;field-author=Mr+Richard+Taylor&amp;text=Mr+Richard+Taylor&amp;sort=relevancerank&amp;search-alias=books-uk" TargetMode="External"/><Relationship Id="rId2" Type="http://schemas.openxmlformats.org/officeDocument/2006/relationships/hyperlink" Target="https://www.amazon.co.uk/s/ref=dp_byline_sr_book_1?ie=UTF8&amp;field-author=Adam+Gledhill&amp;text=Adam+Gledhill&amp;sort=relevancerank&amp;search-alias=books-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azon.co.uk/s/ref=dp_byline_sr_book_4?ie=UTF8&amp;field-author=Mr+Matthew+Fleet&amp;text=Mr+Matthew+Fleet&amp;sort=relevancerank&amp;search-alias=books-uk" TargetMode="External"/><Relationship Id="rId4" Type="http://schemas.openxmlformats.org/officeDocument/2006/relationships/hyperlink" Target="https://www.amazon.co.uk/s/ref=dp_byline_sr_book_3?ie=UTF8&amp;field-author=Louise+Sutton&amp;text=Louise+Sutton&amp;sort=relevancerank&amp;search-alias=books-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9461" y="6227058"/>
            <a:ext cx="660507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</a:rPr>
              <a:t>BTEC Sport Level 3: Learning Tasks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249550"/>
            <a:ext cx="5867400" cy="1143000"/>
          </a:xfrm>
        </p:spPr>
        <p:txBody>
          <a:bodyPr/>
          <a:lstStyle/>
          <a:p>
            <a:r>
              <a:rPr lang="en-US" dirty="0"/>
              <a:t>Learning Task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832" y="2945903"/>
            <a:ext cx="5867400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u="sng" dirty="0"/>
              <a:t>The diagram must locate the following muscles: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DEA0B5-CBA8-4AAD-9EB6-63F0C7DA74D4}"/>
              </a:ext>
            </a:extLst>
          </p:cNvPr>
          <p:cNvSpPr/>
          <p:nvPr/>
        </p:nvSpPr>
        <p:spPr>
          <a:xfrm>
            <a:off x="428736" y="1196752"/>
            <a:ext cx="82809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/>
              <a:t>Scenario: </a:t>
            </a:r>
          </a:p>
          <a:p>
            <a:pPr algn="ctr"/>
            <a:r>
              <a:rPr lang="en-GB" i="1" dirty="0"/>
              <a:t>You have recently been appointed lead physiotherapist at a professional sports teams and the manager has tasked you with an important job. To enable the trainee physiotherapists at the team you need to produce a diagram that locates the major muscles of the human body.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180BE8-CC46-46B7-9540-D88384D2560D}"/>
              </a:ext>
            </a:extLst>
          </p:cNvPr>
          <p:cNvSpPr/>
          <p:nvPr/>
        </p:nvSpPr>
        <p:spPr>
          <a:xfrm>
            <a:off x="3203848" y="3429000"/>
            <a:ext cx="259228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/>
              <a:t>Deltoids</a:t>
            </a:r>
          </a:p>
          <a:p>
            <a:pPr algn="ctr"/>
            <a:r>
              <a:rPr lang="en-GB" sz="1600" dirty="0"/>
              <a:t>Biceps </a:t>
            </a:r>
          </a:p>
          <a:p>
            <a:pPr algn="ctr"/>
            <a:r>
              <a:rPr lang="en-GB" sz="1600" dirty="0"/>
              <a:t>Triceps</a:t>
            </a:r>
          </a:p>
          <a:p>
            <a:pPr algn="ctr"/>
            <a:r>
              <a:rPr lang="en-GB" sz="1600" dirty="0"/>
              <a:t>Wrist flexors </a:t>
            </a:r>
          </a:p>
          <a:p>
            <a:pPr algn="ctr"/>
            <a:r>
              <a:rPr lang="en-GB" sz="1600" dirty="0"/>
              <a:t>Wrist extensors</a:t>
            </a:r>
          </a:p>
          <a:p>
            <a:pPr algn="ctr"/>
            <a:r>
              <a:rPr lang="en-GB" sz="1600" dirty="0" err="1"/>
              <a:t>Supinators</a:t>
            </a:r>
            <a:endParaRPr lang="en-GB" sz="1600" dirty="0"/>
          </a:p>
          <a:p>
            <a:pPr algn="ctr"/>
            <a:r>
              <a:rPr lang="en-GB" sz="1600" dirty="0"/>
              <a:t>Pronators</a:t>
            </a:r>
          </a:p>
          <a:p>
            <a:pPr algn="ctr"/>
            <a:r>
              <a:rPr lang="en-GB" sz="1600" dirty="0"/>
              <a:t>Pectorals</a:t>
            </a:r>
          </a:p>
          <a:p>
            <a:pPr algn="ctr"/>
            <a:r>
              <a:rPr lang="en-GB" sz="1600" dirty="0"/>
              <a:t>Abdominals</a:t>
            </a:r>
          </a:p>
          <a:p>
            <a:pPr algn="ctr"/>
            <a:r>
              <a:rPr lang="en-GB" sz="1600" dirty="0"/>
              <a:t>Soleus</a:t>
            </a:r>
          </a:p>
          <a:p>
            <a:pPr algn="ctr"/>
            <a:r>
              <a:rPr lang="en-GB" sz="1600" dirty="0"/>
              <a:t>.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0CEBFFF-9685-4136-9F1F-2E2841F4E19E}"/>
              </a:ext>
            </a:extLst>
          </p:cNvPr>
          <p:cNvSpPr/>
          <p:nvPr/>
        </p:nvSpPr>
        <p:spPr>
          <a:xfrm>
            <a:off x="6135556" y="3428999"/>
            <a:ext cx="2592288" cy="2736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Obliques</a:t>
            </a:r>
          </a:p>
          <a:p>
            <a:pPr algn="ctr"/>
            <a:r>
              <a:rPr lang="en-GB" sz="1600" dirty="0"/>
              <a:t>Quadriceps</a:t>
            </a:r>
          </a:p>
          <a:p>
            <a:pPr algn="ctr"/>
            <a:r>
              <a:rPr lang="en-GB" sz="1600" dirty="0"/>
              <a:t>Hip flexors</a:t>
            </a:r>
          </a:p>
          <a:p>
            <a:pPr algn="ctr"/>
            <a:r>
              <a:rPr lang="en-GB" sz="1600" dirty="0"/>
              <a:t>Tibialis anterior </a:t>
            </a:r>
          </a:p>
          <a:p>
            <a:pPr algn="ctr"/>
            <a:r>
              <a:rPr lang="en-GB" sz="1600" dirty="0"/>
              <a:t>Erector spinae</a:t>
            </a:r>
          </a:p>
          <a:p>
            <a:pPr algn="ctr"/>
            <a:r>
              <a:rPr lang="en-GB" sz="1600" dirty="0"/>
              <a:t>Trapezius</a:t>
            </a:r>
          </a:p>
          <a:p>
            <a:pPr algn="ctr"/>
            <a:r>
              <a:rPr lang="en-GB" sz="1600" dirty="0"/>
              <a:t>Latissimus dorsi</a:t>
            </a:r>
          </a:p>
          <a:p>
            <a:pPr algn="ctr"/>
            <a:r>
              <a:rPr lang="en-GB" sz="1600" dirty="0"/>
              <a:t> </a:t>
            </a:r>
            <a:r>
              <a:rPr lang="en-GB" sz="1600" dirty="0" err="1"/>
              <a:t>Gluteals</a:t>
            </a:r>
            <a:endParaRPr lang="en-GB" sz="1600" dirty="0"/>
          </a:p>
          <a:p>
            <a:pPr algn="ctr"/>
            <a:r>
              <a:rPr lang="en-GB" sz="1600" dirty="0"/>
              <a:t>Hamstrings Gastrocnemius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249550"/>
            <a:ext cx="5867400" cy="1143000"/>
          </a:xfrm>
        </p:spPr>
        <p:txBody>
          <a:bodyPr/>
          <a:lstStyle/>
          <a:p>
            <a:r>
              <a:rPr lang="en-US" dirty="0"/>
              <a:t>Learning Task 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832" y="2945903"/>
            <a:ext cx="5867400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u="sng" dirty="0"/>
              <a:t>The article must discuss the following key questions: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DEA0B5-CBA8-4AAD-9EB6-63F0C7DA74D4}"/>
              </a:ext>
            </a:extLst>
          </p:cNvPr>
          <p:cNvSpPr/>
          <p:nvPr/>
        </p:nvSpPr>
        <p:spPr>
          <a:xfrm>
            <a:off x="428736" y="1196752"/>
            <a:ext cx="82809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/>
              <a:t>Scenario: </a:t>
            </a:r>
          </a:p>
          <a:p>
            <a:pPr algn="ctr"/>
            <a:r>
              <a:rPr lang="en-GB" i="1" dirty="0"/>
              <a:t>In your role of junior journalist at a fitness magazine your editor has designated you the job of writing an article that investigates the best training methods to develop cardiovascular endurance.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0CEBFFF-9685-4136-9F1F-2E2841F4E19E}"/>
              </a:ext>
            </a:extLst>
          </p:cNvPr>
          <p:cNvSpPr/>
          <p:nvPr/>
        </p:nvSpPr>
        <p:spPr>
          <a:xfrm>
            <a:off x="3275856" y="3428999"/>
            <a:ext cx="5451988" cy="2736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/>
              <a:t>Cardiovascular Endurance- </a:t>
            </a:r>
            <a:r>
              <a:rPr lang="en-GB" sz="1400" dirty="0"/>
              <a:t>What is this? Why is it important for sports performers?</a:t>
            </a:r>
          </a:p>
          <a:p>
            <a:pPr algn="ctr"/>
            <a:r>
              <a:rPr lang="en-GB" sz="1600" b="1" dirty="0"/>
              <a:t>Continuous Training- </a:t>
            </a:r>
            <a:r>
              <a:rPr lang="en-GB" sz="1400" dirty="0"/>
              <a:t>What is it? Give examples of it? Analyse the positives and negatives of this method of training. Which athletes is it best suited to and why?</a:t>
            </a:r>
          </a:p>
          <a:p>
            <a:pPr algn="ctr"/>
            <a:r>
              <a:rPr lang="en-GB" sz="1600" b="1" dirty="0"/>
              <a:t>Fartlek-</a:t>
            </a:r>
            <a:r>
              <a:rPr lang="en-GB" sz="1400" dirty="0"/>
              <a:t>What is it? Give examples of it? Analyse the positives and negatives of this method of training. Which athletes is it best suited to and why?</a:t>
            </a:r>
          </a:p>
          <a:p>
            <a:pPr algn="ctr"/>
            <a:r>
              <a:rPr lang="en-GB" sz="1600" b="1" dirty="0"/>
              <a:t>Interval Training- </a:t>
            </a:r>
            <a:r>
              <a:rPr lang="en-GB" sz="1400" dirty="0"/>
              <a:t>What is it? Give examples of it? Analyse the positives and negatives of this method of training. Which athletes is it best suited to and why?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0432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249550"/>
            <a:ext cx="5867400" cy="1143000"/>
          </a:xfrm>
        </p:spPr>
        <p:txBody>
          <a:bodyPr/>
          <a:lstStyle/>
          <a:p>
            <a:r>
              <a:rPr lang="en-US" dirty="0"/>
              <a:t>Learning Task 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832" y="2945903"/>
            <a:ext cx="5867400" cy="50405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b="1" u="sng" dirty="0"/>
              <a:t>The 10 components of fitness and relevant fitness tests: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DEA0B5-CBA8-4AAD-9EB6-63F0C7DA74D4}"/>
              </a:ext>
            </a:extLst>
          </p:cNvPr>
          <p:cNvSpPr/>
          <p:nvPr/>
        </p:nvSpPr>
        <p:spPr>
          <a:xfrm>
            <a:off x="428736" y="1196752"/>
            <a:ext cx="82809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/>
              <a:t>Scenario: </a:t>
            </a:r>
          </a:p>
          <a:p>
            <a:pPr algn="ctr"/>
            <a:r>
              <a:rPr lang="en-GB" i="1" dirty="0"/>
              <a:t>As lead strength and conditioning coach at a professional sports team you need to advise your staff of the fitness tests being administered during pre-season training. You will develop a staff handbook which outlines each test being used for all 10 components of fitness and the step-by-step protocol to use when administering them.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180BE8-CC46-46B7-9540-D88384D2560D}"/>
              </a:ext>
            </a:extLst>
          </p:cNvPr>
          <p:cNvSpPr/>
          <p:nvPr/>
        </p:nvSpPr>
        <p:spPr>
          <a:xfrm>
            <a:off x="3203848" y="3429000"/>
            <a:ext cx="259228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/>
              <a:t>Cardiovascular Endurance</a:t>
            </a:r>
            <a:r>
              <a:rPr lang="en-GB" sz="1600" dirty="0"/>
              <a:t>- </a:t>
            </a:r>
            <a:r>
              <a:rPr lang="en-GB" sz="1600" i="1" dirty="0"/>
              <a:t>Multi-Stage Fitness Test</a:t>
            </a:r>
          </a:p>
          <a:p>
            <a:pPr algn="ctr"/>
            <a:r>
              <a:rPr lang="en-GB" sz="1600" b="1" dirty="0"/>
              <a:t>Muscular Endurance- </a:t>
            </a:r>
            <a:r>
              <a:rPr lang="en-GB" sz="1600" i="1" dirty="0"/>
              <a:t>1 Minute Sit Up Test</a:t>
            </a:r>
          </a:p>
          <a:p>
            <a:pPr algn="ctr"/>
            <a:r>
              <a:rPr lang="en-GB" sz="1600" b="1" dirty="0"/>
              <a:t>Speed</a:t>
            </a:r>
            <a:r>
              <a:rPr lang="en-GB" sz="1600" dirty="0"/>
              <a:t>- </a:t>
            </a:r>
            <a:r>
              <a:rPr lang="en-GB" sz="1600" i="1" dirty="0"/>
              <a:t>30m Sprint Test</a:t>
            </a:r>
          </a:p>
          <a:p>
            <a:pPr algn="ctr"/>
            <a:r>
              <a:rPr lang="en-GB" sz="1600" b="1" dirty="0"/>
              <a:t>Power</a:t>
            </a:r>
            <a:r>
              <a:rPr lang="en-GB" sz="1600" dirty="0"/>
              <a:t>- </a:t>
            </a:r>
            <a:r>
              <a:rPr lang="en-GB" sz="1600" i="1" dirty="0"/>
              <a:t>Vertical Jump Test</a:t>
            </a:r>
          </a:p>
          <a:p>
            <a:pPr algn="ctr"/>
            <a:r>
              <a:rPr lang="en-GB" sz="1600" b="1" dirty="0"/>
              <a:t>Flexibility</a:t>
            </a:r>
            <a:r>
              <a:rPr lang="en-GB" sz="1600" dirty="0"/>
              <a:t>- </a:t>
            </a:r>
            <a:r>
              <a:rPr lang="en-GB" sz="1600" i="1" dirty="0"/>
              <a:t>Sit and Reach Test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0CEBFFF-9685-4136-9F1F-2E2841F4E19E}"/>
              </a:ext>
            </a:extLst>
          </p:cNvPr>
          <p:cNvSpPr/>
          <p:nvPr/>
        </p:nvSpPr>
        <p:spPr>
          <a:xfrm>
            <a:off x="6135556" y="3428999"/>
            <a:ext cx="2592288" cy="2736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Strength</a:t>
            </a:r>
            <a:r>
              <a:rPr lang="en-GB" sz="1600" dirty="0"/>
              <a:t>- </a:t>
            </a:r>
            <a:r>
              <a:rPr lang="en-GB" sz="1600" i="1" dirty="0"/>
              <a:t>Hand Grip Dynamometer</a:t>
            </a:r>
          </a:p>
          <a:p>
            <a:pPr algn="ctr"/>
            <a:r>
              <a:rPr lang="en-GB" sz="1600" b="1" dirty="0"/>
              <a:t>Agility</a:t>
            </a:r>
            <a:r>
              <a:rPr lang="en-GB" sz="1600" dirty="0"/>
              <a:t>- </a:t>
            </a:r>
            <a:r>
              <a:rPr lang="en-GB" sz="1600" i="1" dirty="0"/>
              <a:t>Illinois Agility Test</a:t>
            </a:r>
          </a:p>
          <a:p>
            <a:pPr algn="ctr"/>
            <a:r>
              <a:rPr lang="en-GB" sz="1600" b="1" dirty="0"/>
              <a:t>Reaction Time- </a:t>
            </a:r>
            <a:r>
              <a:rPr lang="en-GB" sz="1600" i="1" dirty="0"/>
              <a:t>Ruler Drop Test</a:t>
            </a:r>
          </a:p>
          <a:p>
            <a:pPr algn="ctr"/>
            <a:r>
              <a:rPr lang="en-GB" sz="1600" b="1" dirty="0"/>
              <a:t>Co-ordination-</a:t>
            </a:r>
            <a:r>
              <a:rPr lang="en-GB" sz="1600" dirty="0"/>
              <a:t> </a:t>
            </a:r>
            <a:r>
              <a:rPr lang="en-GB" sz="1600" i="1" dirty="0"/>
              <a:t>Wall Throw Test</a:t>
            </a:r>
          </a:p>
          <a:p>
            <a:pPr algn="ctr"/>
            <a:r>
              <a:rPr lang="en-GB" sz="1600" b="1" dirty="0"/>
              <a:t>Balance- </a:t>
            </a:r>
            <a:r>
              <a:rPr lang="en-GB" sz="1600" i="1" dirty="0"/>
              <a:t>Standing Stork Test</a:t>
            </a:r>
          </a:p>
        </p:txBody>
      </p:sp>
    </p:spTree>
    <p:extLst>
      <p:ext uri="{BB962C8B-B14F-4D97-AF65-F5344CB8AC3E}">
        <p14:creationId xmlns:p14="http://schemas.microsoft.com/office/powerpoint/2010/main" val="254155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79F0-5435-4853-95D7-9A8F2E038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Learning Tasks: Sources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5934-8E85-4BC1-957A-8EE5CA9F4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4351" y="3140968"/>
            <a:ext cx="6001072" cy="2913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Books: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BTEC Nationals Sport Student Book 1: (BTEC Nationals Sport 2016) Paperback – 1 Jun. 2016 by 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Adam Gledhill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 (Author), 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 Richard Taylor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 (Author), 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Louise Sutton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 (Author), 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 Matthew Fleet</a:t>
            </a: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 (Author)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Revise BTEC National Sport Units 1 and 2 Revision Guide: Second edition Paperback – 19 Sept. 2017 by Sue Hartigan (Author), Kelly Sharp (Author)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</a:schemeClr>
                </a:solidFill>
              </a:rPr>
              <a:t>Websites: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www.topendsports.com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</a:schemeClr>
                </a:solidFill>
              </a:rPr>
              <a:t>www.brianmac.co.uk</a:t>
            </a:r>
          </a:p>
          <a:p>
            <a:pPr marL="0" indent="0">
              <a:buNone/>
            </a:pPr>
            <a:endParaRPr lang="en-GB" sz="14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GB" sz="14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GB" sz="14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8FC433-581B-419C-8B7B-89F9077F69FA}"/>
              </a:ext>
            </a:extLst>
          </p:cNvPr>
          <p:cNvSpPr/>
          <p:nvPr/>
        </p:nvSpPr>
        <p:spPr>
          <a:xfrm>
            <a:off x="428736" y="1196752"/>
            <a:ext cx="82809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/>
              <a:t>In 6</a:t>
            </a:r>
            <a:r>
              <a:rPr lang="en-GB" i="1" baseline="30000" dirty="0"/>
              <a:t>th</a:t>
            </a:r>
            <a:r>
              <a:rPr lang="en-GB" i="1" dirty="0"/>
              <a:t> form you need to become used to being more independent and self-motivated. You will have to start reading and studying in your non-contact time (outside of lessons) to ensure you make the progress you desire. Below is a list of books and websites that will enable you to complete the 3 learning tasks.</a:t>
            </a:r>
          </a:p>
        </p:txBody>
      </p:sp>
    </p:spTree>
    <p:extLst>
      <p:ext uri="{BB962C8B-B14F-4D97-AF65-F5344CB8AC3E}">
        <p14:creationId xmlns:p14="http://schemas.microsoft.com/office/powerpoint/2010/main" val="205279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63A537"/>
      </a:dk1>
      <a:lt1>
        <a:srgbClr val="FFFFFF"/>
      </a:lt1>
      <a:dk2>
        <a:srgbClr val="63A537"/>
      </a:dk2>
      <a:lt2>
        <a:srgbClr val="FFFFFF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School-Supplies-PowerPoint-Template-27626</Template>
  <TotalTime>1130</TotalTime>
  <Words>449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PowerPoint Presentation</vt:lpstr>
      <vt:lpstr>Learning Task 1:</vt:lpstr>
      <vt:lpstr>Learning Task 2:</vt:lpstr>
      <vt:lpstr>Learning Task 3:</vt:lpstr>
      <vt:lpstr>Learning Tasks: Sources of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Wall</dc:creator>
  <cp:lastModifiedBy>Stuart Wall</cp:lastModifiedBy>
  <cp:revision>8</cp:revision>
  <dcterms:created xsi:type="dcterms:W3CDTF">2020-05-13T15:48:47Z</dcterms:created>
  <dcterms:modified xsi:type="dcterms:W3CDTF">2020-05-14T10:39:26Z</dcterms:modified>
</cp:coreProperties>
</file>